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71" r:id="rId5"/>
    <p:sldId id="269" r:id="rId6"/>
    <p:sldId id="283" r:id="rId7"/>
    <p:sldId id="273" r:id="rId8"/>
    <p:sldId id="275" r:id="rId9"/>
    <p:sldId id="261" r:id="rId10"/>
    <p:sldId id="257" r:id="rId11"/>
    <p:sldId id="260" r:id="rId12"/>
    <p:sldId id="284" r:id="rId13"/>
    <p:sldId id="279" r:id="rId14"/>
    <p:sldId id="258" r:id="rId15"/>
    <p:sldId id="262" r:id="rId16"/>
    <p:sldId id="263" r:id="rId17"/>
    <p:sldId id="282" r:id="rId18"/>
    <p:sldId id="264" r:id="rId19"/>
    <p:sldId id="268" r:id="rId20"/>
    <p:sldId id="259" r:id="rId21"/>
    <p:sldId id="26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Bilsland (NJK)" userId="b75d3b0a-30ec-4b02-903e-9ce7db470e25" providerId="ADAL" clId="{F96620E1-2D3A-4E0D-98AA-338664BE9CB1}"/>
    <pc:docChg chg="modSld">
      <pc:chgData name="Emma Bilsland (NJK)" userId="b75d3b0a-30ec-4b02-903e-9ce7db470e25" providerId="ADAL" clId="{F96620E1-2D3A-4E0D-98AA-338664BE9CB1}" dt="2026-07-07T15:17:54.529" v="1" actId="1076"/>
      <pc:docMkLst>
        <pc:docMk/>
      </pc:docMkLst>
      <pc:sldChg chg="modSp mod">
        <pc:chgData name="Emma Bilsland (NJK)" userId="b75d3b0a-30ec-4b02-903e-9ce7db470e25" providerId="ADAL" clId="{F96620E1-2D3A-4E0D-98AA-338664BE9CB1}" dt="2026-07-07T15:17:54.529" v="1" actId="1076"/>
        <pc:sldMkLst>
          <pc:docMk/>
          <pc:sldMk cId="192716139" sldId="283"/>
        </pc:sldMkLst>
        <pc:spChg chg="mod">
          <ac:chgData name="Emma Bilsland (NJK)" userId="b75d3b0a-30ec-4b02-903e-9ce7db470e25" providerId="ADAL" clId="{F96620E1-2D3A-4E0D-98AA-338664BE9CB1}" dt="2026-07-07T15:17:54.529" v="1" actId="1076"/>
          <ac:spMkLst>
            <pc:docMk/>
            <pc:sldMk cId="192716139" sldId="283"/>
            <ac:spMk id="9" creationId="{2EC2ABEE-E248-7512-DD91-3AB66BEFE8E7}"/>
          </ac:spMkLst>
        </pc:spChg>
      </pc:sldChg>
    </pc:docChg>
  </pc:docChgLst>
  <pc:docChgLst>
    <pc:chgData name="Emma Bilsland (NJK)" userId="b75d3b0a-30ec-4b02-903e-9ce7db470e25" providerId="ADAL" clId="{2FDDCF14-792E-4791-BDD7-ADAA9C10AE00}"/>
    <pc:docChg chg="custSel addSld modSld">
      <pc:chgData name="Emma Bilsland (NJK)" userId="b75d3b0a-30ec-4b02-903e-9ce7db470e25" providerId="ADAL" clId="{2FDDCF14-792E-4791-BDD7-ADAA9C10AE00}" dt="2026-07-10T14:59:07.887" v="830" actId="1076"/>
      <pc:docMkLst>
        <pc:docMk/>
      </pc:docMkLst>
      <pc:sldChg chg="modSp add mod">
        <pc:chgData name="Emma Bilsland (NJK)" userId="b75d3b0a-30ec-4b02-903e-9ce7db470e25" providerId="ADAL" clId="{2FDDCF14-792E-4791-BDD7-ADAA9C10AE00}" dt="2026-07-10T14:59:07.887" v="830" actId="1076"/>
        <pc:sldMkLst>
          <pc:docMk/>
          <pc:sldMk cId="2055952852" sldId="284"/>
        </pc:sldMkLst>
        <pc:spChg chg="mod">
          <ac:chgData name="Emma Bilsland (NJK)" userId="b75d3b0a-30ec-4b02-903e-9ce7db470e25" providerId="ADAL" clId="{2FDDCF14-792E-4791-BDD7-ADAA9C10AE00}" dt="2026-07-10T14:58:15.775" v="738" actId="14100"/>
          <ac:spMkLst>
            <pc:docMk/>
            <pc:sldMk cId="2055952852" sldId="284"/>
            <ac:spMk id="2" creationId="{9010F6FF-2202-12D8-C789-5EF2CC44AB8D}"/>
          </ac:spMkLst>
        </pc:spChg>
        <pc:spChg chg="mod">
          <ac:chgData name="Emma Bilsland (NJK)" userId="b75d3b0a-30ec-4b02-903e-9ce7db470e25" providerId="ADAL" clId="{2FDDCF14-792E-4791-BDD7-ADAA9C10AE00}" dt="2026-07-10T14:59:07.887" v="830" actId="1076"/>
          <ac:spMkLst>
            <pc:docMk/>
            <pc:sldMk cId="2055952852" sldId="284"/>
            <ac:spMk id="3" creationId="{7CFA44E0-5587-67BD-65C3-272DE485DC8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etter-join No-Lead 40" panose="02000503000000020003" pitchFamily="50" charset="0"/>
              </a:defRPr>
            </a:lvl1pPr>
          </a:lstStyle>
          <a:p>
            <a:fld id="{7902F3C3-65C0-46F7-B266-0768B2561B6B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etter-join No-Lead 40" panose="02000503000000020003" pitchFamily="50" charset="0"/>
              </a:defRPr>
            </a:lvl1pPr>
          </a:lstStyle>
          <a:p>
            <a:fld id="{C18D6120-8932-43B3-BEEF-CE232127ABB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5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tter-join No-Lead 40" panose="02000503000000020003" pitchFamily="50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/>
              <a:t>Afternoons – topic pe re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66738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2BD34-E7B0-494F-B262-01D1F7BB5571}" type="slidenum">
              <a:rPr lang="en-GB" altLang="en-US" smtClean="0"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 dirty="0">
              <a:latin typeface="Letter-join No-Lead 40" panose="02000503000000020003" pitchFamily="50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57410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-join No-Lead 40" panose="02000503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1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05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444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62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Letter-join No-Lead 40" panose="02000503000000020003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226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69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81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Letter-join No-Lead 40" panose="02000503000000020003" pitchFamily="50" charset="0"/>
              </a:defRPr>
            </a:lvl1pPr>
            <a:lvl2pPr>
              <a:defRPr sz="2800">
                <a:latin typeface="Letter-join No-Lead 40" panose="02000503000000020003" pitchFamily="50" charset="0"/>
              </a:defRPr>
            </a:lvl2pPr>
            <a:lvl3pPr>
              <a:defRPr sz="2400">
                <a:latin typeface="Letter-join No-Lead 40" panose="02000503000000020003" pitchFamily="50" charset="0"/>
              </a:defRPr>
            </a:lvl3pPr>
            <a:lvl4pPr>
              <a:defRPr sz="2000">
                <a:latin typeface="Letter-join No-Lead 40" panose="02000503000000020003" pitchFamily="50" charset="0"/>
              </a:defRPr>
            </a:lvl4pPr>
            <a:lvl5pPr>
              <a:defRPr sz="2000">
                <a:latin typeface="Letter-join No-Lead 40" panose="02000503000000020003" pitchFamily="50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Letter-join No-Lead 40" panose="02000503000000020003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33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Letter-join No-Lead 40" panose="02000503000000020003" pitchFamily="50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Letter-join No-Lead 40" panose="02000503000000020003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0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0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Letter-join No-Lead 40" panose="02000503000000020003" pitchFamily="50" charset="0"/>
              </a:defRPr>
            </a:lvl1pPr>
            <a:lvl2pPr>
              <a:defRPr>
                <a:latin typeface="Letter-join No-Lead 40" panose="02000503000000020003" pitchFamily="50" charset="0"/>
              </a:defRPr>
            </a:lvl2pPr>
            <a:lvl3pPr>
              <a:defRPr>
                <a:latin typeface="Letter-join No-Lead 40" panose="02000503000000020003" pitchFamily="50" charset="0"/>
              </a:defRPr>
            </a:lvl3pPr>
            <a:lvl4pPr>
              <a:defRPr>
                <a:latin typeface="Letter-join No-Lead 40" panose="02000503000000020003" pitchFamily="50" charset="0"/>
              </a:defRPr>
            </a:lvl4pPr>
            <a:lvl5pPr>
              <a:defRPr>
                <a:latin typeface="Letter-join No-Lead 40" panose="02000503000000020003" pitchFamily="50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3129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fld id="{F2543543-6492-412F-813E-A32FA3FEAC89}" type="datetimeFigureOut">
              <a:rPr lang="en-GB" smtClean="0"/>
              <a:pPr/>
              <a:t>10/07/2026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etter-join No-Lead 40" panose="02000503000000020003" pitchFamily="50" charset="0"/>
              </a:defRPr>
            </a:lvl1pPr>
          </a:lstStyle>
          <a:p>
            <a:fld id="{0DB7422B-7587-4D51-862F-9DBD1A98D5A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55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Letter-join No-Lead 40" panose="0200050300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etter-join No-Lead 40" panose="02000503000000020003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29" y="2231547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5729" y="1026003"/>
            <a:ext cx="10338318" cy="1818555"/>
          </a:xfrm>
        </p:spPr>
        <p:txBody>
          <a:bodyPr rtlCol="0">
            <a:noAutofit/>
          </a:bodyPr>
          <a:lstStyle/>
          <a:p>
            <a:pPr algn="ctr" defTabSz="457207">
              <a:defRPr/>
            </a:pPr>
            <a:r>
              <a:rPr lang="en-GB" sz="4000" dirty="0"/>
              <a:t>Norton Juxta Kempsey C of E Primary</a:t>
            </a:r>
            <a:br>
              <a:rPr lang="en-GB" sz="4000" dirty="0"/>
            </a:br>
            <a:r>
              <a:rPr lang="en-GB" sz="4000" dirty="0"/>
              <a:t>Transition Day</a:t>
            </a:r>
            <a:br>
              <a:rPr lang="en-GB" sz="4000" dirty="0"/>
            </a:br>
            <a:r>
              <a:rPr lang="en-GB" sz="4000" dirty="0"/>
              <a:t>&amp;</a:t>
            </a:r>
            <a:br>
              <a:rPr lang="en-GB" sz="4000" dirty="0"/>
            </a:br>
            <a:r>
              <a:rPr lang="en-GB" sz="4000" dirty="0"/>
              <a:t>Parent Information </a:t>
            </a:r>
            <a:br>
              <a:rPr lang="en-GB" sz="4000" dirty="0"/>
            </a:br>
            <a:r>
              <a:rPr lang="en-GB" sz="4000" dirty="0"/>
              <a:t>2026-2027</a:t>
            </a:r>
          </a:p>
        </p:txBody>
      </p:sp>
      <p:pic>
        <p:nvPicPr>
          <p:cNvPr id="4" name="Picture 3" descr="A tree on a table&#10;&#10;AI-generated content may be incorrect.">
            <a:extLst>
              <a:ext uri="{FF2B5EF4-FFF2-40B4-BE49-F238E27FC236}">
                <a16:creationId xmlns:a16="http://schemas.microsoft.com/office/drawing/2014/main" id="{93B9FE3A-D3F6-7BE6-7FC1-66125BF6F2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7" t="14213" r="13793" b="22197"/>
          <a:stretch>
            <a:fillRect/>
          </a:stretch>
        </p:blipFill>
        <p:spPr>
          <a:xfrm>
            <a:off x="7431651" y="2231547"/>
            <a:ext cx="3490907" cy="436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65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5159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Letter-join No-Lead 40" panose="02000503000000020003" pitchFamily="50" charset="0"/>
              </a:rPr>
              <a:t>Welcome to Maple Class Year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987" y="989806"/>
            <a:ext cx="387798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Teaching Assistant	</a:t>
            </a:r>
          </a:p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Mrs Askew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A person smiling at camera&#10;&#10;AI-generated content may be incorrect.">
            <a:extLst>
              <a:ext uri="{FF2B5EF4-FFF2-40B4-BE49-F238E27FC236}">
                <a16:creationId xmlns:a16="http://schemas.microsoft.com/office/drawing/2014/main" id="{359A266F-1966-9C78-5BFB-2942EE52DD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79" y="2246766"/>
            <a:ext cx="2782855" cy="3710474"/>
          </a:xfrm>
          <a:prstGeom prst="rect">
            <a:avLst/>
          </a:prstGeom>
          <a:noFill/>
        </p:spPr>
      </p:pic>
      <p:pic>
        <p:nvPicPr>
          <p:cNvPr id="9" name="Picture 8" descr="A person wearing glasses and a pink sweater&#10;&#10;AI-generated content may be incorrect.">
            <a:extLst>
              <a:ext uri="{FF2B5EF4-FFF2-40B4-BE49-F238E27FC236}">
                <a16:creationId xmlns:a16="http://schemas.microsoft.com/office/drawing/2014/main" id="{E1C65EA9-47B9-09F4-7357-9BDEF1C38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39" y="2246768"/>
            <a:ext cx="2785948" cy="3710473"/>
          </a:xfrm>
          <a:prstGeom prst="rect">
            <a:avLst/>
          </a:prstGeom>
          <a:noFill/>
        </p:spPr>
      </p:pic>
      <p:pic>
        <p:nvPicPr>
          <p:cNvPr id="11" name="Picture 10" descr="A person with sunglasses on her head&#10;&#10;AI-generated content may be incorrect.">
            <a:extLst>
              <a:ext uri="{FF2B5EF4-FFF2-40B4-BE49-F238E27FC236}">
                <a16:creationId xmlns:a16="http://schemas.microsoft.com/office/drawing/2014/main" id="{0C6CD130-EE72-4651-BA15-BCE966ABE0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4640" y="2246767"/>
            <a:ext cx="2945966" cy="371047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A561C42-E470-A470-FD14-BEB48AB97539}"/>
              </a:ext>
            </a:extLst>
          </p:cNvPr>
          <p:cNvSpPr txBox="1"/>
          <p:nvPr/>
        </p:nvSpPr>
        <p:spPr>
          <a:xfrm>
            <a:off x="7891838" y="1143694"/>
            <a:ext cx="2276842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1:1 Support</a:t>
            </a:r>
          </a:p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Miss Bent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1CFC62-09FF-C2F1-E1E6-061A643C33C8}"/>
              </a:ext>
            </a:extLst>
          </p:cNvPr>
          <p:cNvSpPr txBox="1"/>
          <p:nvPr/>
        </p:nvSpPr>
        <p:spPr>
          <a:xfrm>
            <a:off x="4297707" y="1046437"/>
            <a:ext cx="2885598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Class Teacher</a:t>
            </a:r>
          </a:p>
          <a:p>
            <a:pPr algn="ctr"/>
            <a:r>
              <a:rPr lang="en-GB" sz="3600" dirty="0">
                <a:latin typeface="Letter-join No-Lead 40" panose="02000503000000020003" pitchFamily="50" charset="0"/>
              </a:rPr>
              <a:t>Mrs Bilsland</a:t>
            </a:r>
          </a:p>
        </p:txBody>
      </p:sp>
    </p:spTree>
    <p:extLst>
      <p:ext uri="{BB962C8B-B14F-4D97-AF65-F5344CB8AC3E}">
        <p14:creationId xmlns:p14="http://schemas.microsoft.com/office/powerpoint/2010/main" val="247918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lockers in a room&#10;&#10;AI-generated content may be incorrect.">
            <a:extLst>
              <a:ext uri="{FF2B5EF4-FFF2-40B4-BE49-F238E27FC236}">
                <a16:creationId xmlns:a16="http://schemas.microsoft.com/office/drawing/2014/main" id="{224F8305-FC8D-3E38-85D0-A7D9E0C00B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693" y="3181738"/>
            <a:ext cx="4621046" cy="3465785"/>
          </a:xfrm>
          <a:prstGeom prst="rect">
            <a:avLst/>
          </a:prstGeom>
        </p:spPr>
      </p:pic>
      <p:pic>
        <p:nvPicPr>
          <p:cNvPr id="7" name="Picture 6" descr="A room with benches and coats&#10;&#10;AI-generated content may be incorrect.">
            <a:extLst>
              <a:ext uri="{FF2B5EF4-FFF2-40B4-BE49-F238E27FC236}">
                <a16:creationId xmlns:a16="http://schemas.microsoft.com/office/drawing/2014/main" id="{3D633956-4AF5-7A77-92DB-9312ABC059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59" y="3181739"/>
            <a:ext cx="4621047" cy="3465785"/>
          </a:xfrm>
          <a:prstGeom prst="rect">
            <a:avLst/>
          </a:prstGeom>
        </p:spPr>
      </p:pic>
      <p:pic>
        <p:nvPicPr>
          <p:cNvPr id="8" name="Picture 7" descr="A classroom with desks and a window&#10;&#10;AI-generated content may be incorrect.">
            <a:extLst>
              <a:ext uri="{FF2B5EF4-FFF2-40B4-BE49-F238E27FC236}">
                <a16:creationId xmlns:a16="http://schemas.microsoft.com/office/drawing/2014/main" id="{5032C0FC-6E65-14DD-5AD0-63F12F0D0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88" y="85922"/>
            <a:ext cx="5321903" cy="39914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6124D9-F3D8-5802-35F9-BBE4CA991404}"/>
              </a:ext>
            </a:extLst>
          </p:cNvPr>
          <p:cNvSpPr txBox="1"/>
          <p:nvPr/>
        </p:nvSpPr>
        <p:spPr>
          <a:xfrm>
            <a:off x="8432588" y="1233588"/>
            <a:ext cx="3638881" cy="132343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4000" dirty="0">
                <a:latin typeface="Letter-join No-Lead 40" panose="02000503000000020003" pitchFamily="50" charset="0"/>
              </a:rPr>
              <a:t>Our Classroom </a:t>
            </a:r>
          </a:p>
          <a:p>
            <a:r>
              <a:rPr lang="en-GB" sz="4000" dirty="0">
                <a:latin typeface="Letter-join No-Lead 40" panose="02000503000000020003" pitchFamily="50" charset="0"/>
              </a:rPr>
              <a:t>&amp; outdoor area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2EC2ABEE-E248-7512-DD91-3AB66BEFE8E7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435961"/>
            <a:ext cx="2676538" cy="9763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Letter-join No-Lead 40" panose="0200050300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/>
              <a:t>Year 5</a:t>
            </a:r>
            <a:endParaRPr lang="en-US" altLang="en-US" sz="4500" dirty="0"/>
          </a:p>
          <a:p>
            <a:pPr algn="ctr"/>
            <a:r>
              <a:rPr lang="en-US" altLang="en-US" sz="4500" dirty="0"/>
              <a:t>UKS2</a:t>
            </a:r>
            <a:endParaRPr lang="en-GB" altLang="en-US" sz="4500" dirty="0"/>
          </a:p>
        </p:txBody>
      </p:sp>
    </p:spTree>
    <p:extLst>
      <p:ext uri="{BB962C8B-B14F-4D97-AF65-F5344CB8AC3E}">
        <p14:creationId xmlns:p14="http://schemas.microsoft.com/office/powerpoint/2010/main" val="192716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4153" y="-11908"/>
            <a:ext cx="7886700" cy="976313"/>
          </a:xfrm>
        </p:spPr>
        <p:txBody>
          <a:bodyPr/>
          <a:lstStyle/>
          <a:p>
            <a:pPr eaLnBrk="1" hangingPunct="1"/>
            <a:r>
              <a:rPr lang="en-GB" altLang="en-US" sz="4500" b="1" dirty="0"/>
              <a:t>Typical Daily Routine</a:t>
            </a:r>
            <a:endParaRPr lang="en-US" altLang="en-US" sz="4500" b="1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17006" y="1104433"/>
            <a:ext cx="8908927" cy="518477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en-GB" altLang="en-US" sz="2500" dirty="0"/>
              <a:t>9.00 Registration and spelling practice</a:t>
            </a:r>
          </a:p>
          <a:p>
            <a:pPr eaLnBrk="1" hangingPunct="1">
              <a:defRPr/>
            </a:pPr>
            <a:r>
              <a:rPr lang="en-GB" altLang="en-US" sz="2500" dirty="0"/>
              <a:t>9.10-9.30  Collective Worship</a:t>
            </a:r>
          </a:p>
          <a:p>
            <a:pPr eaLnBrk="1" hangingPunct="1">
              <a:defRPr/>
            </a:pPr>
            <a:r>
              <a:rPr lang="en-GB" altLang="en-US" sz="2500" dirty="0"/>
              <a:t>9.30-9:45  Maths Fluency</a:t>
            </a:r>
            <a:endParaRPr lang="en-GB" altLang="en-US" sz="1500" dirty="0"/>
          </a:p>
          <a:p>
            <a:pPr eaLnBrk="1" hangingPunct="1">
              <a:defRPr/>
            </a:pPr>
            <a:r>
              <a:rPr lang="en-GB" altLang="en-US" sz="2500" dirty="0"/>
              <a:t>9.45-10.45 Maths</a:t>
            </a:r>
          </a:p>
          <a:p>
            <a:pPr eaLnBrk="1" hangingPunct="1">
              <a:defRPr/>
            </a:pPr>
            <a:r>
              <a:rPr lang="en-GB" altLang="en-US" sz="2500" dirty="0"/>
              <a:t>10.45-11.00 Break time and snack</a:t>
            </a:r>
          </a:p>
          <a:p>
            <a:pPr eaLnBrk="1" hangingPunct="1">
              <a:defRPr/>
            </a:pPr>
            <a:r>
              <a:rPr lang="en-GB" altLang="en-US" sz="2500" dirty="0"/>
              <a:t>11.00-11.15 </a:t>
            </a:r>
            <a:r>
              <a:rPr lang="en-GB" altLang="en-US" sz="2500" dirty="0" err="1"/>
              <a:t>SPaG</a:t>
            </a:r>
            <a:endParaRPr lang="en-GB" altLang="en-US" sz="2500" dirty="0"/>
          </a:p>
          <a:p>
            <a:pPr eaLnBrk="1" hangingPunct="1">
              <a:defRPr/>
            </a:pPr>
            <a:r>
              <a:rPr lang="en-GB" altLang="en-US" sz="2500" dirty="0"/>
              <a:t>11:15-12:00 English</a:t>
            </a:r>
          </a:p>
          <a:p>
            <a:pPr eaLnBrk="1" hangingPunct="1">
              <a:defRPr/>
            </a:pPr>
            <a:r>
              <a:rPr lang="en-GB" altLang="en-US" sz="2500" dirty="0"/>
              <a:t>12.00 -1pm Lunch &amp; OPAL </a:t>
            </a:r>
          </a:p>
          <a:p>
            <a:pPr eaLnBrk="1" hangingPunct="1">
              <a:defRPr/>
            </a:pPr>
            <a:r>
              <a:rPr lang="en-GB" altLang="en-US" sz="2500" dirty="0"/>
              <a:t>1.00-1.20 – Quiet Reading including Accelerated Reader Quizzes</a:t>
            </a:r>
          </a:p>
          <a:p>
            <a:pPr eaLnBrk="1" hangingPunct="1">
              <a:defRPr/>
            </a:pPr>
            <a:r>
              <a:rPr lang="en-GB" altLang="en-US" sz="2500" dirty="0"/>
              <a:t>1.20 - 3.15 Afternoon Sessions either whole afternoon or split in 2</a:t>
            </a:r>
          </a:p>
          <a:p>
            <a:pPr marL="0" indent="0" eaLnBrk="1" hangingPunct="1">
              <a:buNone/>
              <a:defRPr/>
            </a:pPr>
            <a:r>
              <a:rPr lang="en-GB" altLang="en-US" sz="2500" dirty="0"/>
              <a:t>   </a:t>
            </a:r>
            <a:r>
              <a:rPr lang="en-GB" altLang="en-US" sz="2500" dirty="0">
                <a:solidFill>
                  <a:srgbClr val="7030A0"/>
                </a:solidFill>
              </a:rPr>
              <a:t>Geography, History, RE, Science, Guided Reading,  P.E, D&amp;T, Art,          Music, Computing, French, handwriting.</a:t>
            </a:r>
          </a:p>
          <a:p>
            <a:pPr marL="0" indent="0" eaLnBrk="1" hangingPunct="1">
              <a:buNone/>
              <a:defRPr/>
            </a:pPr>
            <a:r>
              <a:rPr lang="en-GB" altLang="en-US" sz="2500" dirty="0"/>
              <a:t>	To include ‘run a mile’ as a brain break.</a:t>
            </a:r>
          </a:p>
          <a:p>
            <a:pPr eaLnBrk="1" hangingPunct="1">
              <a:defRPr/>
            </a:pPr>
            <a:r>
              <a:rPr lang="en-GB" altLang="en-US" sz="2500" dirty="0"/>
              <a:t>3.30 End of day</a:t>
            </a:r>
          </a:p>
          <a:p>
            <a:pPr marL="0" indent="0">
              <a:buNone/>
              <a:defRPr/>
            </a:pPr>
            <a:endParaRPr lang="en-GB" altLang="en-US" sz="2500" dirty="0"/>
          </a:p>
          <a:p>
            <a:pPr eaLnBrk="1" hangingPunct="1">
              <a:defRPr/>
            </a:pPr>
            <a:endParaRPr lang="en-US" altLang="en-US" sz="2500" dirty="0"/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63F19AD-966F-6881-3815-90C547C0F5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610" y="4203700"/>
            <a:ext cx="261239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74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528637" y="134774"/>
            <a:ext cx="8947871" cy="150706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500" b="1" dirty="0"/>
              <a:t>Geography and History Topics in year 5 2025/2026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537874" y="2306639"/>
            <a:ext cx="11306010" cy="4186525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2500" dirty="0"/>
              <a:t>Ancient Greeks</a:t>
            </a:r>
          </a:p>
          <a:p>
            <a:pPr eaLnBrk="1" hangingPunct="1"/>
            <a:endParaRPr lang="en-GB" altLang="en-US" sz="2500" dirty="0">
              <a:solidFill>
                <a:srgbClr val="C00000"/>
              </a:solidFill>
            </a:endParaRPr>
          </a:p>
          <a:p>
            <a:pPr eaLnBrk="1" hangingPunct="1"/>
            <a:r>
              <a:rPr lang="en-GB" altLang="en-US" sz="2500" dirty="0">
                <a:solidFill>
                  <a:srgbClr val="C00000"/>
                </a:solidFill>
              </a:rPr>
              <a:t>Britain at War – WW1</a:t>
            </a:r>
          </a:p>
          <a:p>
            <a:pPr eaLnBrk="1" hangingPunct="1"/>
            <a:endParaRPr lang="en-GB" altLang="en-US" sz="2500" dirty="0">
              <a:solidFill>
                <a:srgbClr val="C00000"/>
              </a:solidFill>
            </a:endParaRPr>
          </a:p>
          <a:p>
            <a:pPr eaLnBrk="1" hangingPunct="1"/>
            <a:r>
              <a:rPr lang="en-GB" altLang="en-US" sz="2500" dirty="0">
                <a:solidFill>
                  <a:srgbClr val="C00000"/>
                </a:solidFill>
              </a:rPr>
              <a:t>Galapagos – sustainability</a:t>
            </a:r>
          </a:p>
          <a:p>
            <a:pPr eaLnBrk="1" hangingPunct="1"/>
            <a:endParaRPr lang="en-GB" altLang="en-US" sz="2500" dirty="0">
              <a:solidFill>
                <a:srgbClr val="C00000"/>
              </a:solidFill>
            </a:endParaRPr>
          </a:p>
          <a:p>
            <a:pPr eaLnBrk="1" hangingPunct="1"/>
            <a:r>
              <a:rPr lang="en-GB" altLang="en-US" sz="2500" dirty="0">
                <a:solidFill>
                  <a:srgbClr val="C00000"/>
                </a:solidFill>
              </a:rPr>
              <a:t>Settlements over time</a:t>
            </a:r>
          </a:p>
          <a:p>
            <a:pPr eaLnBrk="1" hangingPunct="1"/>
            <a:endParaRPr lang="en-GB" altLang="en-US" sz="2500" dirty="0">
              <a:solidFill>
                <a:srgbClr val="C00000"/>
              </a:solidFill>
            </a:endParaRPr>
          </a:p>
          <a:p>
            <a:pPr eaLnBrk="1" hangingPunct="1"/>
            <a:r>
              <a:rPr lang="en-GB" altLang="en-US" sz="2500" dirty="0">
                <a:solidFill>
                  <a:srgbClr val="C00000"/>
                </a:solidFill>
              </a:rPr>
              <a:t>Vikings and Saxons</a:t>
            </a:r>
          </a:p>
          <a:p>
            <a:pPr marL="0" indent="0" eaLnBrk="1" hangingPunct="1">
              <a:buNone/>
            </a:pPr>
            <a:r>
              <a:rPr lang="en-GB" altLang="en-US" sz="2500" dirty="0"/>
              <a:t>	</a:t>
            </a:r>
            <a:endParaRPr lang="en-GB" altLang="en-US" sz="2500" dirty="0">
              <a:solidFill>
                <a:srgbClr val="C00000"/>
              </a:solidFill>
            </a:endParaRPr>
          </a:p>
          <a:p>
            <a:pPr marL="0" indent="0" eaLnBrk="1" hangingPunct="1">
              <a:buNone/>
            </a:pPr>
            <a:endParaRPr lang="en-GB" altLang="en-US" sz="2500" dirty="0"/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27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020215" y="1145464"/>
            <a:ext cx="7793037" cy="9112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Reading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020215" y="2056689"/>
            <a:ext cx="7416800" cy="51863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300" b="1" dirty="0">
                <a:latin typeface="Letter-join No-Lead 40" panose="02000503000000020003" pitchFamily="50" charset="0"/>
              </a:rPr>
              <a:t>Shared reading - </a:t>
            </a:r>
            <a:r>
              <a:rPr lang="en-GB" altLang="en-US" sz="2300" dirty="0">
                <a:latin typeface="Letter-join No-Lead 40" panose="02000503000000020003" pitchFamily="50" charset="0"/>
              </a:rPr>
              <a:t>during lessons, everyday, cross-curricular.</a:t>
            </a:r>
          </a:p>
          <a:p>
            <a:r>
              <a:rPr lang="en-GB" altLang="en-US" sz="2300" b="1" dirty="0">
                <a:latin typeface="Letter-join No-Lead 40" panose="02000503000000020003" pitchFamily="50" charset="0"/>
              </a:rPr>
              <a:t>Guided reading -</a:t>
            </a:r>
            <a:r>
              <a:rPr lang="en-GB" altLang="en-US" sz="2300" dirty="0">
                <a:latin typeface="Letter-join No-Lead 40" panose="02000503000000020003" pitchFamily="50" charset="0"/>
              </a:rPr>
              <a:t> using books levelled using national book banding system and </a:t>
            </a:r>
            <a:r>
              <a:rPr lang="en-GB" altLang="en-US" sz="2300" dirty="0" err="1">
                <a:latin typeface="Letter-join No-Lead 40" panose="02000503000000020003" pitchFamily="50" charset="0"/>
              </a:rPr>
              <a:t>RWInc</a:t>
            </a:r>
            <a:r>
              <a:rPr lang="en-GB" altLang="en-US" sz="2300" dirty="0">
                <a:latin typeface="Letter-join No-Lead 40" panose="02000503000000020003" pitchFamily="50" charset="0"/>
              </a:rPr>
              <a:t>. Levels.</a:t>
            </a:r>
          </a:p>
          <a:p>
            <a:r>
              <a:rPr lang="en-GB" altLang="en-US" sz="2300" b="1" dirty="0">
                <a:latin typeface="Letter-join No-Lead 40" panose="02000503000000020003" pitchFamily="50" charset="0"/>
              </a:rPr>
              <a:t>Accelerated reader –</a:t>
            </a:r>
            <a:r>
              <a:rPr lang="en-GB" altLang="en-US" sz="2300" dirty="0">
                <a:latin typeface="Letter-join No-Lead 40" panose="02000503000000020003" pitchFamily="50" charset="0"/>
              </a:rPr>
              <a:t> Change as often as you wish after AR quiz complete. Library is open every day. </a:t>
            </a:r>
            <a:r>
              <a:rPr lang="en-GB" altLang="en-US" sz="2300" b="1" dirty="0">
                <a:latin typeface="Letter-join No-Lead 40" panose="02000503000000020003" pitchFamily="50" charset="0"/>
              </a:rPr>
              <a:t>levels -</a:t>
            </a:r>
            <a:r>
              <a:rPr lang="en-GB" altLang="en-US" sz="2300" dirty="0">
                <a:latin typeface="Letter-join No-Lead 40" panose="02000503000000020003" pitchFamily="50" charset="0"/>
              </a:rPr>
              <a:t> These will be regularly reviewed throughout the year and communicated in the home school link books.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512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42332" y="124979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Maths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42332" y="825066"/>
            <a:ext cx="7921625" cy="47355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500" dirty="0">
                <a:latin typeface="Letter-join No-Lead 40" panose="02000503000000020003" pitchFamily="50" charset="0"/>
              </a:rPr>
              <a:t>All aspects of maths are covered (place value, basic operations, shape, measure, time, calculations.)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All work is set at your child’s level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We complete oral, practical and written work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Children taught daily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Number fluency – continuing to build on number sense times tables and operations.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CPA maths policy (concrete, </a:t>
            </a:r>
            <a:r>
              <a:rPr lang="en-GB" altLang="en-US" sz="2500" dirty="0" err="1">
                <a:latin typeface="Letter-join No-Lead 40" panose="02000503000000020003" pitchFamily="50" charset="0"/>
              </a:rPr>
              <a:t>pictoral</a:t>
            </a:r>
            <a:r>
              <a:rPr lang="en-GB" altLang="en-US" sz="2500" dirty="0">
                <a:latin typeface="Letter-join No-Lead 40" panose="02000503000000020003" pitchFamily="50" charset="0"/>
              </a:rPr>
              <a:t>, abstract)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Mastery Approach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Mad Math Mondays to support problem solving.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1293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6527" y="846850"/>
            <a:ext cx="6248400" cy="1104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Personal Skills and Learning Behaviours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66527" y="2398712"/>
            <a:ext cx="8551863" cy="4459288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Perseverance, Concentration, Commitment, Self Reliance and Team-Work.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Growth Mindset and The Power of Yet.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Positive feedback.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Houses and House Points.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Congratulations assembly on a Friday.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Good news cards.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772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A412A-331D-62D7-97EB-9265D8B9B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9010F6FF-2202-12D8-C789-5EF2CC44AB8D}"/>
              </a:ext>
            </a:extLst>
          </p:cNvPr>
          <p:cNvSpPr txBox="1">
            <a:spLocks noChangeArrowheads="1"/>
          </p:cNvSpPr>
          <p:nvPr/>
        </p:nvSpPr>
        <p:spPr>
          <a:xfrm>
            <a:off x="132045" y="91070"/>
            <a:ext cx="8442788" cy="1104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Personal Skills -Walking Home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CFA44E0-5587-67BD-65C3-272DE485DC85}"/>
              </a:ext>
            </a:extLst>
          </p:cNvPr>
          <p:cNvSpPr txBox="1">
            <a:spLocks noChangeArrowheads="1"/>
          </p:cNvSpPr>
          <p:nvPr/>
        </p:nvSpPr>
        <p:spPr>
          <a:xfrm>
            <a:off x="132045" y="989806"/>
            <a:ext cx="10025136" cy="4459288"/>
          </a:xfrm>
          <a:prstGeom prst="rect">
            <a:avLst/>
          </a:prstGeom>
        </p:spPr>
        <p:txBody>
          <a:bodyPr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In September we will be having PSHE sessions around road safety awareness and focus on the school expectations of being Respectful, Responsible and Safe to ensure a safe transition when the Year 5’s begin to be allowed to walk home.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The children WILL NOT be walking by themselves until later in the Autumn term, date TBC.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If you give permission and then feel it is not appropriate, then it can be relinquished or only be on set days if this is more appropriate.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Permission letters will be sent out at the beginning of the new school year.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78293E-65A8-1A34-7614-8722F1150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5952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68846" y="-96992"/>
            <a:ext cx="8534400" cy="1507067"/>
          </a:xfrm>
        </p:spPr>
        <p:txBody>
          <a:bodyPr/>
          <a:lstStyle/>
          <a:p>
            <a:pPr eaLnBrk="1" hangingPunct="1"/>
            <a:r>
              <a:rPr lang="en-GB" altLang="en-US" sz="4500" b="1" dirty="0"/>
              <a:t>Swimming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5437" y="1240391"/>
            <a:ext cx="8214388" cy="2528490"/>
          </a:xfrm>
        </p:spPr>
        <p:txBody>
          <a:bodyPr>
            <a:normAutofit fontScale="92500"/>
          </a:bodyPr>
          <a:lstStyle/>
          <a:p>
            <a:r>
              <a:rPr lang="en-GB" dirty="0"/>
              <a:t>Swimming on a Friday (dates TBC Summer term).</a:t>
            </a:r>
          </a:p>
          <a:p>
            <a:r>
              <a:rPr lang="en-GB" dirty="0"/>
              <a:t>Focus on water safety</a:t>
            </a:r>
          </a:p>
          <a:p>
            <a:r>
              <a:rPr lang="en-GB" dirty="0"/>
              <a:t>Pershore Leisure Centre.</a:t>
            </a:r>
          </a:p>
          <a:p>
            <a:r>
              <a:rPr lang="en-GB" dirty="0"/>
              <a:t>Children have half an hour in the pool.</a:t>
            </a:r>
          </a:p>
          <a:p>
            <a:r>
              <a:rPr lang="en-GB" dirty="0"/>
              <a:t>Groups are sorted by the qualified swimming instructor.</a:t>
            </a:r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3861048"/>
            <a:ext cx="3331210" cy="247015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4258872"/>
            <a:ext cx="2045970" cy="239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4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47980" y="186324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Assessment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78294" y="989806"/>
            <a:ext cx="8343900" cy="419417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On going teacher assessment, end of unit tests and termly written assessments.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These inform details for parents evening.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Progression to be ready for Year 6 statutory tests.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End of year reports.</a:t>
            </a: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899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39750" y="533400"/>
            <a:ext cx="7793038" cy="14620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Homework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15410" y="1371600"/>
            <a:ext cx="9906439" cy="4114800"/>
          </a:xfrm>
          <a:prstGeom prst="rect">
            <a:avLst/>
          </a:prstGeom>
        </p:spPr>
        <p:txBody>
          <a:bodyPr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Children should be reading daily for a minimum of ten minutes each day in upper key stage 2. The children should record what they read themselves, so it is their reading log.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Use knowledge organisers as a starting point for vocabulary development and key knowledge acquisition.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Weekly spellings. List sent home beginning of each term.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Alternating weeks of grammar or maths homework.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26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54159" y="289718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Uniform</a:t>
            </a:r>
            <a:endParaRPr lang="en-US" altLang="en-US" sz="4500" b="1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79514" y="1534169"/>
            <a:ext cx="6711950" cy="419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500" dirty="0">
                <a:latin typeface="Letter-join No-Lead 40" panose="02000503000000020003" pitchFamily="50" charset="0"/>
              </a:rPr>
              <a:t>Uniform list on website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PE kit –worn on PE days, PE hoodies or school jumper. </a:t>
            </a:r>
            <a:r>
              <a:rPr lang="en-GB" altLang="en-US" sz="2500" b="1" dirty="0">
                <a:latin typeface="Letter-join No-Lead 40" panose="02000503000000020003" pitchFamily="50" charset="0"/>
              </a:rPr>
              <a:t>Branded sports tops are not allowed. </a:t>
            </a:r>
            <a:r>
              <a:rPr lang="en-GB" altLang="en-US" sz="2500" dirty="0">
                <a:latin typeface="Letter-join No-Lead 40" panose="02000503000000020003" pitchFamily="50" charset="0"/>
              </a:rPr>
              <a:t>Winter kit-joggers.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Water bottles – kept in classroom with access at anytime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No jewellery and earrings must be removed or covered for PE. (please provide tape)</a:t>
            </a:r>
          </a:p>
          <a:p>
            <a:r>
              <a:rPr lang="en-GB" altLang="en-US" sz="2500" dirty="0">
                <a:latin typeface="Letter-join No-Lead 40" panose="02000503000000020003" pitchFamily="50" charset="0"/>
              </a:rPr>
              <a:t>Welly’s kept in school for OPAL lunchtimes.</a:t>
            </a: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586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62846" y="293156"/>
            <a:ext cx="866630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>
                <a:latin typeface="Letter-join No-Lead 40" panose="02000503000000020003" pitchFamily="50" charset="0"/>
              </a:rPr>
              <a:t>Together, with the love and joy of God, we will discover, develop and maximise our unique potential.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81" y="3152173"/>
            <a:ext cx="31956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843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7934" y="138353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dirty="0">
                <a:latin typeface="Letter-join No-Lead 40" panose="02000503000000020003" pitchFamily="50" charset="0"/>
              </a:rPr>
              <a:t>Communication</a:t>
            </a:r>
            <a:endParaRPr lang="en-US" altLang="en-US" sz="4500" dirty="0">
              <a:latin typeface="Letter-join No-Lead 40" panose="02000503000000020003" pitchFamily="50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38350" y="655859"/>
            <a:ext cx="8496300" cy="4724400"/>
          </a:xfrm>
          <a:prstGeom prst="rect">
            <a:avLst/>
          </a:prstGeom>
        </p:spPr>
        <p:txBody>
          <a:bodyPr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Home School link book. Specific communication pages and reading record pages.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School web site.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Text Messages.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Newsletters emailed.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Enquiries via school office.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Any worries – please make an appointment to speak to your child’s class teacher, in the first instance.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600" dirty="0">
                <a:latin typeface="Letter-join No-Lead 40" panose="02000503000000020003" pitchFamily="50" charset="0"/>
              </a:rPr>
              <a:t>Daily Good News cards &amp; weekly congratulations</a:t>
            </a: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 </a:t>
            </a:r>
            <a:endParaRPr lang="en-US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130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78234" y="202738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dirty="0">
                <a:latin typeface="Letter-join No-Lead 40" panose="02000503000000020003" pitchFamily="50" charset="0"/>
              </a:rPr>
              <a:t>Questions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913839" y="781180"/>
            <a:ext cx="8785225" cy="4195763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Please email any specific questions or enquiries that have not been answered to: office@nortonprimary.worcs.sch.uk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Class webpage: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 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500" dirty="0">
                <a:latin typeface="Letter-join No-Lead 40" panose="02000503000000020003" pitchFamily="50" charset="0"/>
              </a:rPr>
              <a:t>Pop by the classroom the first week back via the playground if you have any questions or just want to meet us.</a:t>
            </a:r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500" dirty="0">
              <a:latin typeface="Letter-join No-Lead 40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147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337594" y="698656"/>
            <a:ext cx="7056437" cy="14001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500" b="1" dirty="0">
                <a:latin typeface="Letter-join No-Lead 40" panose="02000503000000020003" pitchFamily="50" charset="0"/>
              </a:rPr>
              <a:t>School Christian Values </a:t>
            </a: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88975" y="1804988"/>
            <a:ext cx="23209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800" dirty="0"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t>Trust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00499" y="1243470"/>
            <a:ext cx="18002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4800" dirty="0">
                <a:solidFill>
                  <a:srgbClr val="F79646"/>
                </a:solidFill>
                <a:latin typeface="Letter-join No-Lead 40" panose="02000503000000020003" pitchFamily="50" charset="0"/>
              </a:rPr>
              <a:t>Love</a:t>
            </a:r>
          </a:p>
        </p:txBody>
      </p:sp>
      <p:sp>
        <p:nvSpPr>
          <p:cNvPr id="6" name="Rectangle 5"/>
          <p:cNvSpPr/>
          <p:nvPr/>
        </p:nvSpPr>
        <p:spPr>
          <a:xfrm rot="20128744">
            <a:off x="382662" y="3277224"/>
            <a:ext cx="243733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Letter-join No-Lead 40" panose="02000503000000020003" pitchFamily="50" charset="0"/>
              </a:rPr>
              <a:t>Respect</a:t>
            </a:r>
          </a:p>
        </p:txBody>
      </p:sp>
      <p:sp>
        <p:nvSpPr>
          <p:cNvPr id="7" name="Rectangle 6"/>
          <p:cNvSpPr/>
          <p:nvPr/>
        </p:nvSpPr>
        <p:spPr>
          <a:xfrm rot="20965363">
            <a:off x="7050043" y="1996367"/>
            <a:ext cx="327083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 cmpd="sng">
                  <a:solidFill>
                    <a:srgbClr val="8064A2"/>
                  </a:solidFill>
                  <a:prstDash val="solid"/>
                </a:ln>
                <a:gradFill>
                  <a:gsLst>
                    <a:gs pos="0">
                      <a:srgbClr val="8064A2"/>
                    </a:gs>
                    <a:gs pos="4000">
                      <a:srgbClr val="8064A2">
                        <a:lumMod val="60000"/>
                        <a:lumOff val="40000"/>
                      </a:srgbClr>
                    </a:gs>
                    <a:gs pos="87000">
                      <a:srgbClr val="8064A2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latin typeface="Letter-join No-Lead 40" panose="02000503000000020003" pitchFamily="50" charset="0"/>
              </a:rPr>
              <a:t>Friendship</a:t>
            </a:r>
            <a:endParaRPr lang="en-GB" sz="5400" b="1" dirty="0">
              <a:ln w="12700" cmpd="sng">
                <a:solidFill>
                  <a:srgbClr val="8064A2"/>
                </a:solidFill>
                <a:prstDash val="solid"/>
              </a:ln>
              <a:gradFill>
                <a:gsLst>
                  <a:gs pos="0">
                    <a:srgbClr val="8064A2"/>
                  </a:gs>
                  <a:gs pos="4000">
                    <a:srgbClr val="8064A2">
                      <a:lumMod val="60000"/>
                      <a:lumOff val="40000"/>
                    </a:srgbClr>
                  </a:gs>
                  <a:gs pos="87000">
                    <a:srgbClr val="8064A2">
                      <a:lumMod val="20000"/>
                      <a:lumOff val="80000"/>
                    </a:srgbClr>
                  </a:gs>
                </a:gsLst>
                <a:lin ang="5400000"/>
              </a:gradFill>
              <a:latin typeface="Letter-join No-Lead 40" panose="02000503000000020003" pitchFamily="50" charset="0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436704" y="3551141"/>
            <a:ext cx="2447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EB4E3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dirty="0">
                <a:solidFill>
                  <a:srgbClr val="FF0000"/>
                </a:solidFill>
                <a:latin typeface="Letter-join No-Lead 40" panose="02000503000000020003" pitchFamily="50" charset="0"/>
                <a:ea typeface="ＭＳ Ｐゴシック" panose="020B0600070205080204" pitchFamily="34" charset="-128"/>
              </a:rPr>
              <a:t>Compassion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198783" y="4757872"/>
            <a:ext cx="273138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en-US" sz="5400" b="1" dirty="0">
                <a:ln w="12700">
                  <a:solidFill>
                    <a:srgbClr val="4F81BD"/>
                  </a:solidFill>
                  <a:prstDash val="solid"/>
                </a:ln>
                <a:pattFill prst="pct50">
                  <a:fgClr>
                    <a:srgbClr val="4F81BD"/>
                  </a:fgClr>
                  <a:bgClr>
                    <a:srgbClr val="4F81B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F81BD"/>
                  </a:outerShdw>
                </a:effectLst>
                <a:latin typeface="Letter-join No-Lead 40" panose="02000503000000020003" pitchFamily="50" charset="0"/>
              </a:rPr>
              <a:t>Courage</a:t>
            </a:r>
          </a:p>
        </p:txBody>
      </p:sp>
      <p:sp>
        <p:nvSpPr>
          <p:cNvPr id="10" name="TextBox 9"/>
          <p:cNvSpPr txBox="1"/>
          <p:nvPr/>
        </p:nvSpPr>
        <p:spPr>
          <a:xfrm rot="1162681">
            <a:off x="5129487" y="4017960"/>
            <a:ext cx="29241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>
              <a:defRPr/>
            </a:pPr>
            <a:r>
              <a:rPr lang="en-GB" sz="3600" dirty="0">
                <a:solidFill>
                  <a:srgbClr val="F79646"/>
                </a:solidFill>
                <a:latin typeface="Letter-join No-Lead 40" panose="02000503000000020003" pitchFamily="50" charset="0"/>
              </a:rPr>
              <a:t>Forgiveness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7" y="0"/>
            <a:ext cx="197961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4621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02229" y="2112531"/>
            <a:ext cx="8556366" cy="22635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4500" dirty="0">
                <a:latin typeface="Letter-join No-Lead 40" panose="02000503000000020003" pitchFamily="50" charset="0"/>
              </a:rPr>
              <a:t>We look forward to working with you again and getting to know your child even better. </a:t>
            </a:r>
          </a:p>
        </p:txBody>
      </p:sp>
    </p:spTree>
    <p:extLst>
      <p:ext uri="{BB962C8B-B14F-4D97-AF65-F5344CB8AC3E}">
        <p14:creationId xmlns:p14="http://schemas.microsoft.com/office/powerpoint/2010/main" val="579965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Url xmlns="eb8b8106-80e0-48f6-9bc7-a62537650b9b">
      <Url>https://avonreachacademytrust.sharepoint.com/sites/NJKTeachingSharedDrive/_layouts/15/DocIdRedir.aspx?ID=SVVSQVN3FXYW-1379705205-543090</Url>
      <Description>SVVSQVN3FXYW-1379705205-543090</Description>
    </_dlc_DocIdUrl>
    <MigrationWizIdPermissions xmlns="eb8b8106-80e0-48f6-9bc7-a62537650b9b" xsi:nil="true"/>
    <MigrationWizId xmlns="eb8b8106-80e0-48f6-9bc7-a62537650b9b">2119c48d-5c9c-4e4c-9525-72be15e623f4</MigrationWizId>
    <MigrationWizIdVersion xmlns="eb8b8106-80e0-48f6-9bc7-a62537650b9b" xsi:nil="true"/>
    <URL xmlns="eb8b8106-80e0-48f6-9bc7-a62537650b9b">
      <Url xsi:nil="true"/>
      <Description xsi:nil="true"/>
    </URL>
    <TaxCatchAll xmlns="f3d61d69-a2bf-4eee-864d-e28ca4ab2e17" xsi:nil="true"/>
    <lcf76f155ced4ddcb4097134ff3c332f xmlns="eb8b8106-80e0-48f6-9bc7-a62537650b9b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E9B972256FBE439E96BFE70BA51CF9" ma:contentTypeVersion="18" ma:contentTypeDescription="Create a new document." ma:contentTypeScope="" ma:versionID="ca7788f85614b3514aab67b5cc78dae1">
  <xsd:schema xmlns:xsd="http://www.w3.org/2001/XMLSchema" xmlns:xs="http://www.w3.org/2001/XMLSchema" xmlns:p="http://schemas.microsoft.com/office/2006/metadata/properties" xmlns:ns2="eb8b8106-80e0-48f6-9bc7-a62537650b9b" xmlns:ns3="f3d61d69-a2bf-4eee-864d-e28ca4ab2e17" targetNamespace="http://schemas.microsoft.com/office/2006/metadata/properties" ma:root="true" ma:fieldsID="9edd55f57543b9187f306aa21800730c" ns2:_="" ns3:_="">
    <xsd:import namespace="eb8b8106-80e0-48f6-9bc7-a62537650b9b"/>
    <xsd:import namespace="f3d61d69-a2bf-4eee-864d-e28ca4ab2e17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_dlc_DocIdUrl" minOccurs="0"/>
                <xsd:element ref="ns2:UR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b8106-80e0-48f6-9bc7-a62537650b9b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dlc_DocIdUrl" ma:index="11" nillable="true" ma:displayName="Document ID" ma:format="" ma:internalName="_dlc_DocId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URL" ma:index="12" nillable="true" ma:displayName="URL" ma:format="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d61d69-a2bf-4eee-864d-e28ca4ab2e17" elementFormDefault="qualified">
    <xsd:import namespace="http://schemas.microsoft.com/office/2006/documentManagement/types"/>
    <xsd:import namespace="http://schemas.microsoft.com/office/infopath/2007/PartnerControls"/>
    <xsd:element name="TaxCatchAll" ma:index="24" nillable="true" ma:displayName="Taxonomy Catch All Column" ma:hidden="true" ma:list="{dabc79e6-e324-4554-a77b-299aa6a8bf70}" ma:internalName="TaxCatchAll" ma:showField="CatchAllData" ma:web="f3d61d69-a2bf-4eee-864d-e28ca4ab2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F133C7-945F-4D74-8B75-40CFD41D2046}">
  <ds:schemaRefs>
    <ds:schemaRef ds:uri="http://schemas.microsoft.com/office/infopath/2007/PartnerControls"/>
    <ds:schemaRef ds:uri="http://www.w3.org/XML/1998/namespace"/>
    <ds:schemaRef ds:uri="http://purl.org/dc/dcmitype/"/>
    <ds:schemaRef ds:uri="http://purl.org/dc/elements/1.1/"/>
    <ds:schemaRef ds:uri="eb8b8106-80e0-48f6-9bc7-a62537650b9b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f3d61d69-a2bf-4eee-864d-e28ca4ab2e17"/>
  </ds:schemaRefs>
</ds:datastoreItem>
</file>

<file path=customXml/itemProps2.xml><?xml version="1.0" encoding="utf-8"?>
<ds:datastoreItem xmlns:ds="http://schemas.openxmlformats.org/officeDocument/2006/customXml" ds:itemID="{8F9783E1-8630-4C1C-80AD-AFA02B7817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8b8106-80e0-48f6-9bc7-a62537650b9b"/>
    <ds:schemaRef ds:uri="f3d61d69-a2bf-4eee-864d-e28ca4ab2e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358ED5-657D-4036-9E1A-1ED4EFF50B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829</Words>
  <Application>Microsoft Office PowerPoint</Application>
  <PresentationFormat>Widescreen</PresentationFormat>
  <Paragraphs>120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Letter-join No-Lead 40</vt:lpstr>
      <vt:lpstr>Office Theme</vt:lpstr>
      <vt:lpstr>Norton Juxta Kempsey C of E Primary Transition Day &amp; Parent Information  2026-2027</vt:lpstr>
      <vt:lpstr>PowerPoint Presentation</vt:lpstr>
      <vt:lpstr>PowerPoint Presentation</vt:lpstr>
      <vt:lpstr>Typical Daily Routine</vt:lpstr>
      <vt:lpstr>Geography and History Topics in year 5 2025/2026</vt:lpstr>
      <vt:lpstr>PowerPoint Presentation</vt:lpstr>
      <vt:lpstr>PowerPoint Presentation</vt:lpstr>
      <vt:lpstr>PowerPoint Presentation</vt:lpstr>
      <vt:lpstr>PowerPoint Presentation</vt:lpstr>
      <vt:lpstr>Swimming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Bilsland</dc:creator>
  <cp:lastModifiedBy>Emma Bilsland (NJK)</cp:lastModifiedBy>
  <cp:revision>30</cp:revision>
  <dcterms:created xsi:type="dcterms:W3CDTF">2021-07-07T15:12:10Z</dcterms:created>
  <dcterms:modified xsi:type="dcterms:W3CDTF">2026-07-10T14:59:08Z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0x010100D5E9B972256FBE439E96BFE70BA51CF9</vt:lpwstr>
  </property>
  <property fmtid="{D5CDD505-2E9C-101B-9397-08002B2CF9AE}" pid="3" name="Order">
    <vt:r8>8200</vt:r8>
  </property>
  <property fmtid="{D5CDD505-2E9C-101B-9397-08002B2CF9AE}" pid="4" name="MediaServiceImageTags">
    <vt:lpwstr/>
  </property>
  <property fmtid="{D5CDD505-2E9C-101B-9397-08002B2CF9AE}" pid="5" name="_dlc_DocIdItemGuid">
    <vt:lpwstr>2119c48d-5c9c-4e4c-9525-72be15e623f4</vt:lpwstr>
  </property>
</Properties>
</file>