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71" r:id="rId5"/>
    <p:sldId id="269" r:id="rId6"/>
    <p:sldId id="273" r:id="rId7"/>
    <p:sldId id="275" r:id="rId8"/>
    <p:sldId id="261" r:id="rId9"/>
    <p:sldId id="257" r:id="rId10"/>
    <p:sldId id="260" r:id="rId11"/>
    <p:sldId id="279" r:id="rId12"/>
    <p:sldId id="262" r:id="rId13"/>
    <p:sldId id="263" r:id="rId14"/>
    <p:sldId id="282" r:id="rId15"/>
    <p:sldId id="264" r:id="rId16"/>
    <p:sldId id="25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E37F4B-0CE7-49BB-AA04-A87345B11FE3}" v="8" dt="2026-07-14T10:31:29.2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kie Cross (NJK)" userId="c076b6ae-fb8d-4e9f-acd0-ed5782551e78" providerId="ADAL" clId="{2466BDBA-81CC-4B43-BD73-7B83E4FB01F5}"/>
    <pc:docChg chg="custSel delSld modSld">
      <pc:chgData name="Jackie Cross (NJK)" userId="c076b6ae-fb8d-4e9f-acd0-ed5782551e78" providerId="ADAL" clId="{2466BDBA-81CC-4B43-BD73-7B83E4FB01F5}" dt="2026-07-14T10:31:29.253" v="228" actId="1076"/>
      <pc:docMkLst>
        <pc:docMk/>
      </pc:docMkLst>
      <pc:sldChg chg="modSp mod">
        <pc:chgData name="Jackie Cross (NJK)" userId="c076b6ae-fb8d-4e9f-acd0-ed5782551e78" providerId="ADAL" clId="{2466BDBA-81CC-4B43-BD73-7B83E4FB01F5}" dt="2026-07-14T10:28:17.401" v="139" actId="313"/>
        <pc:sldMkLst>
          <pc:docMk/>
          <pc:sldMk cId="1311293152" sldId="257"/>
        </pc:sldMkLst>
        <pc:spChg chg="mod">
          <ac:chgData name="Jackie Cross (NJK)" userId="c076b6ae-fb8d-4e9f-acd0-ed5782551e78" providerId="ADAL" clId="{2466BDBA-81CC-4B43-BD73-7B83E4FB01F5}" dt="2026-07-14T10:28:17.401" v="139" actId="313"/>
          <ac:spMkLst>
            <pc:docMk/>
            <pc:sldMk cId="1311293152" sldId="257"/>
            <ac:spMk id="5" creationId="{00000000-0000-0000-0000-000000000000}"/>
          </ac:spMkLst>
        </pc:spChg>
      </pc:sldChg>
      <pc:sldChg chg="del">
        <pc:chgData name="Jackie Cross (NJK)" userId="c076b6ae-fb8d-4e9f-acd0-ed5782551e78" providerId="ADAL" clId="{2466BDBA-81CC-4B43-BD73-7B83E4FB01F5}" dt="2026-07-14T10:29:19.209" v="179" actId="47"/>
        <pc:sldMkLst>
          <pc:docMk/>
          <pc:sldMk cId="1824899109" sldId="258"/>
        </pc:sldMkLst>
      </pc:sldChg>
      <pc:sldChg chg="modSp mod">
        <pc:chgData name="Jackie Cross (NJK)" userId="c076b6ae-fb8d-4e9f-acd0-ed5782551e78" providerId="ADAL" clId="{2466BDBA-81CC-4B43-BD73-7B83E4FB01F5}" dt="2026-07-14T10:30:03.564" v="212" actId="5793"/>
        <pc:sldMkLst>
          <pc:docMk/>
          <pc:sldMk cId="138126583" sldId="262"/>
        </pc:sldMkLst>
        <pc:spChg chg="mod">
          <ac:chgData name="Jackie Cross (NJK)" userId="c076b6ae-fb8d-4e9f-acd0-ed5782551e78" providerId="ADAL" clId="{2466BDBA-81CC-4B43-BD73-7B83E4FB01F5}" dt="2026-07-14T10:30:03.564" v="212" actId="5793"/>
          <ac:spMkLst>
            <pc:docMk/>
            <pc:sldMk cId="138126583" sldId="262"/>
            <ac:spMk id="3" creationId="{00000000-0000-0000-0000-000000000000}"/>
          </ac:spMkLst>
        </pc:spChg>
      </pc:sldChg>
      <pc:sldChg chg="del">
        <pc:chgData name="Jackie Cross (NJK)" userId="c076b6ae-fb8d-4e9f-acd0-ed5782551e78" providerId="ADAL" clId="{2466BDBA-81CC-4B43-BD73-7B83E4FB01F5}" dt="2026-07-14T10:30:48.331" v="214" actId="47"/>
        <pc:sldMkLst>
          <pc:docMk/>
          <pc:sldMk cId="579965867" sldId="265"/>
        </pc:sldMkLst>
      </pc:sldChg>
      <pc:sldChg chg="del">
        <pc:chgData name="Jackie Cross (NJK)" userId="c076b6ae-fb8d-4e9f-acd0-ed5782551e78" providerId="ADAL" clId="{2466BDBA-81CC-4B43-BD73-7B83E4FB01F5}" dt="2026-07-14T10:30:41.587" v="213" actId="47"/>
        <pc:sldMkLst>
          <pc:docMk/>
          <pc:sldMk cId="603147873" sldId="268"/>
        </pc:sldMkLst>
      </pc:sldChg>
      <pc:sldChg chg="addSp delSp modSp mod">
        <pc:chgData name="Jackie Cross (NJK)" userId="c076b6ae-fb8d-4e9f-acd0-ed5782551e78" providerId="ADAL" clId="{2466BDBA-81CC-4B43-BD73-7B83E4FB01F5}" dt="2026-07-14T10:24:59.341" v="49" actId="1076"/>
        <pc:sldMkLst>
          <pc:docMk/>
          <pc:sldMk cId="2479184415" sldId="269"/>
        </pc:sldMkLst>
        <pc:spChg chg="mod">
          <ac:chgData name="Jackie Cross (NJK)" userId="c076b6ae-fb8d-4e9f-acd0-ed5782551e78" providerId="ADAL" clId="{2466BDBA-81CC-4B43-BD73-7B83E4FB01F5}" dt="2026-07-14T10:23:05.970" v="23" actId="20577"/>
          <ac:spMkLst>
            <pc:docMk/>
            <pc:sldMk cId="2479184415" sldId="269"/>
            <ac:spMk id="3" creationId="{00000000-0000-0000-0000-000000000000}"/>
          </ac:spMkLst>
        </pc:spChg>
        <pc:spChg chg="del mod">
          <ac:chgData name="Jackie Cross (NJK)" userId="c076b6ae-fb8d-4e9f-acd0-ed5782551e78" providerId="ADAL" clId="{2466BDBA-81CC-4B43-BD73-7B83E4FB01F5}" dt="2026-07-14T10:24:36.357" v="30" actId="478"/>
          <ac:spMkLst>
            <pc:docMk/>
            <pc:sldMk cId="2479184415" sldId="269"/>
            <ac:spMk id="13" creationId="{9A561C42-E470-A470-FD14-BEB48AB97539}"/>
          </ac:spMkLst>
        </pc:spChg>
        <pc:spChg chg="mod">
          <ac:chgData name="Jackie Cross (NJK)" userId="c076b6ae-fb8d-4e9f-acd0-ed5782551e78" providerId="ADAL" clId="{2466BDBA-81CC-4B43-BD73-7B83E4FB01F5}" dt="2026-07-14T10:24:56.148" v="48" actId="20577"/>
          <ac:spMkLst>
            <pc:docMk/>
            <pc:sldMk cId="2479184415" sldId="269"/>
            <ac:spMk id="14" creationId="{951CFC62-09FF-C2F1-E1E6-061A643C33C8}"/>
          </ac:spMkLst>
        </pc:spChg>
        <pc:picChg chg="add mod">
          <ac:chgData name="Jackie Cross (NJK)" userId="c076b6ae-fb8d-4e9f-acd0-ed5782551e78" providerId="ADAL" clId="{2466BDBA-81CC-4B43-BD73-7B83E4FB01F5}" dt="2026-07-14T10:24:06.018" v="26" actId="1076"/>
          <ac:picMkLst>
            <pc:docMk/>
            <pc:sldMk cId="2479184415" sldId="269"/>
            <ac:picMk id="6" creationId="{9F4E041A-1900-5896-7823-A30D501C7A17}"/>
          </ac:picMkLst>
        </pc:picChg>
        <pc:picChg chg="del">
          <ac:chgData name="Jackie Cross (NJK)" userId="c076b6ae-fb8d-4e9f-acd0-ed5782551e78" providerId="ADAL" clId="{2466BDBA-81CC-4B43-BD73-7B83E4FB01F5}" dt="2026-07-14T10:24:07.525" v="27" actId="478"/>
          <ac:picMkLst>
            <pc:docMk/>
            <pc:sldMk cId="2479184415" sldId="269"/>
            <ac:picMk id="8" creationId="{359A266F-1966-9C78-5BFB-2942EE52DD7D}"/>
          </ac:picMkLst>
        </pc:picChg>
        <pc:picChg chg="del">
          <ac:chgData name="Jackie Cross (NJK)" userId="c076b6ae-fb8d-4e9f-acd0-ed5782551e78" providerId="ADAL" clId="{2466BDBA-81CC-4B43-BD73-7B83E4FB01F5}" dt="2026-07-14T10:23:09.357" v="24" actId="478"/>
          <ac:picMkLst>
            <pc:docMk/>
            <pc:sldMk cId="2479184415" sldId="269"/>
            <ac:picMk id="9" creationId="{E1C65EA9-47B9-09F4-7357-9BDEF1C38B93}"/>
          </ac:picMkLst>
        </pc:picChg>
        <pc:picChg chg="add mod">
          <ac:chgData name="Jackie Cross (NJK)" userId="c076b6ae-fb8d-4e9f-acd0-ed5782551e78" providerId="ADAL" clId="{2466BDBA-81CC-4B43-BD73-7B83E4FB01F5}" dt="2026-07-14T10:24:59.341" v="49" actId="1076"/>
          <ac:picMkLst>
            <pc:docMk/>
            <pc:sldMk cId="2479184415" sldId="269"/>
            <ac:picMk id="10" creationId="{155FBBE4-9A36-4845-5E91-C61EC8E9B763}"/>
          </ac:picMkLst>
        </pc:picChg>
        <pc:picChg chg="del">
          <ac:chgData name="Jackie Cross (NJK)" userId="c076b6ae-fb8d-4e9f-acd0-ed5782551e78" providerId="ADAL" clId="{2466BDBA-81CC-4B43-BD73-7B83E4FB01F5}" dt="2026-07-14T10:24:32.133" v="28" actId="478"/>
          <ac:picMkLst>
            <pc:docMk/>
            <pc:sldMk cId="2479184415" sldId="269"/>
            <ac:picMk id="11" creationId="{0C6CD130-EE72-4651-BA15-BCE966ABE05D}"/>
          </ac:picMkLst>
        </pc:picChg>
      </pc:sldChg>
      <pc:sldChg chg="delSp modSp mod setBg">
        <pc:chgData name="Jackie Cross (NJK)" userId="c076b6ae-fb8d-4e9f-acd0-ed5782551e78" providerId="ADAL" clId="{2466BDBA-81CC-4B43-BD73-7B83E4FB01F5}" dt="2026-07-14T10:31:29.253" v="228" actId="1076"/>
        <pc:sldMkLst>
          <pc:docMk/>
          <pc:sldMk cId="2799652588" sldId="271"/>
        </pc:sldMkLst>
        <pc:spChg chg="mod">
          <ac:chgData name="Jackie Cross (NJK)" userId="c076b6ae-fb8d-4e9f-acd0-ed5782551e78" providerId="ADAL" clId="{2466BDBA-81CC-4B43-BD73-7B83E4FB01F5}" dt="2026-07-14T10:31:26.716" v="227" actId="1076"/>
          <ac:spMkLst>
            <pc:docMk/>
            <pc:sldMk cId="2799652588" sldId="271"/>
            <ac:spMk id="2" creationId="{00000000-0000-0000-0000-000000000000}"/>
          </ac:spMkLst>
        </pc:spChg>
        <pc:picChg chg="del">
          <ac:chgData name="Jackie Cross (NJK)" userId="c076b6ae-fb8d-4e9f-acd0-ed5782551e78" providerId="ADAL" clId="{2466BDBA-81CC-4B43-BD73-7B83E4FB01F5}" dt="2026-07-14T10:21:52.193" v="0" actId="478"/>
          <ac:picMkLst>
            <pc:docMk/>
            <pc:sldMk cId="2799652588" sldId="271"/>
            <ac:picMk id="4" creationId="{93B9FE3A-D3F6-7BE6-7FC1-66125BF6F2ED}"/>
          </ac:picMkLst>
        </pc:picChg>
        <pc:picChg chg="mod">
          <ac:chgData name="Jackie Cross (NJK)" userId="c076b6ae-fb8d-4e9f-acd0-ed5782551e78" providerId="ADAL" clId="{2466BDBA-81CC-4B43-BD73-7B83E4FB01F5}" dt="2026-07-14T10:31:29.253" v="228" actId="1076"/>
          <ac:picMkLst>
            <pc:docMk/>
            <pc:sldMk cId="2799652588" sldId="271"/>
            <ac:picMk id="17410" creationId="{00000000-0000-0000-0000-000000000000}"/>
          </ac:picMkLst>
        </pc:picChg>
      </pc:sldChg>
      <pc:sldChg chg="addSp modSp mod">
        <pc:chgData name="Jackie Cross (NJK)" userId="c076b6ae-fb8d-4e9f-acd0-ed5782551e78" providerId="ADAL" clId="{2466BDBA-81CC-4B43-BD73-7B83E4FB01F5}" dt="2026-07-14T10:27:11.159" v="65"/>
        <pc:sldMkLst>
          <pc:docMk/>
          <pc:sldMk cId="49927899" sldId="275"/>
        </pc:sldMkLst>
        <pc:spChg chg="mod">
          <ac:chgData name="Jackie Cross (NJK)" userId="c076b6ae-fb8d-4e9f-acd0-ed5782551e78" providerId="ADAL" clId="{2466BDBA-81CC-4B43-BD73-7B83E4FB01F5}" dt="2026-07-14T10:26:04.262" v="64" actId="20577"/>
          <ac:spMkLst>
            <pc:docMk/>
            <pc:sldMk cId="49927899" sldId="275"/>
            <ac:spMk id="23554" creationId="{00000000-0000-0000-0000-000000000000}"/>
          </ac:spMkLst>
        </pc:spChg>
        <pc:spChg chg="mod">
          <ac:chgData name="Jackie Cross (NJK)" userId="c076b6ae-fb8d-4e9f-acd0-ed5782551e78" providerId="ADAL" clId="{2466BDBA-81CC-4B43-BD73-7B83E4FB01F5}" dt="2026-07-14T10:26:00.018" v="62" actId="27636"/>
          <ac:spMkLst>
            <pc:docMk/>
            <pc:sldMk cId="49927899" sldId="275"/>
            <ac:spMk id="23555" creationId="{00000000-0000-0000-0000-000000000000}"/>
          </ac:spMkLst>
        </pc:spChg>
        <pc:graphicFrameChg chg="add mod">
          <ac:chgData name="Jackie Cross (NJK)" userId="c076b6ae-fb8d-4e9f-acd0-ed5782551e78" providerId="ADAL" clId="{2466BDBA-81CC-4B43-BD73-7B83E4FB01F5}" dt="2026-07-14T10:27:11.159" v="65"/>
          <ac:graphicFrameMkLst>
            <pc:docMk/>
            <pc:sldMk cId="49927899" sldId="275"/>
            <ac:graphicFrameMk id="2" creationId="{DE379B74-1A3B-601C-6B94-31B3C9006546}"/>
          </ac:graphicFrameMkLst>
        </pc:graphicFrameChg>
      </pc:sldChg>
      <pc:sldChg chg="modSp mod">
        <pc:chgData name="Jackie Cross (NJK)" userId="c076b6ae-fb8d-4e9f-acd0-ed5782551e78" providerId="ADAL" clId="{2466BDBA-81CC-4B43-BD73-7B83E4FB01F5}" dt="2026-07-14T10:29:01.045" v="178" actId="20577"/>
        <pc:sldMkLst>
          <pc:docMk/>
          <pc:sldMk cId="1111054830" sldId="279"/>
        </pc:sldMkLst>
        <pc:spChg chg="mod">
          <ac:chgData name="Jackie Cross (NJK)" userId="c076b6ae-fb8d-4e9f-acd0-ed5782551e78" providerId="ADAL" clId="{2466BDBA-81CC-4B43-BD73-7B83E4FB01F5}" dt="2026-07-14T10:29:01.045" v="178" actId="20577"/>
          <ac:spMkLst>
            <pc:docMk/>
            <pc:sldMk cId="1111054830" sldId="279"/>
            <ac:spMk id="3" creationId="{00000000-0000-0000-0000-000000000000}"/>
          </ac:spMkLst>
        </pc:spChg>
      </pc:sldChg>
      <pc:sldChg chg="delSp modSp del mod">
        <pc:chgData name="Jackie Cross (NJK)" userId="c076b6ae-fb8d-4e9f-acd0-ed5782551e78" providerId="ADAL" clId="{2466BDBA-81CC-4B43-BD73-7B83E4FB01F5}" dt="2026-07-14T10:25:25.011" v="60" actId="47"/>
        <pc:sldMkLst>
          <pc:docMk/>
          <pc:sldMk cId="192716139" sldId="283"/>
        </pc:sldMkLst>
        <pc:spChg chg="mod">
          <ac:chgData name="Jackie Cross (NJK)" userId="c076b6ae-fb8d-4e9f-acd0-ed5782551e78" providerId="ADAL" clId="{2466BDBA-81CC-4B43-BD73-7B83E4FB01F5}" dt="2026-07-14T10:25:11.340" v="58" actId="20577"/>
          <ac:spMkLst>
            <pc:docMk/>
            <pc:sldMk cId="192716139" sldId="283"/>
            <ac:spMk id="9" creationId="{2EC2ABEE-E248-7512-DD91-3AB66BEFE8E7}"/>
          </ac:spMkLst>
        </pc:spChg>
        <pc:picChg chg="del">
          <ac:chgData name="Jackie Cross (NJK)" userId="c076b6ae-fb8d-4e9f-acd0-ed5782551e78" providerId="ADAL" clId="{2466BDBA-81CC-4B43-BD73-7B83E4FB01F5}" dt="2026-07-14T10:25:19.606" v="59" actId="478"/>
          <ac:picMkLst>
            <pc:docMk/>
            <pc:sldMk cId="192716139" sldId="283"/>
            <ac:picMk id="8" creationId="{5032C0FC-6E65-14DD-5AD0-63F12F0D0120}"/>
          </ac:picMkLst>
        </pc:picChg>
      </pc:sldChg>
      <pc:sldChg chg="del">
        <pc:chgData name="Jackie Cross (NJK)" userId="c076b6ae-fb8d-4e9f-acd0-ed5782551e78" providerId="ADAL" clId="{2466BDBA-81CC-4B43-BD73-7B83E4FB01F5}" dt="2026-07-14T10:28:38.685" v="140" actId="47"/>
        <pc:sldMkLst>
          <pc:docMk/>
          <pc:sldMk cId="2055952852" sldId="28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Letter-join No-Lead 40" panose="02000503000000020003" pitchFamily="50" charset="0"/>
              </a:defRPr>
            </a:lvl1pPr>
          </a:lstStyle>
          <a:p>
            <a:fld id="{7902F3C3-65C0-46F7-B266-0768B2561B6B}" type="datetimeFigureOut">
              <a:rPr lang="en-GB" smtClean="0"/>
              <a:pPr/>
              <a:t>14/07/2026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Letter-join No-Lead 40" panose="02000503000000020003" pitchFamily="50" charset="0"/>
              </a:defRPr>
            </a:lvl1pPr>
          </a:lstStyle>
          <a:p>
            <a:fld id="{C18D6120-8932-43B3-BEEF-CE232127ABB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554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Letter-join No-Lead 40" panose="02000503000000020003" pitchFamily="50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Letter-join No-Lead 40" panose="02000503000000020003" pitchFamily="50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Letter-join No-Lead 40" panose="02000503000000020003" pitchFamily="50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Letter-join No-Lead 40" panose="02000503000000020003" pitchFamily="50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Letter-join No-Lead 40" panose="02000503000000020003" pitchFamily="50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/>
              <a:t>Afternoons – topic pe re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66738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A2BD34-E7B0-494F-B262-01D1F7BB5571}" type="slidenum">
              <a:rPr lang="en-GB" altLang="en-US" smtClean="0">
                <a:latin typeface="Letter-join No-Lead 40" panose="02000503000000020003" pitchFamily="50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 dirty="0">
              <a:latin typeface="Letter-join No-Lead 40" panose="02000503000000020003" pitchFamily="50" charset="0"/>
              <a:ea typeface="ＭＳ Ｐゴシック" panose="020B0600070205080204" pitchFamily="34" charset="-128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57410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Letter-join No-Lead 40" panose="0200050300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14/07/2026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4141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14/07/2026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3052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Letter-join No-Lead 40" panose="02000503000000020003" pitchFamily="50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14/07/2026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6444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14/07/2026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5626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Letter-join No-Lead 40" panose="02000503000000020003" pitchFamily="50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Letter-join No-Lead 40" panose="02000503000000020003" pitchFamily="50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14/07/2026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2226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14/07/2026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0694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14/07/2026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5811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Letter-join No-Lead 40" panose="02000503000000020003" pitchFamily="50" charset="0"/>
              </a:defRPr>
            </a:lvl1pPr>
            <a:lvl2pPr>
              <a:defRPr sz="2800">
                <a:latin typeface="Letter-join No-Lead 40" panose="02000503000000020003" pitchFamily="50" charset="0"/>
              </a:defRPr>
            </a:lvl2pPr>
            <a:lvl3pPr>
              <a:defRPr sz="2400">
                <a:latin typeface="Letter-join No-Lead 40" panose="02000503000000020003" pitchFamily="50" charset="0"/>
              </a:defRPr>
            </a:lvl3pPr>
            <a:lvl4pPr>
              <a:defRPr sz="2000">
                <a:latin typeface="Letter-join No-Lead 40" panose="02000503000000020003" pitchFamily="50" charset="0"/>
              </a:defRPr>
            </a:lvl4pPr>
            <a:lvl5pPr>
              <a:defRPr sz="2000">
                <a:latin typeface="Letter-join No-Lead 40" panose="02000503000000020003" pitchFamily="50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Letter-join No-Lead 40" panose="02000503000000020003" pitchFamily="50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14/07/2026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338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latin typeface="Letter-join No-Lead 40" panose="02000503000000020003" pitchFamily="50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Letter-join No-Lead 40" panose="02000503000000020003" pitchFamily="50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14/07/2026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700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14/07/2026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02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14/07/2026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3129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14/07/2026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7552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Letter-join No-Lead 40" panose="0200050300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Letter-join No-Lead 40" panose="02000503000000020003" pitchFamily="50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Letter-join No-Lead 40" panose="02000503000000020003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Letter-join No-Lead 40" panose="02000503000000020003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etter-join No-Lead 40" panose="02000503000000020003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etter-join No-Lead 40" panose="02000503000000020003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785295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689" y="4902483"/>
            <a:ext cx="1550615" cy="1550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0838" y="2519722"/>
            <a:ext cx="10338318" cy="1818555"/>
          </a:xfrm>
        </p:spPr>
        <p:txBody>
          <a:bodyPr rtlCol="0">
            <a:noAutofit/>
          </a:bodyPr>
          <a:lstStyle/>
          <a:p>
            <a:pPr algn="ctr" defTabSz="457207">
              <a:defRPr/>
            </a:pPr>
            <a:r>
              <a:rPr lang="en-GB" sz="4000" dirty="0"/>
              <a:t>Norton Juxta Kempsey C of E Primary</a:t>
            </a:r>
            <a:br>
              <a:rPr lang="en-GB" sz="4000" dirty="0"/>
            </a:br>
            <a:r>
              <a:rPr lang="en-GB" sz="4000" dirty="0"/>
              <a:t>Transition Day</a:t>
            </a:r>
            <a:br>
              <a:rPr lang="en-GB" sz="4000" dirty="0"/>
            </a:br>
            <a:r>
              <a:rPr lang="en-GB" sz="4000" dirty="0"/>
              <a:t>&amp;</a:t>
            </a:r>
            <a:br>
              <a:rPr lang="en-GB" sz="4000" dirty="0"/>
            </a:br>
            <a:r>
              <a:rPr lang="en-GB" sz="4000" dirty="0"/>
              <a:t>Parent Information </a:t>
            </a:r>
            <a:br>
              <a:rPr lang="en-GB" sz="4000" dirty="0"/>
            </a:br>
            <a:r>
              <a:rPr lang="en-GB" sz="4000" dirty="0"/>
              <a:t>2026-2027</a:t>
            </a:r>
            <a:br>
              <a:rPr lang="en-GB" sz="4000" dirty="0"/>
            </a:br>
            <a:r>
              <a:rPr lang="en-GB" sz="4000" dirty="0"/>
              <a:t>Oak Class</a:t>
            </a:r>
          </a:p>
        </p:txBody>
      </p:sp>
    </p:spTree>
    <p:extLst>
      <p:ext uri="{BB962C8B-B14F-4D97-AF65-F5344CB8AC3E}">
        <p14:creationId xmlns:p14="http://schemas.microsoft.com/office/powerpoint/2010/main" val="2799652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85159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Letter-join No-Lead 40" panose="02000503000000020003" pitchFamily="50" charset="0"/>
              </a:rPr>
              <a:t>Welcome to Maple Class Year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6987" y="989806"/>
            <a:ext cx="3877985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3600" dirty="0">
                <a:latin typeface="Letter-join No-Lead 40" panose="02000503000000020003" pitchFamily="50" charset="0"/>
              </a:rPr>
              <a:t>Teaching Assistant	</a:t>
            </a:r>
          </a:p>
          <a:p>
            <a:pPr algn="ctr"/>
            <a:r>
              <a:rPr lang="en-GB" sz="3600" dirty="0">
                <a:latin typeface="Letter-join No-Lead 40" panose="02000503000000020003" pitchFamily="50" charset="0"/>
              </a:rPr>
              <a:t>Miss Daniels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51CFC62-09FF-C2F1-E1E6-061A643C33C8}"/>
              </a:ext>
            </a:extLst>
          </p:cNvPr>
          <p:cNvSpPr txBox="1"/>
          <p:nvPr/>
        </p:nvSpPr>
        <p:spPr>
          <a:xfrm>
            <a:off x="6597561" y="1044566"/>
            <a:ext cx="2885598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3600" dirty="0">
                <a:latin typeface="Letter-join No-Lead 40" panose="02000503000000020003" pitchFamily="50" charset="0"/>
              </a:rPr>
              <a:t>Class Teacher</a:t>
            </a:r>
          </a:p>
          <a:p>
            <a:pPr algn="ctr"/>
            <a:r>
              <a:rPr lang="en-GB" sz="3600" dirty="0">
                <a:latin typeface="Letter-join No-Lead 40" panose="02000503000000020003" pitchFamily="50" charset="0"/>
              </a:rPr>
              <a:t>Mrs Leeming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4E041A-1900-5896-7823-A30D501C7A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204" y="2481915"/>
            <a:ext cx="2276793" cy="30579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55FBBE4-9A36-4845-5E91-C61EC8E9B7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5131" y="2520021"/>
            <a:ext cx="2267266" cy="3019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184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84153" y="-11908"/>
            <a:ext cx="7886700" cy="976313"/>
          </a:xfrm>
        </p:spPr>
        <p:txBody>
          <a:bodyPr/>
          <a:lstStyle/>
          <a:p>
            <a:pPr eaLnBrk="1" hangingPunct="1"/>
            <a:r>
              <a:rPr lang="en-GB" altLang="en-US" sz="4500" b="1" dirty="0"/>
              <a:t>Typical Daily Routine</a:t>
            </a:r>
            <a:endParaRPr lang="en-US" altLang="en-US" sz="4500" b="1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517006" y="1104433"/>
            <a:ext cx="8908927" cy="5184775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defRPr/>
            </a:pPr>
            <a:r>
              <a:rPr lang="en-GB" altLang="en-US" sz="2500" dirty="0"/>
              <a:t>9.00 Registration and spelling practice</a:t>
            </a:r>
          </a:p>
          <a:p>
            <a:pPr eaLnBrk="1" hangingPunct="1">
              <a:defRPr/>
            </a:pPr>
            <a:r>
              <a:rPr lang="en-GB" altLang="en-US" sz="2500" dirty="0"/>
              <a:t>9.10-9.30  Collective Worship</a:t>
            </a:r>
          </a:p>
          <a:p>
            <a:pPr eaLnBrk="1" hangingPunct="1">
              <a:defRPr/>
            </a:pPr>
            <a:r>
              <a:rPr lang="en-GB" altLang="en-US" sz="2500" dirty="0"/>
              <a:t>9.30-9:45  Maths Fluency</a:t>
            </a:r>
            <a:endParaRPr lang="en-GB" altLang="en-US" sz="1500" dirty="0"/>
          </a:p>
          <a:p>
            <a:pPr eaLnBrk="1" hangingPunct="1">
              <a:defRPr/>
            </a:pPr>
            <a:r>
              <a:rPr lang="en-GB" altLang="en-US" sz="2500" dirty="0"/>
              <a:t>9.45-10.45 Maths</a:t>
            </a:r>
          </a:p>
          <a:p>
            <a:pPr eaLnBrk="1" hangingPunct="1">
              <a:defRPr/>
            </a:pPr>
            <a:r>
              <a:rPr lang="en-GB" altLang="en-US" sz="2500" dirty="0"/>
              <a:t>10.45-11.00 Break time and snack</a:t>
            </a:r>
          </a:p>
          <a:p>
            <a:pPr eaLnBrk="1" hangingPunct="1">
              <a:defRPr/>
            </a:pPr>
            <a:r>
              <a:rPr lang="en-GB" altLang="en-US" sz="2500" dirty="0"/>
              <a:t>11.00-11.15 </a:t>
            </a:r>
            <a:r>
              <a:rPr lang="en-GB" altLang="en-US" sz="2500" dirty="0" err="1"/>
              <a:t>SPaG</a:t>
            </a:r>
            <a:endParaRPr lang="en-GB" altLang="en-US" sz="2500" dirty="0"/>
          </a:p>
          <a:p>
            <a:pPr eaLnBrk="1" hangingPunct="1">
              <a:defRPr/>
            </a:pPr>
            <a:r>
              <a:rPr lang="en-GB" altLang="en-US" sz="2500" dirty="0"/>
              <a:t>11:15-12:00 English</a:t>
            </a:r>
          </a:p>
          <a:p>
            <a:pPr eaLnBrk="1" hangingPunct="1">
              <a:defRPr/>
            </a:pPr>
            <a:r>
              <a:rPr lang="en-GB" altLang="en-US" sz="2500" dirty="0"/>
              <a:t>12.00 -1pm Lunch &amp; OPAL </a:t>
            </a:r>
          </a:p>
          <a:p>
            <a:pPr eaLnBrk="1" hangingPunct="1">
              <a:defRPr/>
            </a:pPr>
            <a:r>
              <a:rPr lang="en-GB" altLang="en-US" sz="2500" dirty="0"/>
              <a:t>1.00-1.20 – Quiet Reading including Accelerated Reader Quizzes</a:t>
            </a:r>
          </a:p>
          <a:p>
            <a:pPr eaLnBrk="1" hangingPunct="1">
              <a:defRPr/>
            </a:pPr>
            <a:r>
              <a:rPr lang="en-GB" altLang="en-US" sz="2500" dirty="0"/>
              <a:t>1.20 - 3.15 Afternoon Sessions either whole afternoon or split in 2</a:t>
            </a:r>
          </a:p>
          <a:p>
            <a:pPr marL="0" indent="0" eaLnBrk="1" hangingPunct="1">
              <a:buNone/>
              <a:defRPr/>
            </a:pPr>
            <a:r>
              <a:rPr lang="en-GB" altLang="en-US" sz="2500" dirty="0"/>
              <a:t>   </a:t>
            </a:r>
            <a:r>
              <a:rPr lang="en-GB" altLang="en-US" sz="2500" dirty="0">
                <a:solidFill>
                  <a:srgbClr val="7030A0"/>
                </a:solidFill>
              </a:rPr>
              <a:t>Geography, History, RE, Science, Guided Reading,  P.E, D&amp;T, Art,          Music, Computing, French, handwriting.</a:t>
            </a:r>
          </a:p>
          <a:p>
            <a:pPr marL="0" indent="0" eaLnBrk="1" hangingPunct="1">
              <a:buNone/>
              <a:defRPr/>
            </a:pPr>
            <a:r>
              <a:rPr lang="en-GB" altLang="en-US" sz="2500" dirty="0"/>
              <a:t>	To include ‘run a mile’ as a brain break.</a:t>
            </a:r>
          </a:p>
          <a:p>
            <a:pPr eaLnBrk="1" hangingPunct="1">
              <a:defRPr/>
            </a:pPr>
            <a:r>
              <a:rPr lang="en-GB" altLang="en-US" sz="2500" dirty="0"/>
              <a:t>3.30 End of day</a:t>
            </a:r>
          </a:p>
          <a:p>
            <a:pPr marL="0" indent="0">
              <a:buNone/>
              <a:defRPr/>
            </a:pPr>
            <a:endParaRPr lang="en-GB" altLang="en-US" sz="2500" dirty="0"/>
          </a:p>
          <a:p>
            <a:pPr eaLnBrk="1" hangingPunct="1">
              <a:defRPr/>
            </a:pPr>
            <a:endParaRPr lang="en-US" altLang="en-US" sz="2500" dirty="0"/>
          </a:p>
        </p:txBody>
      </p:sp>
      <p:pic>
        <p:nvPicPr>
          <p:cNvPr id="2048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63F19AD-966F-6881-3815-90C547C0F5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610" y="4203700"/>
            <a:ext cx="2612390" cy="265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774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528637" y="134774"/>
            <a:ext cx="8947871" cy="150706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500" b="1" dirty="0"/>
              <a:t>Geography and History Topics in year 3 2025/2026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537874" y="2306639"/>
            <a:ext cx="11306010" cy="4186525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GB" altLang="en-US" sz="2500" dirty="0"/>
              <a:t>	</a:t>
            </a:r>
            <a:endParaRPr lang="en-GB" altLang="en-US" sz="2500" dirty="0">
              <a:solidFill>
                <a:srgbClr val="C00000"/>
              </a:solidFill>
            </a:endParaRPr>
          </a:p>
          <a:p>
            <a:pPr marL="0" indent="0" eaLnBrk="1" hangingPunct="1">
              <a:buNone/>
            </a:pPr>
            <a:endParaRPr lang="en-GB" altLang="en-US" sz="2500" dirty="0"/>
          </a:p>
        </p:txBody>
      </p:sp>
      <p:pic>
        <p:nvPicPr>
          <p:cNvPr id="2355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E379B74-1A3B-601C-6B94-31B3C9006546}"/>
              </a:ext>
            </a:extLst>
          </p:cNvPr>
          <p:cNvGraphicFramePr>
            <a:graphicFrameLocks noGrp="1"/>
          </p:cNvGraphicFramePr>
          <p:nvPr/>
        </p:nvGraphicFramePr>
        <p:xfrm>
          <a:off x="1461452" y="3577177"/>
          <a:ext cx="9269095" cy="8482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61642">
                  <a:extLst>
                    <a:ext uri="{9D8B030D-6E8A-4147-A177-3AD203B41FA5}">
                      <a16:colId xmlns:a16="http://schemas.microsoft.com/office/drawing/2014/main" val="2027277506"/>
                    </a:ext>
                  </a:extLst>
                </a:gridCol>
                <a:gridCol w="1452806">
                  <a:extLst>
                    <a:ext uri="{9D8B030D-6E8A-4147-A177-3AD203B41FA5}">
                      <a16:colId xmlns:a16="http://schemas.microsoft.com/office/drawing/2014/main" val="1931490253"/>
                    </a:ext>
                  </a:extLst>
                </a:gridCol>
                <a:gridCol w="1443234">
                  <a:extLst>
                    <a:ext uri="{9D8B030D-6E8A-4147-A177-3AD203B41FA5}">
                      <a16:colId xmlns:a16="http://schemas.microsoft.com/office/drawing/2014/main" val="1530498221"/>
                    </a:ext>
                  </a:extLst>
                </a:gridCol>
                <a:gridCol w="1776061">
                  <a:extLst>
                    <a:ext uri="{9D8B030D-6E8A-4147-A177-3AD203B41FA5}">
                      <a16:colId xmlns:a16="http://schemas.microsoft.com/office/drawing/2014/main" val="3087887566"/>
                    </a:ext>
                  </a:extLst>
                </a:gridCol>
                <a:gridCol w="1696536">
                  <a:extLst>
                    <a:ext uri="{9D8B030D-6E8A-4147-A177-3AD203B41FA5}">
                      <a16:colId xmlns:a16="http://schemas.microsoft.com/office/drawing/2014/main" val="1520581700"/>
                    </a:ext>
                  </a:extLst>
                </a:gridCol>
                <a:gridCol w="1438816">
                  <a:extLst>
                    <a:ext uri="{9D8B030D-6E8A-4147-A177-3AD203B41FA5}">
                      <a16:colId xmlns:a16="http://schemas.microsoft.com/office/drawing/2014/main" val="3860633258"/>
                    </a:ext>
                  </a:extLst>
                </a:gridCol>
              </a:tblGrid>
              <a:tr h="2133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Stone Age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Volcanoes and Earthquakes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Romans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Our European Neighbours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Victorians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UK Rivers and Mountains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31621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927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020215" y="1145464"/>
            <a:ext cx="7793037" cy="9112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Reading</a:t>
            </a:r>
            <a:endParaRPr lang="en-US" altLang="en-US" sz="4500" b="1" dirty="0">
              <a:latin typeface="Letter-join No-Lead 40" panose="02000503000000020003" pitchFamily="50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1020215" y="2056689"/>
            <a:ext cx="7416800" cy="51863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300" b="1" dirty="0">
                <a:latin typeface="Letter-join No-Lead 40" panose="02000503000000020003" pitchFamily="50" charset="0"/>
              </a:rPr>
              <a:t>Shared reading - </a:t>
            </a:r>
            <a:r>
              <a:rPr lang="en-GB" altLang="en-US" sz="2300" dirty="0">
                <a:latin typeface="Letter-join No-Lead 40" panose="02000503000000020003" pitchFamily="50" charset="0"/>
              </a:rPr>
              <a:t>during lessons, everyday, cross-curricular.</a:t>
            </a:r>
          </a:p>
          <a:p>
            <a:r>
              <a:rPr lang="en-GB" altLang="en-US" sz="2300" b="1" dirty="0">
                <a:latin typeface="Letter-join No-Lead 40" panose="02000503000000020003" pitchFamily="50" charset="0"/>
              </a:rPr>
              <a:t>Guided reading -</a:t>
            </a:r>
            <a:r>
              <a:rPr lang="en-GB" altLang="en-US" sz="2300" dirty="0">
                <a:latin typeface="Letter-join No-Lead 40" panose="02000503000000020003" pitchFamily="50" charset="0"/>
              </a:rPr>
              <a:t> using books levelled using national book banding system and </a:t>
            </a:r>
            <a:r>
              <a:rPr lang="en-GB" altLang="en-US" sz="2300" dirty="0" err="1">
                <a:latin typeface="Letter-join No-Lead 40" panose="02000503000000020003" pitchFamily="50" charset="0"/>
              </a:rPr>
              <a:t>RWInc</a:t>
            </a:r>
            <a:r>
              <a:rPr lang="en-GB" altLang="en-US" sz="2300" dirty="0">
                <a:latin typeface="Letter-join No-Lead 40" panose="02000503000000020003" pitchFamily="50" charset="0"/>
              </a:rPr>
              <a:t>. Levels.</a:t>
            </a:r>
          </a:p>
          <a:p>
            <a:r>
              <a:rPr lang="en-GB" altLang="en-US" sz="2300" b="1" dirty="0">
                <a:latin typeface="Letter-join No-Lead 40" panose="02000503000000020003" pitchFamily="50" charset="0"/>
              </a:rPr>
              <a:t>Accelerated reader –</a:t>
            </a:r>
            <a:r>
              <a:rPr lang="en-GB" altLang="en-US" sz="2300" dirty="0">
                <a:latin typeface="Letter-join No-Lead 40" panose="02000503000000020003" pitchFamily="50" charset="0"/>
              </a:rPr>
              <a:t> Change as often as you wish after AR quiz complete. Library is open every day. </a:t>
            </a:r>
            <a:r>
              <a:rPr lang="en-GB" altLang="en-US" sz="2300" b="1" dirty="0">
                <a:latin typeface="Letter-join No-Lead 40" panose="02000503000000020003" pitchFamily="50" charset="0"/>
              </a:rPr>
              <a:t>levels -</a:t>
            </a:r>
            <a:r>
              <a:rPr lang="en-GB" altLang="en-US" sz="2300" dirty="0">
                <a:latin typeface="Letter-join No-Lead 40" panose="02000503000000020003" pitchFamily="50" charset="0"/>
              </a:rPr>
              <a:t> These will be regularly reviewed throughout the year and communicated in the home school link books.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8512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42332" y="124979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Maths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642332" y="825066"/>
            <a:ext cx="7921625" cy="47355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500" dirty="0">
                <a:latin typeface="Letter-join No-Lead 40" panose="02000503000000020003" pitchFamily="50" charset="0"/>
              </a:rPr>
              <a:t>All aspects of maths are covered (place value, basic operations, shape, measure, time, calculations.)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All work is set at your child’s level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We complete oral, practical and written work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Children taught daily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Number fluency – Number Sense used for times tables 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CPA maths policy (concrete, pictorial, abstract)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Mastery Approach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Mad Math Mondays to support problem solving.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1293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766527" y="846850"/>
            <a:ext cx="6248400" cy="1104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Personal Skills and Learning Behaviours</a:t>
            </a:r>
            <a:endParaRPr lang="en-US" altLang="en-US" sz="4500" b="1" dirty="0">
              <a:latin typeface="Letter-join No-Lead 40" panose="02000503000000020003" pitchFamily="50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766527" y="2398712"/>
            <a:ext cx="8551863" cy="4459288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Perseverance, Concentration, Commitment, Self Reliance and Team-Work.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Growth Mindset and The Power of Yet.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Positive feedback.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Houses and House Points.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Congratulations assembly on a Friday.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Good news cards.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1772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3868846" y="-96992"/>
            <a:ext cx="8534400" cy="1507067"/>
          </a:xfrm>
        </p:spPr>
        <p:txBody>
          <a:bodyPr/>
          <a:lstStyle/>
          <a:p>
            <a:pPr eaLnBrk="1" hangingPunct="1"/>
            <a:r>
              <a:rPr lang="en-GB" altLang="en-US" sz="4500" b="1" dirty="0"/>
              <a:t>Swimming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5437" y="1240391"/>
            <a:ext cx="8214388" cy="2528490"/>
          </a:xfrm>
        </p:spPr>
        <p:txBody>
          <a:bodyPr>
            <a:normAutofit/>
          </a:bodyPr>
          <a:lstStyle/>
          <a:p>
            <a:r>
              <a:rPr lang="en-GB" dirty="0"/>
              <a:t>Swimming on a Friday (dates TBC Autumn term).</a:t>
            </a:r>
          </a:p>
          <a:p>
            <a:r>
              <a:rPr lang="en-GB" dirty="0"/>
              <a:t>Pershore Leisure Centre.</a:t>
            </a:r>
          </a:p>
          <a:p>
            <a:r>
              <a:rPr lang="en-GB" dirty="0"/>
              <a:t>Children have half an hour in the pool.</a:t>
            </a:r>
          </a:p>
          <a:p>
            <a:r>
              <a:rPr lang="en-GB" dirty="0"/>
              <a:t>Groups are sorted by the qualified swimming instructor.</a:t>
            </a:r>
          </a:p>
        </p:txBody>
      </p:sp>
      <p:pic>
        <p:nvPicPr>
          <p:cNvPr id="2662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072" y="3861048"/>
            <a:ext cx="3331210" cy="2470150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792" y="4258872"/>
            <a:ext cx="2045970" cy="2394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54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539750" y="533400"/>
            <a:ext cx="7793038" cy="14620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Homework</a:t>
            </a:r>
            <a:endParaRPr lang="en-US" altLang="en-US" sz="4500" b="1" dirty="0">
              <a:latin typeface="Letter-join No-Lead 40" panose="02000503000000020003" pitchFamily="50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115410" y="1371600"/>
            <a:ext cx="9906439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Children should be reading daily for a minimum of ten minutes each day in key stage 2. The children should record what they read in their reading log.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Use knowledge organisers as a starting point for vocabulary development and key knowledge acquisition.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Weekly spellings. List sent home beginning of each term.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 sz="2500" dirty="0">
              <a:latin typeface="Letter-join No-Lead 40" panose="02000503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126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754159" y="289718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Uniform</a:t>
            </a:r>
            <a:endParaRPr lang="en-US" altLang="en-US" sz="4500" b="1" dirty="0">
              <a:latin typeface="Letter-join No-Lead 40" panose="02000503000000020003" pitchFamily="50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679514" y="1534169"/>
            <a:ext cx="6711950" cy="4195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500" dirty="0">
                <a:latin typeface="Letter-join No-Lead 40" panose="02000503000000020003" pitchFamily="50" charset="0"/>
              </a:rPr>
              <a:t>Uniform list on website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PE kit –worn on PE days, PE hoodies or school jumper. </a:t>
            </a:r>
            <a:r>
              <a:rPr lang="en-GB" altLang="en-US" sz="2500" b="1" dirty="0">
                <a:latin typeface="Letter-join No-Lead 40" panose="02000503000000020003" pitchFamily="50" charset="0"/>
              </a:rPr>
              <a:t>Branded sports tops are not allowed. </a:t>
            </a:r>
            <a:r>
              <a:rPr lang="en-GB" altLang="en-US" sz="2500" dirty="0">
                <a:latin typeface="Letter-join No-Lead 40" panose="02000503000000020003" pitchFamily="50" charset="0"/>
              </a:rPr>
              <a:t>Winter kit-joggers.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Water bottles – kept in classroom with access at anytime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No jewellery and earrings must be removed or covered for PE. (please provide tape)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Welly’s kept in school for OPAL lunchtimes.</a:t>
            </a:r>
            <a:endParaRPr lang="en-US" altLang="en-US" sz="2500" dirty="0">
              <a:latin typeface="Letter-join No-Lead 40" panose="02000503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15863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762846" y="293156"/>
            <a:ext cx="866630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4500" dirty="0">
                <a:latin typeface="Letter-join No-Lead 40" panose="02000503000000020003" pitchFamily="50" charset="0"/>
              </a:rPr>
              <a:t>Together, with the love and joy of God, we will discover, develop and maximise our unique potential.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481" y="3152173"/>
            <a:ext cx="3195638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8433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7934" y="138353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dirty="0">
                <a:latin typeface="Letter-join No-Lead 40" panose="02000503000000020003" pitchFamily="50" charset="0"/>
              </a:rPr>
              <a:t>Communication</a:t>
            </a:r>
            <a:endParaRPr lang="en-US" altLang="en-US" sz="4500" dirty="0">
              <a:latin typeface="Letter-join No-Lead 40" panose="02000503000000020003" pitchFamily="50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638350" y="655859"/>
            <a:ext cx="8496300" cy="4724400"/>
          </a:xfrm>
          <a:prstGeom prst="rect">
            <a:avLst/>
          </a:prstGeom>
        </p:spPr>
        <p:txBody>
          <a:bodyPr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36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Home School link book. Specific communication pages and reading record pages.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School web site.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Text Messages.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Newsletters emailed.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Enquiries via school office.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Any worries – please make an appointment to speak to your child’s class teacher, in the first instance.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Daily Good News cards &amp; weekly congratulations</a:t>
            </a:r>
            <a:endParaRPr lang="en-GB" altLang="en-US" sz="25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 </a:t>
            </a:r>
            <a:endParaRPr lang="en-US" altLang="en-US" sz="2500" dirty="0">
              <a:latin typeface="Letter-join No-Lead 40" panose="02000503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21307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337594" y="698656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School Christian Values </a:t>
            </a: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688975" y="1804988"/>
            <a:ext cx="23209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800" dirty="0">
                <a:latin typeface="Letter-join No-Lead 40" panose="02000503000000020003" pitchFamily="50" charset="0"/>
                <a:ea typeface="ＭＳ Ｐゴシック" panose="020B0600070205080204" pitchFamily="34" charset="-128"/>
              </a:rPr>
              <a:t>Trust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00499" y="1243470"/>
            <a:ext cx="180022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457200">
              <a:defRPr/>
            </a:pPr>
            <a:r>
              <a:rPr lang="en-GB" sz="4800" dirty="0">
                <a:solidFill>
                  <a:srgbClr val="F79646"/>
                </a:solidFill>
                <a:latin typeface="Letter-join No-Lead 40" panose="02000503000000020003" pitchFamily="50" charset="0"/>
              </a:rPr>
              <a:t>Love</a:t>
            </a:r>
          </a:p>
        </p:txBody>
      </p:sp>
      <p:sp>
        <p:nvSpPr>
          <p:cNvPr id="6" name="Rectangle 5"/>
          <p:cNvSpPr/>
          <p:nvPr/>
        </p:nvSpPr>
        <p:spPr>
          <a:xfrm rot="20128744">
            <a:off x="382662" y="3277224"/>
            <a:ext cx="243733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en-US" sz="5400" b="1" dirty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Letter-join No-Lead 40" panose="02000503000000020003" pitchFamily="50" charset="0"/>
              </a:rPr>
              <a:t>Respect</a:t>
            </a:r>
          </a:p>
        </p:txBody>
      </p:sp>
      <p:sp>
        <p:nvSpPr>
          <p:cNvPr id="7" name="Rectangle 6"/>
          <p:cNvSpPr/>
          <p:nvPr/>
        </p:nvSpPr>
        <p:spPr>
          <a:xfrm rot="20965363">
            <a:off x="7050043" y="1996367"/>
            <a:ext cx="327083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en-US" sz="5400" b="1" dirty="0">
                <a:ln w="12700" cmpd="sng">
                  <a:solidFill>
                    <a:srgbClr val="8064A2"/>
                  </a:solidFill>
                  <a:prstDash val="solid"/>
                </a:ln>
                <a:gradFill>
                  <a:gsLst>
                    <a:gs pos="0">
                      <a:srgbClr val="8064A2"/>
                    </a:gs>
                    <a:gs pos="4000">
                      <a:srgbClr val="8064A2">
                        <a:lumMod val="60000"/>
                        <a:lumOff val="40000"/>
                      </a:srgbClr>
                    </a:gs>
                    <a:gs pos="87000">
                      <a:srgbClr val="8064A2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latin typeface="Letter-join No-Lead 40" panose="02000503000000020003" pitchFamily="50" charset="0"/>
              </a:rPr>
              <a:t>Friendship</a:t>
            </a:r>
            <a:endParaRPr lang="en-GB" sz="5400" b="1" dirty="0">
              <a:ln w="12700" cmpd="sng">
                <a:solidFill>
                  <a:srgbClr val="8064A2"/>
                </a:solidFill>
                <a:prstDash val="solid"/>
              </a:ln>
              <a:gradFill>
                <a:gsLst>
                  <a:gs pos="0">
                    <a:srgbClr val="8064A2"/>
                  </a:gs>
                  <a:gs pos="4000">
                    <a:srgbClr val="8064A2">
                      <a:lumMod val="60000"/>
                      <a:lumOff val="40000"/>
                    </a:srgbClr>
                  </a:gs>
                  <a:gs pos="87000">
                    <a:srgbClr val="8064A2">
                      <a:lumMod val="20000"/>
                      <a:lumOff val="80000"/>
                    </a:srgbClr>
                  </a:gs>
                </a:gsLst>
                <a:lin ang="5400000"/>
              </a:gradFill>
              <a:latin typeface="Letter-join No-Lead 40" panose="02000503000000020003" pitchFamily="50" charset="0"/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8436704" y="3551141"/>
            <a:ext cx="24479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3200" dirty="0">
                <a:solidFill>
                  <a:srgbClr val="FF0000"/>
                </a:solidFill>
                <a:latin typeface="Letter-join No-Lead 40" panose="02000503000000020003" pitchFamily="50" charset="0"/>
                <a:ea typeface="ＭＳ Ｐゴシック" panose="020B0600070205080204" pitchFamily="34" charset="-128"/>
              </a:rPr>
              <a:t>Compassion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2198783" y="4757872"/>
            <a:ext cx="273138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en-US" sz="5400" b="1" dirty="0">
                <a:ln w="12700">
                  <a:solidFill>
                    <a:srgbClr val="4F81BD"/>
                  </a:solidFill>
                  <a:prstDash val="solid"/>
                </a:ln>
                <a:pattFill prst="pct50">
                  <a:fgClr>
                    <a:srgbClr val="4F81BD"/>
                  </a:fgClr>
                  <a:bgClr>
                    <a:srgbClr val="4F81B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F81BD"/>
                  </a:outerShdw>
                </a:effectLst>
                <a:latin typeface="Letter-join No-Lead 40" panose="02000503000000020003" pitchFamily="50" charset="0"/>
              </a:rPr>
              <a:t>Courage</a:t>
            </a:r>
          </a:p>
        </p:txBody>
      </p:sp>
      <p:sp>
        <p:nvSpPr>
          <p:cNvPr id="10" name="TextBox 9"/>
          <p:cNvSpPr txBox="1"/>
          <p:nvPr/>
        </p:nvSpPr>
        <p:spPr>
          <a:xfrm rot="1162681">
            <a:off x="5129487" y="4017960"/>
            <a:ext cx="29241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457200">
              <a:defRPr/>
            </a:pPr>
            <a:r>
              <a:rPr lang="en-GB" sz="3600" dirty="0">
                <a:solidFill>
                  <a:srgbClr val="F79646"/>
                </a:solidFill>
                <a:latin typeface="Letter-join No-Lead 40" panose="02000503000000020003" pitchFamily="50" charset="0"/>
              </a:rPr>
              <a:t>Forgiveness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54621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5E9B972256FBE439E96BFE70BA51CF9" ma:contentTypeVersion="18" ma:contentTypeDescription="Create a new document." ma:contentTypeScope="" ma:versionID="ca7788f85614b3514aab67b5cc78dae1">
  <xsd:schema xmlns:xsd="http://www.w3.org/2001/XMLSchema" xmlns:xs="http://www.w3.org/2001/XMLSchema" xmlns:p="http://schemas.microsoft.com/office/2006/metadata/properties" xmlns:ns2="eb8b8106-80e0-48f6-9bc7-a62537650b9b" xmlns:ns3="f3d61d69-a2bf-4eee-864d-e28ca4ab2e17" targetNamespace="http://schemas.microsoft.com/office/2006/metadata/properties" ma:root="true" ma:fieldsID="9edd55f57543b9187f306aa21800730c" ns2:_="" ns3:_="">
    <xsd:import namespace="eb8b8106-80e0-48f6-9bc7-a62537650b9b"/>
    <xsd:import namespace="f3d61d69-a2bf-4eee-864d-e28ca4ab2e17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Version" minOccurs="0"/>
                <xsd:element ref="ns2:_dlc_DocIdUrl" minOccurs="0"/>
                <xsd:element ref="ns2:UR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8b8106-80e0-48f6-9bc7-a62537650b9b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Version" ma:index="10" nillable="true" ma:displayName="MigrationWizIdVersion" ma:internalName="MigrationWizIdVersion">
      <xsd:simpleType>
        <xsd:restriction base="dms:Text"/>
      </xsd:simpleType>
    </xsd:element>
    <xsd:element name="_dlc_DocIdUrl" ma:index="11" nillable="true" ma:displayName="Document ID" ma:format="" ma:internalName="_dlc_DocId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URL" ma:index="12" nillable="true" ma:displayName="URL" ma:format="" ma:internalName="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6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d61d69-a2bf-4eee-864d-e28ca4ab2e17" elementFormDefault="qualified">
    <xsd:import namespace="http://schemas.microsoft.com/office/2006/documentManagement/types"/>
    <xsd:import namespace="http://schemas.microsoft.com/office/infopath/2007/PartnerControls"/>
    <xsd:element name="TaxCatchAll" ma:index="24" nillable="true" ma:displayName="Taxonomy Catch All Column" ma:hidden="true" ma:list="{dabc79e6-e324-4554-a77b-299aa6a8bf70}" ma:internalName="TaxCatchAll" ma:showField="CatchAllData" ma:web="f3d61d69-a2bf-4eee-864d-e28ca4ab2e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Url xmlns="eb8b8106-80e0-48f6-9bc7-a62537650b9b">
      <Url>https://avonreachacademytrust.sharepoint.com/sites/NJKTeachingSharedDrive/_layouts/15/DocIdRedir.aspx?ID=SVVSQVN3FXYW-1379705205-543090</Url>
      <Description>SVVSQVN3FXYW-1379705205-543090</Description>
    </_dlc_DocIdUrl>
    <MigrationWizIdPermissions xmlns="eb8b8106-80e0-48f6-9bc7-a62537650b9b" xsi:nil="true"/>
    <MigrationWizId xmlns="eb8b8106-80e0-48f6-9bc7-a62537650b9b">2119c48d-5c9c-4e4c-9525-72be15e623f4</MigrationWizId>
    <MigrationWizIdVersion xmlns="eb8b8106-80e0-48f6-9bc7-a62537650b9b" xsi:nil="true"/>
    <URL xmlns="eb8b8106-80e0-48f6-9bc7-a62537650b9b">
      <Url xsi:nil="true"/>
      <Description xsi:nil="true"/>
    </URL>
    <TaxCatchAll xmlns="f3d61d69-a2bf-4eee-864d-e28ca4ab2e17" xsi:nil="true"/>
    <lcf76f155ced4ddcb4097134ff3c332f xmlns="eb8b8106-80e0-48f6-9bc7-a62537650b9b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F9783E1-8630-4C1C-80AD-AFA02B7817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b8b8106-80e0-48f6-9bc7-a62537650b9b"/>
    <ds:schemaRef ds:uri="f3d61d69-a2bf-4eee-864d-e28ca4ab2e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EF133C7-945F-4D74-8B75-40CFD41D2046}">
  <ds:schemaRefs>
    <ds:schemaRef ds:uri="http://schemas.microsoft.com/office/infopath/2007/PartnerControls"/>
    <ds:schemaRef ds:uri="http://www.w3.org/XML/1998/namespace"/>
    <ds:schemaRef ds:uri="http://purl.org/dc/dcmitype/"/>
    <ds:schemaRef ds:uri="http://purl.org/dc/elements/1.1/"/>
    <ds:schemaRef ds:uri="eb8b8106-80e0-48f6-9bc7-a62537650b9b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f3d61d69-a2bf-4eee-864d-e28ca4ab2e17"/>
  </ds:schemaRefs>
</ds:datastoreItem>
</file>

<file path=customXml/itemProps3.xml><?xml version="1.0" encoding="utf-8"?>
<ds:datastoreItem xmlns:ds="http://schemas.openxmlformats.org/officeDocument/2006/customXml" ds:itemID="{88358ED5-657D-4036-9E1A-1ED4EFF50BB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1028</TotalTime>
  <Words>588</Words>
  <Application>Microsoft Office PowerPoint</Application>
  <PresentationFormat>Widescreen</PresentationFormat>
  <Paragraphs>93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Letter-join No-Lead 40</vt:lpstr>
      <vt:lpstr>Office Theme</vt:lpstr>
      <vt:lpstr>Norton Juxta Kempsey C of E Primary Transition Day &amp; Parent Information  2026-2027 Oak Class</vt:lpstr>
      <vt:lpstr>PowerPoint Presentation</vt:lpstr>
      <vt:lpstr>Typical Daily Routine</vt:lpstr>
      <vt:lpstr>Geography and History Topics in year 3 2025/2026</vt:lpstr>
      <vt:lpstr>PowerPoint Presentation</vt:lpstr>
      <vt:lpstr>PowerPoint Presentation</vt:lpstr>
      <vt:lpstr>PowerPoint Presentation</vt:lpstr>
      <vt:lpstr>Swimming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Bilsland</dc:creator>
  <cp:lastModifiedBy>Jackie Cross (NJK)</cp:lastModifiedBy>
  <cp:revision>31</cp:revision>
  <dcterms:created xsi:type="dcterms:W3CDTF">2021-07-07T15:12:10Z</dcterms:created>
  <dcterms:modified xsi:type="dcterms:W3CDTF">2026-07-14T10:31:36Z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0x010100D5E9B972256FBE439E96BFE70BA51CF9</vt:lpwstr>
  </property>
  <property fmtid="{D5CDD505-2E9C-101B-9397-08002B2CF9AE}" pid="3" name="Order">
    <vt:r8>8200</vt:r8>
  </property>
  <property fmtid="{D5CDD505-2E9C-101B-9397-08002B2CF9AE}" pid="4" name="MediaServiceImageTags">
    <vt:lpwstr/>
  </property>
  <property fmtid="{D5CDD505-2E9C-101B-9397-08002B2CF9AE}" pid="5" name="_dlc_DocIdItemGuid">
    <vt:lpwstr>2119c48d-5c9c-4e4c-9525-72be15e623f4</vt:lpwstr>
  </property>
</Properties>
</file>