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86" r:id="rId2"/>
    <p:sldId id="278" r:id="rId3"/>
    <p:sldId id="280" r:id="rId4"/>
    <p:sldId id="257" r:id="rId5"/>
    <p:sldId id="258" r:id="rId6"/>
    <p:sldId id="281" r:id="rId7"/>
    <p:sldId id="282" r:id="rId8"/>
    <p:sldId id="283" r:id="rId9"/>
    <p:sldId id="277" r:id="rId10"/>
    <p:sldId id="260" r:id="rId11"/>
    <p:sldId id="295" r:id="rId12"/>
    <p:sldId id="294" r:id="rId13"/>
    <p:sldId id="285" r:id="rId14"/>
    <p:sldId id="284" r:id="rId15"/>
    <p:sldId id="288" r:id="rId16"/>
    <p:sldId id="287" r:id="rId17"/>
    <p:sldId id="261" r:id="rId18"/>
    <p:sldId id="296" r:id="rId19"/>
    <p:sldId id="289" r:id="rId20"/>
  </p:sldIdLst>
  <p:sldSz cx="9144000" cy="6858000" type="screen4x3"/>
  <p:notesSz cx="6645275" cy="97758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23" autoAdjust="0"/>
    <p:restoredTop sz="94674"/>
  </p:normalViewPr>
  <p:slideViewPr>
    <p:cSldViewPr snapToGrid="0" snapToObjects="1">
      <p:cViewPr varScale="1">
        <p:scale>
          <a:sx n="83" d="100"/>
          <a:sy n="83" d="100"/>
        </p:scale>
        <p:origin x="1426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64118" y="0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06B16-0816-4D95-9C5B-3955D2CF194F}" type="datetimeFigureOut">
              <a:rPr lang="en-US" smtClean="0"/>
              <a:pPr/>
              <a:t>3/11/2020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5337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64118" y="9285337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3DA3A-50C5-4A95-B993-9DFC9E1A6A9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482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64118" y="0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CB21F-F0C8-2F42-8F69-35EB73BC15CF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79475" y="733425"/>
            <a:ext cx="4886325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4528" y="4643517"/>
            <a:ext cx="5316220" cy="439912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5337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64118" y="9285337"/>
            <a:ext cx="2879619" cy="4887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EB7DC-B4DE-9147-BAF8-8854E865655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32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children whether they agree that these images show pairs.</a:t>
            </a:r>
          </a:p>
          <a:p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 they agree- are there any that they think are not pairs? So what does pair mean? Give definition and then ask children to come up with other ideas of pairs of things. 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EB7DC-B4DE-9147-BAF8-8854E865655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232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Ask the children to find a matching pair of socks. Cut out socks and stick on to prepared sheet. They only need to find 2 pairs unless they are struggling and extra support needs to be given. If so, continue with activity until they understand.</a:t>
            </a:r>
          </a:p>
          <a:p>
            <a:r>
              <a:rPr lang="en-US"/>
              <a:t>DO NOT SAY PAIRS ARE IDENTICAL AS THIS IS A MISCONCEPTION. WE WILL BE TALKING ABOUT PAIRS OF NUMBERS THAT MAKE A PARTICULAR NUMBER AND THESE NUMBERS WON’T BE THE SAME. PAIRS ARE NOT THE SAME AS DOUBLES! A PAIR IS 2 THINGS THAT GO TOGETHER. IN THE CASE OF THE SOCKS THEY FO TOGETHER BECAUSE THEY HAVE THE SAME PATTERN.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EB7DC-B4DE-9147-BAF8-8854E865655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600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 pair is 2 things that belong together. THEY DO NOT HAVE TO BE IDENTICAL.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EB7DC-B4DE-9147-BAF8-8854E865655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3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677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45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688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787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485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419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436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3946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94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99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737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FF55E-795D-9D4F-B2C1-9EF7F3A5A2F2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CB18E-51A2-644E-BED8-B7F89ED11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3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t7-Hcy8JPs" TargetMode="External"/><Relationship Id="rId2" Type="http://schemas.openxmlformats.org/officeDocument/2006/relationships/hyperlink" Target="https://www.youtube.com/watch?v=_MVzXKfr6e8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Wbh1vOwI2Yo" TargetMode="External"/><Relationship Id="rId4" Type="http://schemas.openxmlformats.org/officeDocument/2006/relationships/hyperlink" Target="https://www.youtube.com/watch?v=Woc5c8mePR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tiff"/><Relationship Id="rId3" Type="http://schemas.openxmlformats.org/officeDocument/2006/relationships/image" Target="../media/image1.png"/><Relationship Id="rId7" Type="http://schemas.openxmlformats.org/officeDocument/2006/relationships/image" Target="../media/image7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tiff"/><Relationship Id="rId5" Type="http://schemas.openxmlformats.org/officeDocument/2006/relationships/image" Target="../media/image5.tiff"/><Relationship Id="rId10" Type="http://schemas.openxmlformats.org/officeDocument/2006/relationships/image" Target="../media/image10.tiff"/><Relationship Id="rId4" Type="http://schemas.openxmlformats.org/officeDocument/2006/relationships/image" Target="../media/image4.tiff"/><Relationship Id="rId9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youtu.be/g6oeLjnM8Cw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tiff"/><Relationship Id="rId4" Type="http://schemas.openxmlformats.org/officeDocument/2006/relationships/image" Target="../media/image35.tif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www.youtube.com/watch?v=H_2WAAjdrOo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5813F-5843-ED47-BAE8-0910099031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1010" y="154113"/>
            <a:ext cx="7772400" cy="836702"/>
          </a:xfrm>
        </p:spPr>
        <p:txBody>
          <a:bodyPr/>
          <a:lstStyle/>
          <a:p>
            <a:r>
              <a:rPr lang="en-US" dirty="0"/>
              <a:t>W/C 28</a:t>
            </a:r>
            <a:r>
              <a:rPr lang="en-US" baseline="30000" dirty="0"/>
              <a:t>th</a:t>
            </a:r>
            <a:r>
              <a:rPr lang="en-US" dirty="0"/>
              <a:t> January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7500B7-791C-C84C-813E-5C3B7419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484" y="1451225"/>
            <a:ext cx="8794678" cy="4970123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hlinkClick r:id="rId2"/>
              </a:rPr>
              <a:t>https://www.youtube.com/watch?v=_MVzXKfr6e8</a:t>
            </a:r>
            <a:endParaRPr lang="en-US" dirty="0"/>
          </a:p>
          <a:p>
            <a:r>
              <a:rPr lang="en-US" dirty="0"/>
              <a:t>Focus: Counting to 20 and crossing the midline.</a:t>
            </a:r>
          </a:p>
          <a:p>
            <a:endParaRPr lang="en-US" dirty="0"/>
          </a:p>
          <a:p>
            <a:r>
              <a:rPr lang="en-US" dirty="0">
                <a:hlinkClick r:id="rId3"/>
              </a:rPr>
              <a:t>https://www.youtube.com/watch?v=bt7-Hcy8JPs</a:t>
            </a:r>
            <a:endParaRPr lang="en-US" dirty="0"/>
          </a:p>
          <a:p>
            <a:r>
              <a:rPr lang="en-US" dirty="0"/>
              <a:t>Focus: Counting (on), following instructions.</a:t>
            </a:r>
          </a:p>
          <a:p>
            <a:endParaRPr lang="en-US" dirty="0"/>
          </a:p>
          <a:p>
            <a:r>
              <a:rPr lang="en-US" dirty="0">
                <a:hlinkClick r:id="rId4"/>
              </a:rPr>
              <a:t>https://www.youtube.com/watch?v=Woc5c8mePR4</a:t>
            </a:r>
            <a:endParaRPr lang="en-US" dirty="0"/>
          </a:p>
          <a:p>
            <a:r>
              <a:rPr lang="en-US" dirty="0"/>
              <a:t>Focus: Listening/tuning in to sounds, reciting 3 things in order</a:t>
            </a:r>
          </a:p>
          <a:p>
            <a:endParaRPr lang="en-US" dirty="0"/>
          </a:p>
          <a:p>
            <a:r>
              <a:rPr lang="en-US" dirty="0">
                <a:hlinkClick r:id="rId5"/>
              </a:rPr>
              <a:t>https://www.youtube.com/watch?v=Wbh1vOwI2Yo</a:t>
            </a:r>
            <a:endParaRPr lang="en-US" dirty="0"/>
          </a:p>
          <a:p>
            <a:r>
              <a:rPr lang="en-US" dirty="0"/>
              <a:t>Focus: </a:t>
            </a:r>
            <a:r>
              <a:rPr lang="en-US" dirty="0" err="1"/>
              <a:t>Numberblocks</a:t>
            </a:r>
            <a:r>
              <a:rPr lang="en-US" dirty="0"/>
              <a:t> number counting song (value of numbers)</a:t>
            </a:r>
          </a:p>
          <a:p>
            <a:r>
              <a:rPr lang="en-US" dirty="0" smtClean="0"/>
              <a:t>The </a:t>
            </a:r>
            <a:r>
              <a:rPr lang="en-US" dirty="0"/>
              <a:t>very selfish crocodile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149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199" y="62099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/>
              <a:t>Norton Juxta Kempsey Primary School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-554804" y="1856429"/>
            <a:ext cx="5002213" cy="6397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b="1" u="sng"/>
              <a:t>Classroom Beliefs                                         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294204" y="2595514"/>
            <a:ext cx="4401085" cy="3951288"/>
          </a:xfrm>
        </p:spPr>
        <p:txBody>
          <a:bodyPr>
            <a:normAutofit fontScale="85000" lnSpcReduction="10000"/>
          </a:bodyPr>
          <a:lstStyle/>
          <a:p>
            <a:r>
              <a:rPr lang="en-GB"/>
              <a:t>Mistakes are valuable</a:t>
            </a:r>
          </a:p>
          <a:p>
            <a:r>
              <a:rPr lang="en-GB"/>
              <a:t>Everyone can learn maths to the highest level.</a:t>
            </a:r>
          </a:p>
          <a:p>
            <a:r>
              <a:rPr lang="en-GB"/>
              <a:t>Questions are really important.</a:t>
            </a:r>
          </a:p>
          <a:p>
            <a:r>
              <a:rPr lang="en-GB"/>
              <a:t>Depth is more important than speed.</a:t>
            </a:r>
          </a:p>
          <a:p>
            <a:r>
              <a:rPr lang="en-GB"/>
              <a:t>Maths is about making connections.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695289" y="2176310"/>
            <a:ext cx="3689724" cy="36594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8A6EA5-FC3D-1B4B-AC9E-208457686D7D}"/>
              </a:ext>
            </a:extLst>
          </p:cNvPr>
          <p:cNvSpPr txBox="1"/>
          <p:nvPr/>
        </p:nvSpPr>
        <p:spPr>
          <a:xfrm>
            <a:off x="294204" y="159221"/>
            <a:ext cx="1560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WC: 21.1.2020</a:t>
            </a:r>
          </a:p>
        </p:txBody>
      </p:sp>
    </p:spTree>
    <p:extLst>
      <p:ext uri="{BB962C8B-B14F-4D97-AF65-F5344CB8AC3E}">
        <p14:creationId xmlns:p14="http://schemas.microsoft.com/office/powerpoint/2010/main" val="564723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79374" y="102742"/>
            <a:ext cx="8655522" cy="6482994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This weeks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Prior knowledge needed in order to complete investigation: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a pair 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</a:t>
            </a:r>
            <a:r>
              <a:rPr lang="en-US" dirty="0" err="1" smtClean="0"/>
              <a:t>subitising</a:t>
            </a:r>
            <a:r>
              <a:rPr lang="en-US" dirty="0" smtClean="0"/>
              <a:t> </a:t>
            </a:r>
            <a:r>
              <a:rPr lang="en-US" dirty="0"/>
              <a:t>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Part - </a:t>
            </a:r>
            <a:r>
              <a:rPr lang="en-US" dirty="0"/>
              <a:t>part whole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Total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Zero</a:t>
            </a:r>
          </a:p>
          <a:p>
            <a:endParaRPr lang="en-US" dirty="0" smtClean="0"/>
          </a:p>
          <a:p>
            <a:r>
              <a:rPr lang="en-US" dirty="0" smtClean="0"/>
              <a:t>This weeks challenge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algn="ctr"/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575352" y="400692"/>
            <a:ext cx="1053779" cy="99127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829211A-CB69-B543-B326-6BBCF6A68668}"/>
              </a:ext>
            </a:extLst>
          </p:cNvPr>
          <p:cNvSpPr/>
          <p:nvPr/>
        </p:nvSpPr>
        <p:spPr>
          <a:xfrm>
            <a:off x="2150486" y="400692"/>
            <a:ext cx="324960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/>
              <a:t>Theme: Number and Place Value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E6F03-5510-DC43-A12C-56F768919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52" y="1448897"/>
            <a:ext cx="7786799" cy="1340485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726" y="4387562"/>
            <a:ext cx="2115127" cy="205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82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6032" y="259089"/>
            <a:ext cx="8671388" cy="6336920"/>
          </a:xfrm>
          <a:prstGeom prst="roundRect">
            <a:avLst/>
          </a:prstGeom>
          <a:noFill/>
          <a:ln w="57150" cmpd="sng">
            <a:solidFill>
              <a:srgbClr val="FF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382443" y="1029328"/>
            <a:ext cx="4475263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cap="none" spc="0">
                <a:ln w="12700">
                  <a:solidFill>
                    <a:srgbClr val="FF00FF"/>
                  </a:solidFill>
                  <a:prstDash val="solid"/>
                </a:ln>
                <a:solidFill>
                  <a:srgbClr val="FF00FF"/>
                </a:solidFill>
              </a:rPr>
              <a:t>Teach it : What it is? </a:t>
            </a:r>
          </a:p>
          <a:p>
            <a:pPr algn="ctr"/>
            <a:r>
              <a:rPr lang="en-GB" sz="4000" cap="none" spc="0">
                <a:ln w="12700">
                  <a:solidFill>
                    <a:srgbClr val="FF00FF"/>
                  </a:solidFill>
                  <a:prstDash val="solid"/>
                </a:ln>
                <a:solidFill>
                  <a:srgbClr val="FF00FF"/>
                </a:solidFill>
              </a:rPr>
              <a:t>What is a pair?</a:t>
            </a:r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678065" y="564299"/>
            <a:ext cx="1130300" cy="10839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4891041-BD12-F641-AC87-F6F9509666A0}"/>
              </a:ext>
            </a:extLst>
          </p:cNvPr>
          <p:cNvSpPr/>
          <p:nvPr/>
        </p:nvSpPr>
        <p:spPr>
          <a:xfrm>
            <a:off x="1999530" y="321043"/>
            <a:ext cx="5182106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/>
              <a:t>Monday 20</a:t>
            </a:r>
            <a:r>
              <a:rPr lang="en-GB" baseline="30000"/>
              <a:t>th</a:t>
            </a:r>
            <a:r>
              <a:rPr lang="en-GB"/>
              <a:t> January </a:t>
            </a:r>
          </a:p>
          <a:p>
            <a:r>
              <a:rPr lang="en-GB"/>
              <a:t>Theme: Number and place value - pairs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06C7A1-5BCF-764D-A46E-9C0F5663F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906" y="2458418"/>
            <a:ext cx="1552197" cy="15521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921F8F-B26D-0340-A98B-12992B0A36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3763" y="3644768"/>
            <a:ext cx="1692625" cy="16851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9C9C73-9632-B440-9E93-5038E58B97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0842" y="2458418"/>
            <a:ext cx="1508602" cy="15086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39DE65E-4601-224E-8938-40137A35C0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7110" y="1495826"/>
            <a:ext cx="1587245" cy="1587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88EDF1D-283A-A94B-8641-7104D4657D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0701" y="3633698"/>
            <a:ext cx="1715928" cy="17159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D0A24EB-FDDE-D140-9095-45421309E9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9444" y="3512269"/>
            <a:ext cx="2514571" cy="14081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A60BD6E-068B-4945-ADFE-13FEA6C72F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8065" y="2514684"/>
            <a:ext cx="1511892" cy="151189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34AAAB-8012-A34B-857D-8DB92BEEDE6A}"/>
              </a:ext>
            </a:extLst>
          </p:cNvPr>
          <p:cNvSpPr/>
          <p:nvPr/>
        </p:nvSpPr>
        <p:spPr>
          <a:xfrm>
            <a:off x="678065" y="5349626"/>
            <a:ext cx="80022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/>
              <a:t>Two similar, or corresponding things that are matched for use together: </a:t>
            </a:r>
            <a:r>
              <a:rPr lang="en-GB" b="1"/>
              <a:t>a pair</a:t>
            </a:r>
            <a:r>
              <a:rPr lang="en-GB"/>
              <a:t> of gloves; </a:t>
            </a:r>
            <a:r>
              <a:rPr lang="en-GB" b="1"/>
              <a:t>a pair</a:t>
            </a:r>
            <a:r>
              <a:rPr lang="en-GB"/>
              <a:t> of earrings. something consisting of or regarded as having two parts or pieces joined together: </a:t>
            </a:r>
            <a:r>
              <a:rPr lang="en-GB" b="1"/>
              <a:t>a pair</a:t>
            </a:r>
            <a:r>
              <a:rPr lang="en-GB"/>
              <a:t> of scissors; </a:t>
            </a:r>
            <a:r>
              <a:rPr lang="en-GB" b="1"/>
              <a:t>a pair</a:t>
            </a:r>
            <a:r>
              <a:rPr lang="en-GB"/>
              <a:t> of trousers.</a:t>
            </a:r>
          </a:p>
        </p:txBody>
      </p:sp>
    </p:spTree>
    <p:extLst>
      <p:ext uri="{BB962C8B-B14F-4D97-AF65-F5344CB8AC3E}">
        <p14:creationId xmlns:p14="http://schemas.microsoft.com/office/powerpoint/2010/main" val="3621108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74662" y="153284"/>
            <a:ext cx="8815226" cy="6483821"/>
          </a:xfrm>
          <a:prstGeom prst="roundRect">
            <a:avLst/>
          </a:prstGeom>
          <a:noFill/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6600"/>
                </a:solidFill>
              </a:ln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27669" y="915444"/>
            <a:ext cx="3979039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>
                <a:ln w="12700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</a:rPr>
              <a:t>Do it - What it is ?</a:t>
            </a:r>
            <a:endParaRPr lang="en-GB" sz="4000" cap="none" spc="0">
              <a:ln w="12700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28800" y="2392218"/>
            <a:ext cx="533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27669" y="229620"/>
            <a:ext cx="468888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/>
              <a:t>Monday 20</a:t>
            </a:r>
            <a:r>
              <a:rPr lang="en-GB" baseline="30000"/>
              <a:t>th</a:t>
            </a:r>
            <a:r>
              <a:rPr lang="en-GB"/>
              <a:t> January </a:t>
            </a:r>
          </a:p>
          <a:p>
            <a:endParaRPr lang="en-GB"/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698500" y="373472"/>
            <a:ext cx="1130300" cy="10839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A214D3-B9F4-7744-9728-29E46DA518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286" y="1637191"/>
            <a:ext cx="3262802" cy="47434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A3C4D6-824F-4047-8FA3-1531EB4EF5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564" y="1637190"/>
            <a:ext cx="3323179" cy="474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406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535A2-2DB5-C84E-9566-450D110B6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These are also pairs.</a:t>
            </a:r>
            <a:br>
              <a:rPr lang="en-US"/>
            </a:br>
            <a:r>
              <a:rPr lang="en-US"/>
              <a:t>Why?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B5487B4-8E3C-464F-B965-B26DF9438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141" y="1102019"/>
            <a:ext cx="2461186" cy="168938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7AA8C5D-68EC-634A-9B96-A379A8F467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7444" y="2791404"/>
            <a:ext cx="2569111" cy="18534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ED68F3C-53EF-C74E-8F7F-489D99DEC4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500" y="5250253"/>
            <a:ext cx="2135281" cy="14857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42B2549-7B03-7C4A-9BE9-E5EA236D35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1886" y="3098869"/>
            <a:ext cx="2046512" cy="14168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71C41D2-B526-F446-A25C-7E82632C20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4270920"/>
            <a:ext cx="2219199" cy="158847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A3AC201-C758-6E41-95BF-1A3111BFB1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37808" y="5065160"/>
            <a:ext cx="2219993" cy="15693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A45BE9-C206-C04C-9BDA-365A0BB4217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5313" y="1102019"/>
            <a:ext cx="2152721" cy="1553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826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ACD32-EBAF-FF4C-BA14-35CADE5A7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800"/>
              <a:t>Monday 20</a:t>
            </a:r>
            <a:r>
              <a:rPr lang="en-US" sz="1800" baseline="30000"/>
              <a:t>th</a:t>
            </a:r>
            <a:r>
              <a:rPr lang="en-US" sz="1800"/>
              <a:t> January</a:t>
            </a:r>
            <a:r>
              <a:rPr lang="en-US"/>
              <a:t/>
            </a:r>
            <a:br>
              <a:rPr lang="en-US"/>
            </a:br>
            <a:r>
              <a:rPr lang="en-US"/>
              <a:t>Demonstrate how to play pairs game.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8B155-CDF9-F949-A84A-A60680D63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Put all pictures face down.</a:t>
            </a:r>
          </a:p>
          <a:p>
            <a:r>
              <a:rPr lang="en-US"/>
              <a:t>Turn over 2 – if they are a pair keep them if not turn them back over.</a:t>
            </a:r>
          </a:p>
          <a:p>
            <a:r>
              <a:rPr lang="en-US"/>
              <a:t>Take it in turns with the friends you are playing with.</a:t>
            </a:r>
          </a:p>
          <a:p>
            <a:endParaRPr lang="en-US"/>
          </a:p>
          <a:p>
            <a:r>
              <a:rPr lang="en-US"/>
              <a:t>Print off pairs cards and put in to continuous provision.</a:t>
            </a:r>
          </a:p>
        </p:txBody>
      </p:sp>
    </p:spTree>
    <p:extLst>
      <p:ext uri="{BB962C8B-B14F-4D97-AF65-F5344CB8AC3E}">
        <p14:creationId xmlns:p14="http://schemas.microsoft.com/office/powerpoint/2010/main" val="2242400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FEB9D-C94D-4946-A156-AE0532B72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346" y="105574"/>
            <a:ext cx="5604553" cy="578117"/>
          </a:xfrm>
        </p:spPr>
        <p:txBody>
          <a:bodyPr>
            <a:normAutofit fontScale="90000"/>
          </a:bodyPr>
          <a:lstStyle/>
          <a:p>
            <a:r>
              <a:rPr lang="en-GB" sz="3200">
                <a:hlinkClick r:id="rId2"/>
              </a:rPr>
              <a:t>https://youtu.be/g6oeLjnM8Cw</a:t>
            </a:r>
            <a:endParaRPr lang="en-US" sz="320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C6C3BD-2709-DF42-BD62-74751B7B30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0346" y="1226505"/>
            <a:ext cx="4944438" cy="171190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852AF3-AC9D-A74E-B2AC-6DF8A98FE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6098" y="2169035"/>
            <a:ext cx="4983751" cy="24964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929704-A11C-5046-930F-609CA1062B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346" y="4665466"/>
            <a:ext cx="4850473" cy="20634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B02C24-7B09-E845-AEEC-D0A419CD02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6075" y="4665466"/>
            <a:ext cx="3290725" cy="187629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144D4BA-6E2C-E44D-A3A1-757B7A7B67FE}"/>
              </a:ext>
            </a:extLst>
          </p:cNvPr>
          <p:cNvSpPr/>
          <p:nvPr/>
        </p:nvSpPr>
        <p:spPr>
          <a:xfrm>
            <a:off x="5717885" y="212146"/>
            <a:ext cx="3241964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cap="none" spc="0">
                <a:ln w="12700">
                  <a:solidFill>
                    <a:srgbClr val="FF00FF"/>
                  </a:solidFill>
                  <a:prstDash val="solid"/>
                </a:ln>
                <a:solidFill>
                  <a:srgbClr val="FF00FF"/>
                </a:solidFill>
              </a:rPr>
              <a:t>Teach it : What it is? </a:t>
            </a:r>
          </a:p>
          <a:p>
            <a:pPr algn="ctr"/>
            <a:r>
              <a:rPr lang="en-GB" sz="2800">
                <a:ln w="12700">
                  <a:solidFill>
                    <a:srgbClr val="FF00FF"/>
                  </a:solidFill>
                  <a:prstDash val="solid"/>
                </a:ln>
                <a:solidFill>
                  <a:srgbClr val="FF00FF"/>
                </a:solidFill>
              </a:rPr>
              <a:t>Subitising</a:t>
            </a:r>
            <a:endParaRPr lang="en-GB" sz="2800" cap="none" spc="0">
              <a:ln w="12700">
                <a:solidFill>
                  <a:srgbClr val="FF00FF"/>
                </a:solidFill>
                <a:prstDash val="solid"/>
              </a:ln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732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E60E726-8361-6D48-813E-6847C3B905E0}"/>
              </a:ext>
            </a:extLst>
          </p:cNvPr>
          <p:cNvSpPr/>
          <p:nvPr/>
        </p:nvSpPr>
        <p:spPr>
          <a:xfrm>
            <a:off x="6325756" y="3979134"/>
            <a:ext cx="1222625" cy="1859623"/>
          </a:xfrm>
          <a:prstGeom prst="round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F863A3AF-8FF5-4549-BF34-639D914EB3F2}"/>
              </a:ext>
            </a:extLst>
          </p:cNvPr>
          <p:cNvSpPr/>
          <p:nvPr/>
        </p:nvSpPr>
        <p:spPr>
          <a:xfrm>
            <a:off x="4966444" y="4005491"/>
            <a:ext cx="1222625" cy="1859623"/>
          </a:xfrm>
          <a:prstGeom prst="round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236306" y="172092"/>
            <a:ext cx="8671388" cy="6369978"/>
          </a:xfrm>
          <a:prstGeom prst="roundRect">
            <a:avLst/>
          </a:prstGeom>
          <a:noFill/>
          <a:ln w="57150" cmpd="sng"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6600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48856" y="836711"/>
            <a:ext cx="5442259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cap="none" spc="0">
                <a:ln w="12700">
                  <a:solidFill>
                    <a:srgbClr val="F79646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it is not - Secure it..</a:t>
            </a:r>
          </a:p>
        </p:txBody>
      </p:sp>
      <p:sp>
        <p:nvSpPr>
          <p:cNvPr id="2" name="Rectangle 1"/>
          <p:cNvSpPr/>
          <p:nvPr/>
        </p:nvSpPr>
        <p:spPr>
          <a:xfrm>
            <a:off x="1948856" y="346705"/>
            <a:ext cx="2273443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 dirty="0"/>
              <a:t>Monday 28</a:t>
            </a:r>
            <a:r>
              <a:rPr lang="en-GB" baseline="30000" dirty="0"/>
              <a:t>th</a:t>
            </a:r>
            <a:r>
              <a:rPr lang="en-GB" dirty="0"/>
              <a:t>  January</a:t>
            </a: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606937" y="648682"/>
            <a:ext cx="1130300" cy="10839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4289F5-D39B-5748-B23B-3F95DDE1A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6110" y="1817025"/>
            <a:ext cx="1384300" cy="1828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7FFCB5-F755-5D43-8F48-505D1E151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187" y="2011591"/>
            <a:ext cx="1447800" cy="19939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490878-DA30-A74C-BAE3-A0CA1E5BBA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5439" y="1997593"/>
            <a:ext cx="1435100" cy="19939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8D7B8FA-DC2D-4E45-92CA-CD31308431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2130" y="1665271"/>
            <a:ext cx="1406778" cy="19911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4017DA8-40D8-C44A-BE8B-C3906BFC74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0079" y="4232073"/>
            <a:ext cx="1192340" cy="17772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4C28A63-BFC6-E74E-8898-1D672C4D9B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569" y="4189744"/>
            <a:ext cx="1299250" cy="186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82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74662" y="215757"/>
            <a:ext cx="8733032" cy="6411074"/>
          </a:xfrm>
          <a:prstGeom prst="roundRect">
            <a:avLst/>
          </a:prstGeom>
          <a:noFill/>
          <a:ln w="57150" cmpd="sng">
            <a:solidFill>
              <a:srgbClr val="660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660066"/>
                </a:solidFill>
              </a:ln>
              <a:solidFill>
                <a:srgbClr val="660066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88377" y="383811"/>
            <a:ext cx="2220480" cy="707886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cap="none" spc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660066"/>
                </a:solidFill>
              </a:rPr>
              <a:t>Deepen It</a:t>
            </a:r>
            <a:endParaRPr lang="en-GB" sz="4000" strike="sngStrike" cap="none" spc="0">
              <a:ln w="12700">
                <a:solidFill>
                  <a:srgbClr val="660066"/>
                </a:solidFill>
                <a:prstDash val="solid"/>
              </a:ln>
              <a:solidFill>
                <a:srgbClr val="66006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08857" y="220087"/>
            <a:ext cx="46828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Today we are looking for pairs of numbers that </a:t>
            </a:r>
          </a:p>
          <a:p>
            <a:pPr algn="ctr"/>
            <a:r>
              <a:rPr lang="en-GB"/>
              <a:t>make a total.</a:t>
            </a:r>
          </a:p>
          <a:p>
            <a:pPr algn="ctr"/>
            <a:r>
              <a:rPr lang="en-GB"/>
              <a:t>The numbers will not be written as numerals. We will need to subitise.</a:t>
            </a: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616420" y="469843"/>
            <a:ext cx="1130300" cy="10839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61911A-688F-8344-867D-D400E4F89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600" y="1951501"/>
            <a:ext cx="3072033" cy="3648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8B7945-63AD-EE4E-951B-F1F0AB188E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8257" y="2978597"/>
            <a:ext cx="3221217" cy="3206508"/>
          </a:xfrm>
          <a:prstGeom prst="rect">
            <a:avLst/>
          </a:prstGeom>
        </p:spPr>
      </p:pic>
      <p:pic>
        <p:nvPicPr>
          <p:cNvPr id="13" name="Content Placeholder 4">
            <a:extLst>
              <a:ext uri="{FF2B5EF4-FFF2-40B4-BE49-F238E27FC236}">
                <a16:creationId xmlns:a16="http://schemas.microsoft.com/office/drawing/2014/main" id="{751CAB95-6634-8246-AEDC-E002EE9A15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7281" y="1858273"/>
            <a:ext cx="1704173" cy="122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103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B258B3-2E71-7C46-8059-5B0A2378279D}"/>
              </a:ext>
            </a:extLst>
          </p:cNvPr>
          <p:cNvSpPr txBox="1"/>
          <p:nvPr/>
        </p:nvSpPr>
        <p:spPr>
          <a:xfrm>
            <a:off x="369870" y="236305"/>
            <a:ext cx="4441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W/C 28.1.20</a:t>
            </a:r>
          </a:p>
          <a:p>
            <a:r>
              <a:rPr lang="en-US" dirty="0"/>
              <a:t>Choose a number between 1-12</a:t>
            </a:r>
          </a:p>
          <a:p>
            <a:r>
              <a:rPr lang="en-US" dirty="0"/>
              <a:t>Find all the dominoes that total your number.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102355-5812-B041-B64B-B2407F4A13BA}"/>
              </a:ext>
            </a:extLst>
          </p:cNvPr>
          <p:cNvSpPr txBox="1"/>
          <p:nvPr/>
        </p:nvSpPr>
        <p:spPr>
          <a:xfrm>
            <a:off x="4191858" y="2589087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/>
              <a:t>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2BA302-F089-9949-AF90-B73CB6206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027398"/>
            <a:ext cx="3251200" cy="2501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244FB6-3DF2-DD4D-8093-784242725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658" y="1347373"/>
            <a:ext cx="3251200" cy="2501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8E9E59-183A-014F-8BB0-3953BC2622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28" y="4695065"/>
            <a:ext cx="4051300" cy="2006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AE2B6B-E7AD-5B45-9421-F525B296E4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200" y="1071943"/>
            <a:ext cx="3175000" cy="168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20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7EA7E7-1A9B-4F4C-8F35-7FAA76951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685" y="184150"/>
            <a:ext cx="3155744" cy="31138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C5E0A5-91BF-5541-9742-7B64473B973C}"/>
              </a:ext>
            </a:extLst>
          </p:cNvPr>
          <p:cNvSpPr txBox="1"/>
          <p:nvPr/>
        </p:nvSpPr>
        <p:spPr>
          <a:xfrm>
            <a:off x="4222678" y="328773"/>
            <a:ext cx="313021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Find all the dominoes that total</a:t>
            </a:r>
          </a:p>
          <a:p>
            <a:r>
              <a:rPr lang="en-US" dirty="0"/>
              <a:t>1</a:t>
            </a:r>
          </a:p>
          <a:p>
            <a:r>
              <a:rPr lang="en-US" dirty="0"/>
              <a:t>2</a:t>
            </a:r>
          </a:p>
          <a:p>
            <a:r>
              <a:rPr lang="en-US" dirty="0"/>
              <a:t>3</a:t>
            </a:r>
          </a:p>
          <a:p>
            <a:r>
              <a:rPr lang="en-US" dirty="0"/>
              <a:t>4</a:t>
            </a:r>
          </a:p>
          <a:p>
            <a:r>
              <a:rPr lang="en-US" dirty="0"/>
              <a:t>5</a:t>
            </a:r>
          </a:p>
          <a:p>
            <a:r>
              <a:rPr lang="en-US" dirty="0"/>
              <a:t>6</a:t>
            </a:r>
          </a:p>
          <a:p>
            <a:r>
              <a:rPr lang="en-US" dirty="0"/>
              <a:t>7</a:t>
            </a:r>
          </a:p>
          <a:p>
            <a:r>
              <a:rPr lang="en-US" dirty="0"/>
              <a:t>8</a:t>
            </a:r>
          </a:p>
          <a:p>
            <a:r>
              <a:rPr lang="en-US" dirty="0"/>
              <a:t>9</a:t>
            </a:r>
          </a:p>
          <a:p>
            <a:r>
              <a:rPr lang="en-US" dirty="0"/>
              <a:t>10</a:t>
            </a:r>
          </a:p>
          <a:p>
            <a:r>
              <a:rPr lang="en-US" dirty="0"/>
              <a:t>11</a:t>
            </a:r>
          </a:p>
          <a:p>
            <a:r>
              <a:rPr lang="en-US" dirty="0"/>
              <a:t>12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7B5E8F-3DF0-5D41-BC06-A4F86F7FE717}"/>
              </a:ext>
            </a:extLst>
          </p:cNvPr>
          <p:cNvSpPr txBox="1"/>
          <p:nvPr/>
        </p:nvSpPr>
        <p:spPr>
          <a:xfrm>
            <a:off x="280685" y="6236414"/>
            <a:ext cx="2171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Continuous provision</a:t>
            </a:r>
          </a:p>
        </p:txBody>
      </p:sp>
    </p:spTree>
    <p:extLst>
      <p:ext uri="{BB962C8B-B14F-4D97-AF65-F5344CB8AC3E}">
        <p14:creationId xmlns:p14="http://schemas.microsoft.com/office/powerpoint/2010/main" val="1161845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47551EF-9A8E-7E49-A7AB-155CCE12C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251" y="1077243"/>
            <a:ext cx="2108200" cy="22225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4BDB94-CBCF-BF49-8A48-EB100B562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9200" y="261795"/>
            <a:ext cx="2768600" cy="20701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580600-CF0D-A745-ACC6-9E608133A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6749" y="261938"/>
            <a:ext cx="2159000" cy="2311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CCEC4F-691C-8E4C-8D1D-A80C40BAF7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7686" y="2653730"/>
            <a:ext cx="1977126" cy="21134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E14D18B-C711-1E4C-83BB-4AB2E14F1C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251" y="3280514"/>
            <a:ext cx="2768600" cy="1714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30BAA8-7255-E244-AE31-FBA9000F4D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64800" y="1724764"/>
            <a:ext cx="1524000" cy="2413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F704DF6-171D-294A-99C1-DFA8D726B1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251" y="4920660"/>
            <a:ext cx="1778000" cy="1892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052C45C-991F-6240-91FF-5EF86E3966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87149" y="2809026"/>
            <a:ext cx="1454650" cy="19581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31FB11E-EF09-3F42-A71B-E6ED556AA8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190292">
            <a:off x="7061950" y="5043665"/>
            <a:ext cx="1646291" cy="164629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324D7B4-7185-AE47-B45F-D3AF8A3F112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6775" y="4881194"/>
            <a:ext cx="3050449" cy="177526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83A76C3-558E-8E44-8D52-3C7F5FB7CEC0}"/>
              </a:ext>
            </a:extLst>
          </p:cNvPr>
          <p:cNvSpPr txBox="1"/>
          <p:nvPr/>
        </p:nvSpPr>
        <p:spPr>
          <a:xfrm>
            <a:off x="477756" y="261795"/>
            <a:ext cx="1788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Quick reminder…</a:t>
            </a:r>
          </a:p>
        </p:txBody>
      </p:sp>
    </p:spTree>
    <p:extLst>
      <p:ext uri="{BB962C8B-B14F-4D97-AF65-F5344CB8AC3E}">
        <p14:creationId xmlns:p14="http://schemas.microsoft.com/office/powerpoint/2010/main" val="2699011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F4C3C-0D80-5F40-B707-2DC349DEB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do these pairs of numbers make?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D0A2CBE2-D259-9646-BF7E-39FECA220B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97236" y="846138"/>
            <a:ext cx="2863013" cy="3224766"/>
          </a:xfr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DF6CB31-2607-C341-A20D-744432318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846138"/>
            <a:ext cx="2812009" cy="3711397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07570651-2BFF-404A-9D96-AC37FC5DD3C1}"/>
              </a:ext>
            </a:extLst>
          </p:cNvPr>
          <p:cNvSpPr txBox="1">
            <a:spLocks/>
          </p:cNvSpPr>
          <p:nvPr/>
        </p:nvSpPr>
        <p:spPr>
          <a:xfrm>
            <a:off x="311650" y="4453804"/>
            <a:ext cx="3869932" cy="16999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I see 1 strawberry without counting and I see 3 strawberries without counting. </a:t>
            </a:r>
          </a:p>
          <a:p>
            <a:r>
              <a:rPr lang="en-US"/>
              <a:t>1 plus 3 makes 4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35570069-5086-1C40-88AB-9D40E55B0BF5}"/>
              </a:ext>
            </a:extLst>
          </p:cNvPr>
          <p:cNvSpPr txBox="1">
            <a:spLocks/>
          </p:cNvSpPr>
          <p:nvPr/>
        </p:nvSpPr>
        <p:spPr>
          <a:xfrm>
            <a:off x="4643919" y="4070904"/>
            <a:ext cx="4409580" cy="16999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I see …………… strawberries without counting and ………strawberries without counting.</a:t>
            </a:r>
          </a:p>
          <a:p>
            <a:r>
              <a:rPr lang="en-US"/>
              <a:t>..………. plus……….. makes……..</a:t>
            </a:r>
          </a:p>
        </p:txBody>
      </p:sp>
    </p:spTree>
    <p:extLst>
      <p:ext uri="{BB962C8B-B14F-4D97-AF65-F5344CB8AC3E}">
        <p14:creationId xmlns:p14="http://schemas.microsoft.com/office/powerpoint/2010/main" val="24102977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2130F-D93F-9741-A310-958AA381B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03915" cy="2879528"/>
          </a:xfrm>
        </p:spPr>
        <p:txBody>
          <a:bodyPr>
            <a:normAutofit/>
          </a:bodyPr>
          <a:lstStyle/>
          <a:p>
            <a:r>
              <a:rPr lang="en-US"/>
              <a:t>I see………..strawberries without counting  and I see …………… strawberries without counting.</a:t>
            </a:r>
            <a:br>
              <a:rPr lang="en-US"/>
            </a:br>
            <a:r>
              <a:rPr lang="en-US"/>
              <a:t>………… plus ……………..makes…….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6F5E7C-EF1F-4347-B25F-CA8E9CB475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1517" y="3370806"/>
            <a:ext cx="3266397" cy="3266397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8F1ED81-C904-6448-AFD8-63A7A3D2B558}"/>
              </a:ext>
            </a:extLst>
          </p:cNvPr>
          <p:cNvSpPr/>
          <p:nvPr/>
        </p:nvSpPr>
        <p:spPr>
          <a:xfrm>
            <a:off x="5835720" y="4181582"/>
            <a:ext cx="832206" cy="1150705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5FC0F8-F65B-CB45-B172-70668FDC331D}"/>
              </a:ext>
            </a:extLst>
          </p:cNvPr>
          <p:cNvSpPr/>
          <p:nvPr/>
        </p:nvSpPr>
        <p:spPr>
          <a:xfrm>
            <a:off x="1906640" y="5145641"/>
            <a:ext cx="832206" cy="1150705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431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D1327-7C6B-E34B-8F90-FCEEA4B09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zero?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13C57-C707-8341-8933-975DB4ED0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78959"/>
            <a:ext cx="8229600" cy="4525963"/>
          </a:xfrm>
        </p:spPr>
        <p:txBody>
          <a:bodyPr/>
          <a:lstStyle/>
          <a:p>
            <a:r>
              <a:rPr lang="en-US">
                <a:hlinkClick r:id="rId2"/>
              </a:rPr>
              <a:t>https://www.youtube.com/watch?v=H_2WAAjdrOo</a:t>
            </a:r>
            <a:endParaRPr lang="en-US"/>
          </a:p>
          <a:p>
            <a:r>
              <a:rPr lang="en-US"/>
              <a:t>Zero the hero</a:t>
            </a:r>
          </a:p>
          <a:p>
            <a:r>
              <a:rPr lang="en-US"/>
              <a:t>Read ‘None the Number’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DEA15A-D3F0-2949-B3A7-D9D016196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950" y="2002210"/>
            <a:ext cx="3369850" cy="460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875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5757" y="183707"/>
            <a:ext cx="8609744" cy="6443124"/>
          </a:xfrm>
          <a:prstGeom prst="roundRect">
            <a:avLst/>
          </a:prstGeom>
          <a:noFill/>
          <a:ln w="57150" cmpd="sng"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6600"/>
                </a:solidFill>
              </a:ln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63255" y="775067"/>
            <a:ext cx="645529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cap="none" spc="0">
                <a:ln w="12700">
                  <a:solidFill>
                    <a:srgbClr val="F79646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Review it : What have you learnt?</a:t>
            </a:r>
          </a:p>
        </p:txBody>
      </p:sp>
      <p:sp>
        <p:nvSpPr>
          <p:cNvPr id="3" name="Rectangle 2"/>
          <p:cNvSpPr/>
          <p:nvPr/>
        </p:nvSpPr>
        <p:spPr>
          <a:xfrm>
            <a:off x="1863255" y="294721"/>
            <a:ext cx="1742785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>
                <a:ln>
                  <a:solidFill>
                    <a:srgbClr val="660066"/>
                  </a:solidFill>
                </a:ln>
                <a:solidFill>
                  <a:srgbClr val="660066"/>
                </a:solidFill>
              </a:rPr>
              <a:t>Theme: ……………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DDEE20-542A-E649-B4B7-7162B02A30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16420" y="469843"/>
            <a:ext cx="1130300" cy="10839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AFB456-D16C-2748-BD27-6EFBBE477A3B}"/>
              </a:ext>
            </a:extLst>
          </p:cNvPr>
          <p:cNvSpPr txBox="1"/>
          <p:nvPr/>
        </p:nvSpPr>
        <p:spPr>
          <a:xfrm>
            <a:off x="616420" y="1775816"/>
            <a:ext cx="790024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There are lots of different ways to show numbers and their value.</a:t>
            </a:r>
          </a:p>
          <a:p>
            <a:r>
              <a:rPr lang="en-US" dirty="0"/>
              <a:t>You can put different numbers together to make the same total (whole)</a:t>
            </a:r>
          </a:p>
          <a:p>
            <a:r>
              <a:rPr lang="en-US" dirty="0"/>
              <a:t>A pair is 2 things that go together.</a:t>
            </a:r>
          </a:p>
          <a:p>
            <a:r>
              <a:rPr lang="en-US" dirty="0"/>
              <a:t>Subitising is knowing a small quantity without counting.</a:t>
            </a:r>
          </a:p>
          <a:p>
            <a:r>
              <a:rPr lang="en-US" dirty="0"/>
              <a:t>Zero is the number one less than one. If you have 1 and you take it away you have </a:t>
            </a:r>
          </a:p>
          <a:p>
            <a:r>
              <a:rPr lang="en-US" dirty="0"/>
              <a:t>zero left.</a:t>
            </a:r>
          </a:p>
          <a:p>
            <a:r>
              <a:rPr lang="en-US" dirty="0"/>
              <a:t>There is a way of writing this ‘nothing’ ’</a:t>
            </a:r>
            <a:r>
              <a:rPr lang="en-US" dirty="0" err="1"/>
              <a:t>nought</a:t>
            </a:r>
            <a:r>
              <a:rPr lang="en-US" dirty="0"/>
              <a:t>’ ‘zero’ 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326503-B5A8-DD44-980A-34EFD144F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619" y="3828983"/>
            <a:ext cx="2868545" cy="2179841"/>
          </a:xfrm>
          <a:prstGeom prst="rect">
            <a:avLst/>
          </a:prstGeom>
        </p:spPr>
      </p:pic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AB7C54BA-2C6D-434A-BDF5-4376A6A59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5548" y="5070964"/>
            <a:ext cx="1655702" cy="124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98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42" y="380720"/>
            <a:ext cx="6361004" cy="619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524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53676D9-2705-5C40-AB1E-CC1B3FC36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7905" y="346559"/>
            <a:ext cx="6364841" cy="479318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5CF2E0-D31E-3C4C-94FD-C877A1C62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431" y="5581309"/>
            <a:ext cx="7401105" cy="127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64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1643</TotalTime>
  <Words>682</Words>
  <Application>Microsoft Office PowerPoint</Application>
  <PresentationFormat>On-screen Show (4:3)</PresentationFormat>
  <Paragraphs>109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W/C 28th January</vt:lpstr>
      <vt:lpstr>Norton Juxta Kempsey Primary School </vt:lpstr>
      <vt:lpstr>PowerPoint Presentation</vt:lpstr>
      <vt:lpstr>PowerPoint Presentation</vt:lpstr>
      <vt:lpstr>PowerPoint Presentation</vt:lpstr>
      <vt:lpstr>These are also pairs. Why?</vt:lpstr>
      <vt:lpstr>Monday 20th January Demonstrate how to play pairs game.</vt:lpstr>
      <vt:lpstr>https://youtu.be/g6oeLjnM8Cw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these pairs of numbers make?</vt:lpstr>
      <vt:lpstr>I see………..strawberries without counting  and I see …………… strawberries without counting. ………… plus ……………..makes……. </vt:lpstr>
      <vt:lpstr>What is zero?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</dc:creator>
  <cp:lastModifiedBy>Sarah Marshall</cp:lastModifiedBy>
  <cp:revision>99</cp:revision>
  <cp:lastPrinted>2018-01-30T16:51:01Z</cp:lastPrinted>
  <dcterms:created xsi:type="dcterms:W3CDTF">2015-11-25T09:58:16Z</dcterms:created>
  <dcterms:modified xsi:type="dcterms:W3CDTF">2020-03-11T14:07:38Z</dcterms:modified>
</cp:coreProperties>
</file>