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8"/>
  </p:notesMasterIdLst>
  <p:sldIdLst>
    <p:sldId id="256" r:id="rId6"/>
    <p:sldId id="258" r:id="rId7"/>
    <p:sldId id="265" r:id="rId8"/>
    <p:sldId id="266" r:id="rId9"/>
    <p:sldId id="267" r:id="rId10"/>
    <p:sldId id="260" r:id="rId11"/>
    <p:sldId id="261" r:id="rId12"/>
    <p:sldId id="259" r:id="rId13"/>
    <p:sldId id="264" r:id="rId14"/>
    <p:sldId id="262" r:id="rId15"/>
    <p:sldId id="263" r:id="rId16"/>
    <p:sldId id="25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E0FF"/>
    <a:srgbClr val="F0ED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/>
    <p:restoredTop sz="94651"/>
  </p:normalViewPr>
  <p:slideViewPr>
    <p:cSldViewPr snapToGrid="0" snapToObjects="1">
      <p:cViewPr varScale="1">
        <p:scale>
          <a:sx n="101" d="100"/>
          <a:sy n="101" d="100"/>
        </p:scale>
        <p:origin x="232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25" Type="http://schemas.microsoft.com/office/2016/11/relationships/changesInfo" Target="changesInfos/changesInfo1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customXml" Target="../customXml/item4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Goddard" userId="758f004f-1a93-404b-b1a7-0fb0d664a3db" providerId="ADAL" clId="{5614DFF4-DF38-482A-A38A-ACAE4CF15023}"/>
    <pc:docChg chg="custSel modSld">
      <pc:chgData name="S Goddard" userId="758f004f-1a93-404b-b1a7-0fb0d664a3db" providerId="ADAL" clId="{5614DFF4-DF38-482A-A38A-ACAE4CF15023}" dt="2023-09-25T08:25:02.205" v="6" actId="478"/>
      <pc:docMkLst>
        <pc:docMk/>
      </pc:docMkLst>
      <pc:sldChg chg="delSp mod">
        <pc:chgData name="S Goddard" userId="758f004f-1a93-404b-b1a7-0fb0d664a3db" providerId="ADAL" clId="{5614DFF4-DF38-482A-A38A-ACAE4CF15023}" dt="2023-09-25T08:25:02.205" v="6" actId="478"/>
        <pc:sldMkLst>
          <pc:docMk/>
          <pc:sldMk cId="446729286" sldId="258"/>
        </pc:sldMkLst>
        <pc:spChg chg="del">
          <ac:chgData name="S Goddard" userId="758f004f-1a93-404b-b1a7-0fb0d664a3db" providerId="ADAL" clId="{5614DFF4-DF38-482A-A38A-ACAE4CF15023}" dt="2023-09-25T08:24:57.220" v="0" actId="478"/>
          <ac:spMkLst>
            <pc:docMk/>
            <pc:sldMk cId="446729286" sldId="258"/>
            <ac:spMk id="4" creationId="{7666D323-F170-9EDA-4838-A1C0D516B997}"/>
          </ac:spMkLst>
        </pc:spChg>
        <pc:spChg chg="del">
          <ac:chgData name="S Goddard" userId="758f004f-1a93-404b-b1a7-0fb0d664a3db" providerId="ADAL" clId="{5614DFF4-DF38-482A-A38A-ACAE4CF15023}" dt="2023-09-25T08:25:00.267" v="3" actId="478"/>
          <ac:spMkLst>
            <pc:docMk/>
            <pc:sldMk cId="446729286" sldId="258"/>
            <ac:spMk id="5" creationId="{2E1ED3D2-A4B2-7D35-A2AC-B833C6D3D39D}"/>
          </ac:spMkLst>
        </pc:spChg>
        <pc:spChg chg="del">
          <ac:chgData name="S Goddard" userId="758f004f-1a93-404b-b1a7-0fb0d664a3db" providerId="ADAL" clId="{5614DFF4-DF38-482A-A38A-ACAE4CF15023}" dt="2023-09-25T08:25:01.708" v="5" actId="478"/>
          <ac:spMkLst>
            <pc:docMk/>
            <pc:sldMk cId="446729286" sldId="258"/>
            <ac:spMk id="6" creationId="{E2112957-D5B9-AC79-A6C1-18C4B45A7AAD}"/>
          </ac:spMkLst>
        </pc:spChg>
        <pc:spChg chg="del">
          <ac:chgData name="S Goddard" userId="758f004f-1a93-404b-b1a7-0fb0d664a3db" providerId="ADAL" clId="{5614DFF4-DF38-482A-A38A-ACAE4CF15023}" dt="2023-09-25T08:25:01.132" v="4" actId="478"/>
          <ac:spMkLst>
            <pc:docMk/>
            <pc:sldMk cId="446729286" sldId="258"/>
            <ac:spMk id="7" creationId="{81A01BF7-649D-0B42-BDE4-424154D677FD}"/>
          </ac:spMkLst>
        </pc:spChg>
        <pc:spChg chg="del">
          <ac:chgData name="S Goddard" userId="758f004f-1a93-404b-b1a7-0fb0d664a3db" providerId="ADAL" clId="{5614DFF4-DF38-482A-A38A-ACAE4CF15023}" dt="2023-09-25T08:25:02.205" v="6" actId="478"/>
          <ac:spMkLst>
            <pc:docMk/>
            <pc:sldMk cId="446729286" sldId="258"/>
            <ac:spMk id="9" creationId="{AD859EBD-DFFA-DCBD-29E5-21FA606A723C}"/>
          </ac:spMkLst>
        </pc:spChg>
        <pc:spChg chg="del">
          <ac:chgData name="S Goddard" userId="758f004f-1a93-404b-b1a7-0fb0d664a3db" providerId="ADAL" clId="{5614DFF4-DF38-482A-A38A-ACAE4CF15023}" dt="2023-09-25T08:24:59.735" v="2" actId="478"/>
          <ac:spMkLst>
            <pc:docMk/>
            <pc:sldMk cId="446729286" sldId="258"/>
            <ac:spMk id="10" creationId="{C68AC8A3-E21F-B401-4117-BD2EA077D629}"/>
          </ac:spMkLst>
        </pc:spChg>
        <pc:spChg chg="del">
          <ac:chgData name="S Goddard" userId="758f004f-1a93-404b-b1a7-0fb0d664a3db" providerId="ADAL" clId="{5614DFF4-DF38-482A-A38A-ACAE4CF15023}" dt="2023-09-25T08:24:59.264" v="1" actId="478"/>
          <ac:spMkLst>
            <pc:docMk/>
            <pc:sldMk cId="446729286" sldId="258"/>
            <ac:spMk id="11" creationId="{CCC5093C-3B5B-7D92-547A-C914537A3C3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7B56D-6956-BB41-8025-97E5C8AD2711}" type="datetimeFigureOut">
              <a:rPr lang="en-US" smtClean="0"/>
              <a:t>1/15/24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C873F8-255A-264F-AEB6-E5F294EF2A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99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1/15/24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1/15/24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1/15/24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1/15/24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1/15/24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1/15/24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1/15/24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1/15/24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1/15/24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1/15/24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1/15/24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1/15/24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microsoft.com/office/2007/relationships/hdphoto" Target="../media/hdphoto1.wdp"/><Relationship Id="rId5" Type="http://schemas.microsoft.com/office/2007/relationships/hdphoto" Target="../media/hdphoto2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3554" y="2216717"/>
            <a:ext cx="8361229" cy="2098226"/>
          </a:xfrm>
        </p:spPr>
        <p:txBody>
          <a:bodyPr/>
          <a:lstStyle/>
          <a:p>
            <a:r>
              <a:rPr lang="en-US" dirty="0">
                <a:latin typeface="Twinkl" charset="0"/>
                <a:ea typeface="Twinkl" charset="0"/>
                <a:cs typeface="Twinkl" charset="0"/>
              </a:rPr>
              <a:t>Problem Solving </a:t>
            </a:r>
            <a:r>
              <a:rPr lang="en-US" dirty="0" err="1">
                <a:latin typeface="Twinkl" charset="0"/>
                <a:ea typeface="Twinkl" charset="0"/>
                <a:cs typeface="Twinkl" charset="0"/>
              </a:rPr>
              <a:t>monday</a:t>
            </a:r>
            <a:endParaRPr lang="en-US" dirty="0">
              <a:latin typeface="Twinkl" charset="0"/>
              <a:ea typeface="Twinkl" charset="0"/>
              <a:cs typeface="Twink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368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88039" y="150471"/>
            <a:ext cx="53075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Spot the Difference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90377" y="1104900"/>
            <a:ext cx="79648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Look at these representations. What do you notice?</a:t>
            </a:r>
            <a:endParaRPr lang="en-US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29" t="37778" r="18519" b="17408"/>
          <a:stretch/>
        </p:blipFill>
        <p:spPr>
          <a:xfrm>
            <a:off x="1799151" y="2247900"/>
            <a:ext cx="4177776" cy="314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29" t="37778" r="18519" b="17408"/>
          <a:stretch/>
        </p:blipFill>
        <p:spPr>
          <a:xfrm rot="10800000">
            <a:off x="6784527" y="2247900"/>
            <a:ext cx="4177776" cy="31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29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0476" y="137771"/>
            <a:ext cx="80393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What could the Question be?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70063" y="1104900"/>
            <a:ext cx="10605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What questions could be written for this representation? Be inventive!</a:t>
            </a:r>
            <a:endParaRPr lang="en-US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29" t="37778" r="18519" b="17408"/>
          <a:stretch/>
        </p:blipFill>
        <p:spPr>
          <a:xfrm>
            <a:off x="3568700" y="1901687"/>
            <a:ext cx="5803900" cy="437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287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11873" y="150471"/>
            <a:ext cx="48461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Original Problem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80800" y="1104900"/>
            <a:ext cx="6584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Who was closest to the original problem...?</a:t>
            </a:r>
            <a:endParaRPr lang="en-US" sz="28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40" t="29827" r="18518" b="17408"/>
          <a:stretch/>
        </p:blipFill>
        <p:spPr>
          <a:xfrm>
            <a:off x="4259652" y="2120900"/>
            <a:ext cx="4626354" cy="370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345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06705" y="150471"/>
            <a:ext cx="48702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Prove the answer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11200" y="1104900"/>
            <a:ext cx="1148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Convince me why this is the answer. </a:t>
            </a:r>
          </a:p>
          <a:p>
            <a:pPr algn="ctr"/>
            <a:r>
              <a:rPr lang="en-US" sz="2800" b="1" dirty="0" smtClean="0"/>
              <a:t>Imagine you’re explain it to another child. </a:t>
            </a:r>
            <a:endParaRPr lang="en-US" sz="2800" b="1" dirty="0"/>
          </a:p>
        </p:txBody>
      </p:sp>
      <p:grpSp>
        <p:nvGrpSpPr>
          <p:cNvPr id="7" name="Group 6"/>
          <p:cNvGrpSpPr/>
          <p:nvPr/>
        </p:nvGrpSpPr>
        <p:grpSpPr>
          <a:xfrm>
            <a:off x="4228650" y="2395220"/>
            <a:ext cx="4626354" cy="3708400"/>
            <a:chOff x="4228650" y="2395220"/>
            <a:chExt cx="4626354" cy="3708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0" t="29827" r="18518" b="17408"/>
            <a:stretch/>
          </p:blipFill>
          <p:spPr>
            <a:xfrm>
              <a:off x="4228650" y="2395220"/>
              <a:ext cx="4626354" cy="370840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6718300" y="3461553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/>
                <a:t>✔️</a:t>
              </a:r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556500" y="5379253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/>
                <a:t>✔️</a:t>
              </a: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277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06863" y="150471"/>
            <a:ext cx="48699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Small Differences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2368" y="1104900"/>
            <a:ext cx="956095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There is a small difference in the question from the last one</a:t>
            </a:r>
            <a:r>
              <a:rPr lang="mr-IN" sz="2800" b="1" dirty="0" smtClean="0"/>
              <a:t>…</a:t>
            </a:r>
            <a:r>
              <a:rPr lang="en-GB" sz="2800" b="1" dirty="0" smtClean="0"/>
              <a:t> </a:t>
            </a:r>
          </a:p>
          <a:p>
            <a:pPr algn="ctr"/>
            <a:r>
              <a:rPr lang="en-GB" sz="2800" b="1" dirty="0"/>
              <a:t>W</a:t>
            </a:r>
            <a:r>
              <a:rPr lang="en-GB" sz="2800" b="1" dirty="0" smtClean="0"/>
              <a:t>hat is it and how does it change the answer?</a:t>
            </a:r>
            <a:endParaRPr lang="en-US" sz="2800" b="1" dirty="0"/>
          </a:p>
        </p:txBody>
      </p:sp>
      <p:grpSp>
        <p:nvGrpSpPr>
          <p:cNvPr id="9" name="Group 8"/>
          <p:cNvGrpSpPr/>
          <p:nvPr/>
        </p:nvGrpSpPr>
        <p:grpSpPr>
          <a:xfrm>
            <a:off x="4228650" y="2395220"/>
            <a:ext cx="4626354" cy="3708400"/>
            <a:chOff x="4228650" y="2395220"/>
            <a:chExt cx="4626354" cy="37084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0" t="29827" r="18518" b="17408"/>
            <a:stretch/>
          </p:blipFill>
          <p:spPr>
            <a:xfrm>
              <a:off x="4228650" y="2395220"/>
              <a:ext cx="4626354" cy="370840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256150" y="2466721"/>
              <a:ext cx="4506850" cy="292388"/>
            </a:xfrm>
            <a:prstGeom prst="rect">
              <a:avLst/>
            </a:prstGeom>
            <a:solidFill>
              <a:srgbClr val="B3E0FF"/>
            </a:solidFill>
          </p:spPr>
          <p:txBody>
            <a:bodyPr wrap="square" rtlCol="0">
              <a:spAutoFit/>
            </a:bodyPr>
            <a:lstStyle/>
            <a:p>
              <a:r>
                <a:rPr lang="en-US" sz="1300" dirty="0" smtClean="0">
                  <a:latin typeface="Arial" charset="0"/>
                  <a:ea typeface="Arial" charset="0"/>
                  <a:cs typeface="Arial" charset="0"/>
                </a:rPr>
                <a:t>Tick the </a:t>
              </a:r>
              <a:r>
                <a:rPr lang="en-US" sz="1300" b="1" dirty="0" smtClean="0">
                  <a:latin typeface="Arial" charset="0"/>
                  <a:ea typeface="Arial" charset="0"/>
                  <a:cs typeface="Arial" charset="0"/>
                </a:rPr>
                <a:t>two</a:t>
              </a:r>
              <a:r>
                <a:rPr lang="en-US" sz="1300" dirty="0" smtClean="0">
                  <a:latin typeface="Arial" charset="0"/>
                  <a:ea typeface="Arial" charset="0"/>
                  <a:cs typeface="Arial" charset="0"/>
                </a:rPr>
                <a:t> shapes that have an </a:t>
              </a:r>
              <a:r>
                <a:rPr lang="en-US" sz="1300" b="1" dirty="0" smtClean="0">
                  <a:latin typeface="Arial" charset="0"/>
                  <a:ea typeface="Arial" charset="0"/>
                  <a:cs typeface="Arial" charset="0"/>
                </a:rPr>
                <a:t>even</a:t>
              </a:r>
              <a:r>
                <a:rPr lang="en-US" sz="1300" dirty="0" smtClean="0">
                  <a:latin typeface="Arial" charset="0"/>
                  <a:ea typeface="Arial" charset="0"/>
                  <a:cs typeface="Arial" charset="0"/>
                </a:rPr>
                <a:t> number of sides.  </a:t>
              </a:r>
              <a:endParaRPr lang="en-US" sz="1300" dirty="0">
                <a:latin typeface="Arial" charset="0"/>
                <a:ea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349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99867" y="150471"/>
            <a:ext cx="46839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+mj-lt"/>
                <a:ea typeface="Twinkl" charset="0"/>
                <a:cs typeface="Twinkl" charset="0"/>
              </a:rPr>
              <a:t>Rank by Difficulty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33690" y="1104900"/>
            <a:ext cx="7078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Can you order these from easiest to hardest? </a:t>
            </a:r>
            <a:endParaRPr lang="en-US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63" t="37236" r="44798" b="44333"/>
          <a:stretch/>
        </p:blipFill>
        <p:spPr>
          <a:xfrm>
            <a:off x="1219200" y="4800600"/>
            <a:ext cx="1117600" cy="1295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29" t="37477" r="31132" b="44092"/>
          <a:stretch/>
        </p:blipFill>
        <p:spPr>
          <a:xfrm>
            <a:off x="3082267" y="2457450"/>
            <a:ext cx="1117600" cy="1295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95" t="37585" r="17466" b="43984"/>
          <a:stretch/>
        </p:blipFill>
        <p:spPr>
          <a:xfrm>
            <a:off x="5647667" y="4546600"/>
            <a:ext cx="1117600" cy="1295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57" t="62883" r="23757" b="19228"/>
          <a:stretch/>
        </p:blipFill>
        <p:spPr>
          <a:xfrm>
            <a:off x="8203012" y="2457450"/>
            <a:ext cx="1134133" cy="1257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1" t="60805" r="38431" b="18596"/>
          <a:stretch/>
        </p:blipFill>
        <p:spPr>
          <a:xfrm>
            <a:off x="9790512" y="4800600"/>
            <a:ext cx="1410888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38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98011" y="150471"/>
            <a:ext cx="74876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New problem Same picture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0814" y="1104900"/>
            <a:ext cx="11004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A completely different question but the same picture</a:t>
            </a:r>
            <a:r>
              <a:rPr lang="mr-IN" sz="2800" b="1" dirty="0" smtClean="0"/>
              <a:t>…</a:t>
            </a:r>
            <a:r>
              <a:rPr lang="en-GB" sz="2800" b="1" dirty="0" smtClean="0"/>
              <a:t> Can you solve it?</a:t>
            </a:r>
            <a:endParaRPr lang="en-US" sz="2800" b="1" dirty="0"/>
          </a:p>
        </p:txBody>
      </p:sp>
      <p:grpSp>
        <p:nvGrpSpPr>
          <p:cNvPr id="9" name="Group 8"/>
          <p:cNvGrpSpPr/>
          <p:nvPr/>
        </p:nvGrpSpPr>
        <p:grpSpPr>
          <a:xfrm>
            <a:off x="4127050" y="2306320"/>
            <a:ext cx="4626354" cy="3708400"/>
            <a:chOff x="4228650" y="2395220"/>
            <a:chExt cx="4626354" cy="37084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0" t="29827" r="18518" b="17408"/>
            <a:stretch/>
          </p:blipFill>
          <p:spPr>
            <a:xfrm>
              <a:off x="4228650" y="2395220"/>
              <a:ext cx="4626354" cy="3708400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4256150" y="2466721"/>
              <a:ext cx="4506850" cy="292388"/>
            </a:xfrm>
            <a:prstGeom prst="rect">
              <a:avLst/>
            </a:prstGeom>
            <a:solidFill>
              <a:srgbClr val="B3E0FF"/>
            </a:solidFill>
          </p:spPr>
          <p:txBody>
            <a:bodyPr wrap="square" rtlCol="0">
              <a:spAutoFit/>
            </a:bodyPr>
            <a:lstStyle/>
            <a:p>
              <a:r>
                <a:rPr lang="en-US" sz="1300" dirty="0">
                  <a:latin typeface="Arial" charset="0"/>
                  <a:ea typeface="Arial" charset="0"/>
                  <a:cs typeface="Arial" charset="0"/>
                </a:rPr>
                <a:t>Label the shapes.</a:t>
              </a:r>
              <a:endParaRPr lang="en-US" sz="1300" dirty="0">
                <a:latin typeface="Arial" charset="0"/>
                <a:ea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7253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55402" y="150471"/>
            <a:ext cx="49728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+mj-lt"/>
                <a:ea typeface="Twinkl" charset="0"/>
                <a:cs typeface="Twinkl" charset="0"/>
              </a:rPr>
              <a:t>Missing Quantities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45684" y="874402"/>
            <a:ext cx="75922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Solve what the missing parts are for this problem</a:t>
            </a:r>
            <a:endParaRPr lang="en-US" sz="2800" b="1" dirty="0"/>
          </a:p>
        </p:txBody>
      </p:sp>
      <p:grpSp>
        <p:nvGrpSpPr>
          <p:cNvPr id="15" name="Group 14"/>
          <p:cNvGrpSpPr/>
          <p:nvPr/>
        </p:nvGrpSpPr>
        <p:grpSpPr>
          <a:xfrm>
            <a:off x="2539776" y="1397622"/>
            <a:ext cx="7391850" cy="5334000"/>
            <a:chOff x="2539776" y="1397622"/>
            <a:chExt cx="7391850" cy="5334000"/>
          </a:xfrm>
        </p:grpSpPr>
        <p:grpSp>
          <p:nvGrpSpPr>
            <p:cNvPr id="2" name="Group 1"/>
            <p:cNvGrpSpPr/>
            <p:nvPr/>
          </p:nvGrpSpPr>
          <p:grpSpPr>
            <a:xfrm>
              <a:off x="2539776" y="1397622"/>
              <a:ext cx="7391850" cy="5334000"/>
              <a:chOff x="2539776" y="1397622"/>
              <a:chExt cx="7391850" cy="5334000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2539776" y="1397622"/>
                <a:ext cx="7391850" cy="5334000"/>
                <a:chOff x="4228650" y="2395220"/>
                <a:chExt cx="4626354" cy="3708400"/>
              </a:xfrm>
            </p:grpSpPr>
            <p:pic>
              <p:nvPicPr>
                <p:cNvPr id="6" name="Picture 5"/>
                <p:cNvPicPr>
                  <a:picLocks noChangeAspect="1"/>
                </p:cNvPicPr>
                <p:nvPr/>
              </p:nvPicPr>
              <p:blipFill rotWithShape="1">
                <a:blip r:embed="rId2">
                  <a:duotone>
                    <a:prstClr val="black"/>
                    <a:schemeClr val="accent5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0340" t="29827" r="18518" b="17408"/>
                <a:stretch/>
              </p:blipFill>
              <p:spPr>
                <a:xfrm>
                  <a:off x="4228650" y="2395220"/>
                  <a:ext cx="4626354" cy="3708400"/>
                </a:xfrm>
                <a:prstGeom prst="rect">
                  <a:avLst/>
                </a:prstGeom>
              </p:spPr>
            </p:pic>
            <p:sp>
              <p:nvSpPr>
                <p:cNvPr id="7" name="TextBox 6"/>
                <p:cNvSpPr txBox="1"/>
                <p:nvPr/>
              </p:nvSpPr>
              <p:spPr>
                <a:xfrm>
                  <a:off x="4256150" y="2466721"/>
                  <a:ext cx="4506850" cy="424675"/>
                </a:xfrm>
                <a:prstGeom prst="rect">
                  <a:avLst/>
                </a:prstGeom>
                <a:solidFill>
                  <a:srgbClr val="B3E0FF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 smtClean="0">
                      <a:latin typeface="Arial" charset="0"/>
                      <a:ea typeface="Arial" charset="0"/>
                      <a:cs typeface="Arial" charset="0"/>
                    </a:rPr>
                    <a:t>The properties of the shapes have been listed, but some are missing. Complete the missing amounts.</a:t>
                  </a:r>
                  <a:endParaRPr lang="en-US" sz="1600" dirty="0">
                    <a:latin typeface="Arial" charset="0"/>
                    <a:ea typeface="Arial" charset="0"/>
                    <a:cs typeface="Arial" charset="0"/>
                  </a:endParaRPr>
                </a:p>
              </p:txBody>
            </p:sp>
          </p:grpSp>
          <p:sp>
            <p:nvSpPr>
              <p:cNvPr id="8" name="TextBox 7"/>
              <p:cNvSpPr txBox="1"/>
              <p:nvPr/>
            </p:nvSpPr>
            <p:spPr>
              <a:xfrm>
                <a:off x="3815389" y="2694794"/>
                <a:ext cx="1048711" cy="738664"/>
              </a:xfrm>
              <a:prstGeom prst="rect">
                <a:avLst/>
              </a:prstGeom>
              <a:solidFill>
                <a:srgbClr val="B3E0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 smtClean="0">
                    <a:latin typeface="Arial" charset="0"/>
                    <a:ea typeface="Arial" charset="0"/>
                    <a:cs typeface="Arial" charset="0"/>
                  </a:rPr>
                  <a:t>___ sides</a:t>
                </a:r>
              </a:p>
              <a:p>
                <a:endParaRPr lang="en-US" sz="14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r>
                  <a:rPr lang="en-US" sz="1400" dirty="0" smtClean="0">
                    <a:latin typeface="Arial" charset="0"/>
                    <a:ea typeface="Arial" charset="0"/>
                    <a:cs typeface="Arial" charset="0"/>
                  </a:rPr>
                  <a:t>6 vertices</a:t>
                </a:r>
                <a:endParaRPr lang="en-US" sz="1400" dirty="0"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6210301" y="2884093"/>
                <a:ext cx="1150086" cy="738664"/>
              </a:xfrm>
              <a:prstGeom prst="rect">
                <a:avLst/>
              </a:prstGeom>
              <a:solidFill>
                <a:srgbClr val="B3E0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 smtClean="0">
                    <a:latin typeface="Arial" charset="0"/>
                    <a:ea typeface="Arial" charset="0"/>
                    <a:cs typeface="Arial" charset="0"/>
                  </a:rPr>
                  <a:t>__ sides</a:t>
                </a:r>
              </a:p>
              <a:p>
                <a:endParaRPr lang="en-US" sz="14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r>
                  <a:rPr lang="en-US" sz="1400" dirty="0" smtClean="0">
                    <a:latin typeface="Arial" charset="0"/>
                    <a:ea typeface="Arial" charset="0"/>
                    <a:cs typeface="Arial" charset="0"/>
                  </a:rPr>
                  <a:t>___vertices</a:t>
                </a:r>
                <a:endParaRPr lang="en-US" sz="1400" dirty="0"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8731989" y="2386273"/>
                <a:ext cx="780312" cy="430887"/>
              </a:xfrm>
              <a:prstGeom prst="rect">
                <a:avLst/>
              </a:prstGeom>
              <a:solidFill>
                <a:srgbClr val="B3E0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smtClean="0">
                    <a:latin typeface="Arial" charset="0"/>
                    <a:ea typeface="Arial" charset="0"/>
                    <a:cs typeface="Arial" charset="0"/>
                  </a:rPr>
                  <a:t>3 vertices</a:t>
                </a:r>
              </a:p>
              <a:p>
                <a:pPr algn="ctr"/>
                <a:r>
                  <a:rPr lang="en-US" sz="1100" dirty="0" smtClean="0">
                    <a:latin typeface="Arial" charset="0"/>
                    <a:ea typeface="Arial" charset="0"/>
                    <a:cs typeface="Arial" charset="0"/>
                  </a:rPr>
                  <a:t>3 sides</a:t>
                </a:r>
                <a:endParaRPr lang="en-US" sz="1100" dirty="0"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7104308" y="4600108"/>
                <a:ext cx="2017837" cy="577081"/>
              </a:xfrm>
              <a:prstGeom prst="rect">
                <a:avLst/>
              </a:prstGeom>
              <a:solidFill>
                <a:srgbClr val="B3E0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050" smtClean="0">
                    <a:latin typeface="Arial" charset="0"/>
                    <a:ea typeface="Arial" charset="0"/>
                    <a:cs typeface="Arial" charset="0"/>
                  </a:rPr>
                  <a:t>______    ________________</a:t>
                </a:r>
              </a:p>
              <a:p>
                <a:endParaRPr lang="en-US" sz="105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r>
                  <a:rPr lang="en-US" sz="1050" dirty="0" smtClean="0">
                    <a:latin typeface="Arial" charset="0"/>
                    <a:ea typeface="Arial" charset="0"/>
                    <a:cs typeface="Arial" charset="0"/>
                  </a:rPr>
                  <a:t>______    ________________</a:t>
                </a:r>
                <a:endParaRPr lang="en-US" sz="1050" dirty="0">
                  <a:latin typeface="Arial" charset="0"/>
                  <a:ea typeface="Arial" charset="0"/>
                  <a:cs typeface="Arial" charset="0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 rot="19559666">
              <a:off x="4473360" y="5093893"/>
              <a:ext cx="1150086" cy="738664"/>
            </a:xfrm>
            <a:prstGeom prst="rect">
              <a:avLst/>
            </a:prstGeom>
            <a:solidFill>
              <a:srgbClr val="B3E0FF"/>
            </a:solidFill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latin typeface="Arial" charset="0"/>
                  <a:ea typeface="Arial" charset="0"/>
                  <a:cs typeface="Arial" charset="0"/>
                </a:rPr>
                <a:t>4 ________</a:t>
              </a:r>
            </a:p>
            <a:p>
              <a:endParaRPr lang="en-US" sz="1400" dirty="0" smtClean="0">
                <a:latin typeface="Arial" charset="0"/>
                <a:ea typeface="Arial" charset="0"/>
                <a:cs typeface="Arial" charset="0"/>
              </a:endParaRPr>
            </a:p>
            <a:p>
              <a:r>
                <a:rPr lang="en-US" sz="1400" dirty="0" smtClean="0">
                  <a:latin typeface="Arial" charset="0"/>
                  <a:ea typeface="Arial" charset="0"/>
                  <a:cs typeface="Arial" charset="0"/>
                </a:rPr>
                <a:t>4 ________</a:t>
              </a:r>
              <a:endParaRPr lang="en-US" sz="1400" dirty="0">
                <a:latin typeface="Arial" charset="0"/>
                <a:ea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2342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08065" y="150471"/>
            <a:ext cx="42675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+mj-lt"/>
                <a:ea typeface="Twinkl" charset="0"/>
                <a:cs typeface="Twinkl" charset="0"/>
              </a:rPr>
              <a:t>How many ways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36930" y="1104900"/>
            <a:ext cx="7071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How many ways can you group these shapes?</a:t>
            </a:r>
            <a:endParaRPr lang="en-US" sz="28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63" t="37236" r="44798" b="44333"/>
          <a:stretch/>
        </p:blipFill>
        <p:spPr>
          <a:xfrm>
            <a:off x="1231900" y="4800600"/>
            <a:ext cx="1117600" cy="1295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29" t="37477" r="31132" b="44092"/>
          <a:stretch/>
        </p:blipFill>
        <p:spPr>
          <a:xfrm>
            <a:off x="3094967" y="2482850"/>
            <a:ext cx="1117600" cy="1295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95" t="37585" r="17466" b="43984"/>
          <a:stretch/>
        </p:blipFill>
        <p:spPr>
          <a:xfrm>
            <a:off x="5660367" y="4572000"/>
            <a:ext cx="1117600" cy="1295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57" t="62883" r="23757" b="19228"/>
          <a:stretch/>
        </p:blipFill>
        <p:spPr>
          <a:xfrm>
            <a:off x="8203012" y="2457450"/>
            <a:ext cx="1134133" cy="1257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1" t="60805" r="38431" b="18596"/>
          <a:stretch/>
        </p:blipFill>
        <p:spPr>
          <a:xfrm>
            <a:off x="9790512" y="4800600"/>
            <a:ext cx="1410888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1713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00344" y="150471"/>
            <a:ext cx="32829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+mj-lt"/>
                <a:ea typeface="Twinkl" charset="0"/>
                <a:cs typeface="Twinkl" charset="0"/>
              </a:rPr>
              <a:t>Slow Reveal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43539" y="1104900"/>
            <a:ext cx="4658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What could these shapes be?</a:t>
            </a:r>
            <a:endParaRPr lang="en-US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63" t="37236" r="44798" b="44333"/>
          <a:stretch/>
        </p:blipFill>
        <p:spPr>
          <a:xfrm>
            <a:off x="1231900" y="4826000"/>
            <a:ext cx="1117600" cy="1295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29" t="37477" r="31132" b="44092"/>
          <a:stretch/>
        </p:blipFill>
        <p:spPr>
          <a:xfrm>
            <a:off x="3094967" y="2482850"/>
            <a:ext cx="1117600" cy="1295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95" t="37585" r="17466" b="43984"/>
          <a:stretch/>
        </p:blipFill>
        <p:spPr>
          <a:xfrm>
            <a:off x="5660367" y="4572000"/>
            <a:ext cx="1117600" cy="1295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57" t="62883" r="23757" b="19228"/>
          <a:stretch/>
        </p:blipFill>
        <p:spPr>
          <a:xfrm>
            <a:off x="8203012" y="2457450"/>
            <a:ext cx="1134133" cy="12573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1" t="60805" r="38431" b="18596"/>
          <a:stretch/>
        </p:blipFill>
        <p:spPr>
          <a:xfrm>
            <a:off x="9790512" y="4800600"/>
            <a:ext cx="1410888" cy="1447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162" y="4632980"/>
            <a:ext cx="1372700" cy="12954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89" y="2080280"/>
            <a:ext cx="1372700" cy="12954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57" y="5090180"/>
            <a:ext cx="1372700" cy="12954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257" y="2063700"/>
            <a:ext cx="1372700" cy="12954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4274" y="4461480"/>
            <a:ext cx="1372700" cy="129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406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44678" y="150471"/>
            <a:ext cx="39805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Non-examples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60895" y="1104900"/>
            <a:ext cx="108239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How many wrong answers can you come up with? How do you know? </a:t>
            </a:r>
            <a:endParaRPr lang="en-US" sz="2800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901749"/>
              </p:ext>
            </p:extLst>
          </p:nvPr>
        </p:nvGraphicFramePr>
        <p:xfrm>
          <a:off x="3048000" y="2205566"/>
          <a:ext cx="6946899" cy="3346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5633"/>
                <a:gridCol w="2315633"/>
                <a:gridCol w="2315633"/>
              </a:tblGrid>
              <a:tr h="1121834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Not a </a:t>
                      </a:r>
                    </a:p>
                    <a:p>
                      <a:pPr algn="ctr"/>
                      <a:r>
                        <a:rPr lang="en-US" sz="2800" b="1" u="sng" dirty="0" smtClean="0"/>
                        <a:t>triangle</a:t>
                      </a:r>
                      <a:endParaRPr lang="en-US" sz="28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/>
                        <a:t>Not a </a:t>
                      </a:r>
                      <a:r>
                        <a:rPr lang="en-US" sz="2800" b="1" u="sng" dirty="0" smtClean="0"/>
                        <a:t>quadrilateral</a:t>
                      </a:r>
                      <a:endParaRPr lang="en-US" sz="28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/>
                        <a:t>Not a </a:t>
                      </a:r>
                      <a:r>
                        <a:rPr lang="en-US" sz="2800" b="1" u="sng" dirty="0" smtClean="0"/>
                        <a:t>hexagon</a:t>
                      </a:r>
                      <a:endParaRPr lang="en-US" sz="2800" b="1" u="sng" dirty="0"/>
                    </a:p>
                  </a:txBody>
                  <a:tcPr/>
                </a:tc>
              </a:tr>
              <a:tr h="1161962">
                <a:tc>
                  <a:txBody>
                    <a:bodyPr/>
                    <a:lstStyle/>
                    <a:p>
                      <a:pPr algn="ctr"/>
                      <a:endParaRPr lang="en-US" sz="28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b="1" u="sng" dirty="0" smtClean="0"/>
                    </a:p>
                    <a:p>
                      <a:pPr algn="ctr"/>
                      <a:endParaRPr lang="en-US" sz="2800" b="1" u="sng" dirty="0" smtClean="0"/>
                    </a:p>
                    <a:p>
                      <a:pPr algn="ctr"/>
                      <a:endParaRPr lang="en-US" sz="2800" b="1" u="sng" dirty="0" smtClean="0"/>
                    </a:p>
                    <a:p>
                      <a:pPr algn="ctr"/>
                      <a:endParaRPr lang="en-US" sz="2800" b="1" u="sng" dirty="0" smtClean="0"/>
                    </a:p>
                    <a:p>
                      <a:pPr algn="ctr"/>
                      <a:endParaRPr lang="en-US" sz="28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b="1" u="sng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29" t="37477" r="31132" b="44092"/>
          <a:stretch/>
        </p:blipFill>
        <p:spPr>
          <a:xfrm>
            <a:off x="1054100" y="3526366"/>
            <a:ext cx="1117600" cy="1295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95" t="37585" r="17466" b="43984"/>
          <a:stretch/>
        </p:blipFill>
        <p:spPr>
          <a:xfrm>
            <a:off x="1710961" y="5262032"/>
            <a:ext cx="1117600" cy="1295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57" t="62883" r="23757" b="19228"/>
          <a:stretch/>
        </p:blipFill>
        <p:spPr>
          <a:xfrm>
            <a:off x="10634333" y="2205566"/>
            <a:ext cx="1134133" cy="1257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1" t="60805" r="38431" b="18596"/>
          <a:stretch/>
        </p:blipFill>
        <p:spPr>
          <a:xfrm>
            <a:off x="10433777" y="4828540"/>
            <a:ext cx="1410888" cy="1447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63" t="37236" r="44798" b="44333"/>
          <a:stretch/>
        </p:blipFill>
        <p:spPr>
          <a:xfrm>
            <a:off x="1066800" y="1790700"/>
            <a:ext cx="11176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91720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4" ma:contentTypeDescription="Create a new document." ma:contentTypeScope="" ma:versionID="e323b76a64886a7ca8dd7d8b220cb8fc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5880bd910862d35ea51fc6d69dc4b566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SVVSQVN3FXYW-1379705205-516681</_dlc_DocId>
    <_dlc_DocIdUrl xmlns="6926eeae-0d7a-49bf-b0ac-166d4fc20773">
      <Url>https://nortonprimary.sharepoint.com/sites/NJKTeachingSharedDrive/_layouts/15/DocIdRedir.aspx?ID=SVVSQVN3FXYW-1379705205-516681</Url>
      <Description>SVVSQVN3FXYW-1379705205-516681</Description>
    </_dlc_DocIdUrl>
  </documentManagement>
</p:properties>
</file>

<file path=customXml/itemProps1.xml><?xml version="1.0" encoding="utf-8"?>
<ds:datastoreItem xmlns:ds="http://schemas.openxmlformats.org/officeDocument/2006/customXml" ds:itemID="{9DA57AB5-8916-4D66-9009-1295B3A5A6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26eeae-0d7a-49bf-b0ac-166d4fc20773"/>
    <ds:schemaRef ds:uri="670ee706-ee6e-4727-a084-746c7beec4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8C8C3CB-C73A-4576-8CF6-9472C636E30D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211BB954-E4CE-47A0-800E-25C13875EE3C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E1B45C4A-F436-4D23-AA0A-53B7E88D7688}">
  <ds:schemaRefs>
    <ds:schemaRef ds:uri="http://schemas.microsoft.com/office/2006/metadata/properties"/>
    <ds:schemaRef ds:uri="http://www.w3.org/XML/1998/namespace"/>
    <ds:schemaRef ds:uri="6926eeae-0d7a-49bf-b0ac-166d4fc20773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670ee706-ee6e-4727-a084-746c7beec48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990</TotalTime>
  <Words>232</Words>
  <Application>Microsoft Macintosh PowerPoint</Application>
  <PresentationFormat>Widescreen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Calibri</vt:lpstr>
      <vt:lpstr>Franklin Gothic Book</vt:lpstr>
      <vt:lpstr>Mangal</vt:lpstr>
      <vt:lpstr>Twinkl</vt:lpstr>
      <vt:lpstr>Arial</vt:lpstr>
      <vt:lpstr>Crop</vt:lpstr>
      <vt:lpstr>Problem Solving monday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</dc:title>
  <dc:creator>Sophie Cornelius</dc:creator>
  <cp:lastModifiedBy>Sophie Goddard</cp:lastModifiedBy>
  <cp:revision>23</cp:revision>
  <dcterms:created xsi:type="dcterms:W3CDTF">2023-01-03T09:21:42Z</dcterms:created>
  <dcterms:modified xsi:type="dcterms:W3CDTF">2024-01-15T20:51:09Z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_dlc_DocIdItemGuid">
    <vt:lpwstr>300c7ccf-0067-49e7-81e0-0d1ddacbc83b</vt:lpwstr>
  </property>
  <property fmtid="{D5CDD505-2E9C-101B-9397-08002B2CF9AE}" pid="4" name="MediaServiceImageTags">
    <vt:lpwstr/>
  </property>
</Properties>
</file>