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24" r:id="rId5"/>
  </p:sldMasterIdLst>
  <p:notesMasterIdLst>
    <p:notesMasterId r:id="rId28"/>
  </p:notesMasterIdLst>
  <p:sldIdLst>
    <p:sldId id="286" r:id="rId6"/>
    <p:sldId id="282" r:id="rId7"/>
    <p:sldId id="275" r:id="rId8"/>
    <p:sldId id="276" r:id="rId9"/>
    <p:sldId id="288" r:id="rId10"/>
    <p:sldId id="285" r:id="rId11"/>
    <p:sldId id="289" r:id="rId12"/>
    <p:sldId id="261" r:id="rId13"/>
    <p:sldId id="269" r:id="rId14"/>
    <p:sldId id="284" r:id="rId15"/>
    <p:sldId id="274" r:id="rId16"/>
    <p:sldId id="265" r:id="rId17"/>
    <p:sldId id="280" r:id="rId18"/>
    <p:sldId id="262" r:id="rId19"/>
    <p:sldId id="290" r:id="rId20"/>
    <p:sldId id="259" r:id="rId21"/>
    <p:sldId id="294" r:id="rId22"/>
    <p:sldId id="291" r:id="rId23"/>
    <p:sldId id="292" r:id="rId24"/>
    <p:sldId id="293" r:id="rId25"/>
    <p:sldId id="268" r:id="rId26"/>
    <p:sldId id="287" r:id="rId27"/>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entury Gothic" panose="020B0502020202020204" pitchFamily="34" charset="0"/>
        <a:ea typeface="+mn-ea"/>
        <a:cs typeface="+mn-cs"/>
      </a:defRPr>
    </a:lvl5pPr>
    <a:lvl6pPr marL="2286000" algn="l" defTabSz="914400" rtl="0" eaLnBrk="1" latinLnBrk="0" hangingPunct="1">
      <a:defRPr kern="1200">
        <a:solidFill>
          <a:schemeClr val="tx1"/>
        </a:solidFill>
        <a:latin typeface="Century Gothic" panose="020B0502020202020204" pitchFamily="34" charset="0"/>
        <a:ea typeface="+mn-ea"/>
        <a:cs typeface="+mn-cs"/>
      </a:defRPr>
    </a:lvl6pPr>
    <a:lvl7pPr marL="2743200" algn="l" defTabSz="914400" rtl="0" eaLnBrk="1" latinLnBrk="0" hangingPunct="1">
      <a:defRPr kern="1200">
        <a:solidFill>
          <a:schemeClr val="tx1"/>
        </a:solidFill>
        <a:latin typeface="Century Gothic" panose="020B0502020202020204" pitchFamily="34" charset="0"/>
        <a:ea typeface="+mn-ea"/>
        <a:cs typeface="+mn-cs"/>
      </a:defRPr>
    </a:lvl7pPr>
    <a:lvl8pPr marL="3200400" algn="l" defTabSz="914400" rtl="0" eaLnBrk="1" latinLnBrk="0" hangingPunct="1">
      <a:defRPr kern="1200">
        <a:solidFill>
          <a:schemeClr val="tx1"/>
        </a:solidFill>
        <a:latin typeface="Century Gothic" panose="020B0502020202020204" pitchFamily="34" charset="0"/>
        <a:ea typeface="+mn-ea"/>
        <a:cs typeface="+mn-cs"/>
      </a:defRPr>
    </a:lvl8pPr>
    <a:lvl9pPr marL="3657600" algn="l" defTabSz="914400" rtl="0" eaLnBrk="1" latinLnBrk="0" hangingPunct="1">
      <a:defRPr kern="1200">
        <a:solidFill>
          <a:schemeClr val="tx1"/>
        </a:solidFill>
        <a:latin typeface="Century Gothic" panose="020B0502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1F6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45" autoAdjust="0"/>
    <p:restoredTop sz="94063" autoAdjust="0"/>
  </p:normalViewPr>
  <p:slideViewPr>
    <p:cSldViewPr>
      <p:cViewPr varScale="1">
        <p:scale>
          <a:sx n="86" d="100"/>
          <a:sy n="86" d="100"/>
        </p:scale>
        <p:origin x="1373"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9" d="100"/>
          <a:sy n="69" d="100"/>
        </p:scale>
        <p:origin x="326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1" charset="0"/>
                <a:ea typeface="+mn-ea"/>
              </a:defRPr>
            </a:lvl1pPr>
          </a:lstStyle>
          <a:p>
            <a:pPr>
              <a:defRPr/>
            </a:pPr>
            <a:endParaRPr lang="en-GB"/>
          </a:p>
        </p:txBody>
      </p:sp>
      <p:sp>
        <p:nvSpPr>
          <p:cNvPr id="43011"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1" charset="0"/>
                <a:ea typeface="+mn-ea"/>
              </a:defRPr>
            </a:lvl1pPr>
          </a:lstStyle>
          <a:p>
            <a:pPr>
              <a:defRPr/>
            </a:pPr>
            <a:endParaRPr lang="en-GB"/>
          </a:p>
        </p:txBody>
      </p:sp>
      <p:sp>
        <p:nvSpPr>
          <p:cNvPr id="16388"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3"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3014"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1" charset="0"/>
                <a:ea typeface="+mn-ea"/>
              </a:defRPr>
            </a:lvl1pPr>
          </a:lstStyle>
          <a:p>
            <a:pPr>
              <a:defRPr/>
            </a:pPr>
            <a:endParaRPr lang="en-GB"/>
          </a:p>
        </p:txBody>
      </p:sp>
      <p:sp>
        <p:nvSpPr>
          <p:cNvPr id="43015"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Arial" panose="020B0604020202020204" pitchFamily="34" charset="0"/>
              </a:defRPr>
            </a:lvl1pPr>
          </a:lstStyle>
          <a:p>
            <a:pPr>
              <a:defRPr/>
            </a:pPr>
            <a:fld id="{6B622C9D-E211-4C26-A5A2-C7FC8AA23A3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 charset="0"/>
        <a:ea typeface="ＭＳ Ｐゴシック"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Arial" pitchFamily="-1" charset="0"/>
        <a:ea typeface="ＭＳ Ｐゴシック" pitchFamily="-1" charset="-128"/>
        <a:cs typeface="+mn-cs"/>
      </a:defRPr>
    </a:lvl2pPr>
    <a:lvl3pPr marL="914400" algn="l" rtl="0" eaLnBrk="0" fontAlgn="base" hangingPunct="0">
      <a:spcBef>
        <a:spcPct val="30000"/>
      </a:spcBef>
      <a:spcAft>
        <a:spcPct val="0"/>
      </a:spcAft>
      <a:defRPr sz="1200" kern="1200">
        <a:solidFill>
          <a:schemeClr val="tx1"/>
        </a:solidFill>
        <a:latin typeface="Arial" pitchFamily="-1" charset="0"/>
        <a:ea typeface="ＭＳ Ｐゴシック" pitchFamily="-1" charset="-128"/>
        <a:cs typeface="+mn-cs"/>
      </a:defRPr>
    </a:lvl3pPr>
    <a:lvl4pPr marL="1371600" algn="l" rtl="0" eaLnBrk="0" fontAlgn="base" hangingPunct="0">
      <a:spcBef>
        <a:spcPct val="30000"/>
      </a:spcBef>
      <a:spcAft>
        <a:spcPct val="0"/>
      </a:spcAft>
      <a:defRPr sz="1200" kern="1200">
        <a:solidFill>
          <a:schemeClr val="tx1"/>
        </a:solidFill>
        <a:latin typeface="Arial" pitchFamily="-1" charset="0"/>
        <a:ea typeface="ＭＳ Ｐゴシック" pitchFamily="-1" charset="-128"/>
        <a:cs typeface="+mn-cs"/>
      </a:defRPr>
    </a:lvl4pPr>
    <a:lvl5pPr marL="1828800" algn="l" rtl="0" eaLnBrk="0" fontAlgn="base" hangingPunct="0">
      <a:spcBef>
        <a:spcPct val="30000"/>
      </a:spcBef>
      <a:spcAft>
        <a:spcPct val="0"/>
      </a:spcAft>
      <a:defRPr sz="1200" kern="1200">
        <a:solidFill>
          <a:schemeClr val="tx1"/>
        </a:solidFill>
        <a:latin typeface="Arial" pitchFamily="-1" charset="0"/>
        <a:ea typeface="ＭＳ Ｐゴシック" pitchFamily="-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1</a:t>
            </a:fld>
            <a:endParaRPr lang="en-GB"/>
          </a:p>
        </p:txBody>
      </p:sp>
    </p:spTree>
    <p:extLst>
      <p:ext uri="{BB962C8B-B14F-4D97-AF65-F5344CB8AC3E}">
        <p14:creationId xmlns:p14="http://schemas.microsoft.com/office/powerpoint/2010/main" val="4012200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7AFDB90E-60B8-4519-9EF4-3844197F1FB0}"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2</a:t>
            </a:fld>
            <a:endParaRPr lang="en-GB" altLang="en-US">
              <a:latin typeface="Arial" panose="020B0604020202020204" pitchFamily="34" charset="0"/>
              <a:ea typeface="ＭＳ Ｐゴシック" panose="020B0600070205080204" pitchFamily="34" charset="-128"/>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p:spPr>
      </p:sp>
      <p:sp>
        <p:nvSpPr>
          <p:cNvPr id="2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Afternoons – topic </a:t>
            </a:r>
            <a:r>
              <a:rPr lang="en-GB" altLang="en-US" dirty="0" err="1">
                <a:latin typeface="Arial" panose="020B0604020202020204" pitchFamily="34" charset="0"/>
              </a:rPr>
              <a:t>pe</a:t>
            </a:r>
            <a:r>
              <a:rPr lang="en-GB" altLang="en-US" dirty="0">
                <a:latin typeface="Arial" panose="020B0604020202020204" pitchFamily="34" charset="0"/>
              </a:rPr>
              <a:t> re </a:t>
            </a:r>
            <a:r>
              <a:rPr lang="en-US" altLang="en-US" dirty="0">
                <a:latin typeface="Arial" panose="020B0604020202020204" pitchFamily="34" charset="0"/>
              </a:rPr>
              <a:t>music </a:t>
            </a:r>
            <a:r>
              <a:rPr lang="en-US" altLang="en-US" dirty="0" err="1">
                <a:latin typeface="Arial" panose="020B0604020202020204" pitchFamily="34" charset="0"/>
              </a:rPr>
              <a:t>pshe</a:t>
            </a:r>
            <a:r>
              <a:rPr lang="en-US" altLang="en-US" dirty="0">
                <a:latin typeface="Arial" panose="020B0604020202020204" pitchFamily="34" charset="0"/>
              </a:rPr>
              <a:t>  English - SCARF </a:t>
            </a:r>
            <a:r>
              <a:rPr lang="en-US" altLang="en-US" dirty="0" err="1">
                <a:latin typeface="Arial" panose="020B0604020202020204" pitchFamily="34" charset="0"/>
              </a:rPr>
              <a:t>programme</a:t>
            </a:r>
            <a:r>
              <a:rPr lang="en-US" altLang="en-US" dirty="0">
                <a:latin typeface="Arial" panose="020B0604020202020204" pitchFamily="34" charset="0"/>
              </a:rPr>
              <a:t> </a:t>
            </a:r>
            <a:endParaRPr lang="en-GB"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Maths Café hasn’t happened due to </a:t>
            </a:r>
            <a:r>
              <a:rPr lang="en-GB" dirty="0" err="1"/>
              <a:t>covid</a:t>
            </a:r>
            <a:r>
              <a:rPr lang="en-GB" dirty="0"/>
              <a:t> but hoping this year </a:t>
            </a:r>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4</a:t>
            </a:fld>
            <a:endParaRPr lang="en-GB"/>
          </a:p>
        </p:txBody>
      </p:sp>
    </p:spTree>
    <p:extLst>
      <p:ext uri="{BB962C8B-B14F-4D97-AF65-F5344CB8AC3E}">
        <p14:creationId xmlns:p14="http://schemas.microsoft.com/office/powerpoint/2010/main" val="106103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History and Geography links</a:t>
            </a:r>
          </a:p>
          <a:p>
            <a:r>
              <a:rPr lang="en-GB" dirty="0"/>
              <a:t>Will send out knowledge organiser and fact sheets at the start of each term and will be displayed and referred to in the classroom </a:t>
            </a:r>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5</a:t>
            </a:fld>
            <a:endParaRPr lang="en-GB"/>
          </a:p>
        </p:txBody>
      </p:sp>
    </p:spTree>
    <p:extLst>
      <p:ext uri="{BB962C8B-B14F-4D97-AF65-F5344CB8AC3E}">
        <p14:creationId xmlns:p14="http://schemas.microsoft.com/office/powerpoint/2010/main" val="27401701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Synagogue this year.... Subject to change </a:t>
            </a:r>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6</a:t>
            </a:fld>
            <a:endParaRPr lang="en-GB"/>
          </a:p>
        </p:txBody>
      </p:sp>
    </p:spTree>
    <p:extLst>
      <p:ext uri="{BB962C8B-B14F-4D97-AF65-F5344CB8AC3E}">
        <p14:creationId xmlns:p14="http://schemas.microsoft.com/office/powerpoint/2010/main" val="27732862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7</a:t>
            </a:fld>
            <a:endParaRPr lang="en-GB"/>
          </a:p>
        </p:txBody>
      </p:sp>
    </p:spTree>
    <p:extLst>
      <p:ext uri="{BB962C8B-B14F-4D97-AF65-F5344CB8AC3E}">
        <p14:creationId xmlns:p14="http://schemas.microsoft.com/office/powerpoint/2010/main" val="1505616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61E713B8-36B5-4920-B9D8-D0357FB8E9E5}"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8</a:t>
            </a:fld>
            <a:endParaRPr lang="en-GB" altLang="en-US">
              <a:latin typeface="Arial" panose="020B0604020202020204" pitchFamily="34" charset="0"/>
              <a:ea typeface="ＭＳ Ｐゴシック" panose="020B0600070205080204" pitchFamily="34" charset="-128"/>
            </a:endParaRPr>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Explain reading sticker start at the back- every time a child reads at home they get a smiley face in the back of the book and then once complete will get a sticker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9</a:t>
            </a:fld>
            <a:endParaRPr lang="en-GB"/>
          </a:p>
        </p:txBody>
      </p:sp>
    </p:spTree>
    <p:extLst>
      <p:ext uri="{BB962C8B-B14F-4D97-AF65-F5344CB8AC3E}">
        <p14:creationId xmlns:p14="http://schemas.microsoft.com/office/powerpoint/2010/main" val="26812432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10</a:t>
            </a:fld>
            <a:endParaRPr lang="en-GB"/>
          </a:p>
        </p:txBody>
      </p:sp>
    </p:spTree>
    <p:extLst>
      <p:ext uri="{BB962C8B-B14F-4D97-AF65-F5344CB8AC3E}">
        <p14:creationId xmlns:p14="http://schemas.microsoft.com/office/powerpoint/2010/main" val="4128033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11</a:t>
            </a:fld>
            <a:endParaRPr lang="en-GB"/>
          </a:p>
        </p:txBody>
      </p:sp>
    </p:spTree>
    <p:extLst>
      <p:ext uri="{BB962C8B-B14F-4D97-AF65-F5344CB8AC3E}">
        <p14:creationId xmlns:p14="http://schemas.microsoft.com/office/powerpoint/2010/main" val="1632255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1D262CBF-55D5-40B4-B913-EDAB1DDA0DBF}"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12</a:t>
            </a:fld>
            <a:endParaRPr lang="en-GB" altLang="en-US">
              <a:latin typeface="Arial" panose="020B0604020202020204" pitchFamily="34" charset="0"/>
              <a:ea typeface="ＭＳ Ｐゴシック" panose="020B0600070205080204" pitchFamily="34" charset="-128"/>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PE days?!?!?!</a:t>
            </a:r>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13</a:t>
            </a:fld>
            <a:endParaRPr lang="en-GB"/>
          </a:p>
        </p:txBody>
      </p:sp>
    </p:spTree>
    <p:extLst>
      <p:ext uri="{BB962C8B-B14F-4D97-AF65-F5344CB8AC3E}">
        <p14:creationId xmlns:p14="http://schemas.microsoft.com/office/powerpoint/2010/main" val="3149708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D1AA0B36-79BE-40E5-8A5B-45D2841CB65A}"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14</a:t>
            </a:fld>
            <a:endParaRPr lang="en-GB" altLang="en-US">
              <a:latin typeface="Arial" panose="020B0604020202020204" pitchFamily="34" charset="0"/>
              <a:ea typeface="ＭＳ Ｐゴシック" panose="020B0600070205080204" pitchFamily="34" charset="-128"/>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37931725" indent="-37474525">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AA3C55E2-79D3-4474-8BE7-32CCF6512BA6}" type="slidenum">
              <a:rPr lang="en-GB" altLang="en-US" smtClean="0">
                <a:latin typeface="Arial" panose="020B0604020202020204" pitchFamily="34" charset="0"/>
                <a:ea typeface="ＭＳ Ｐゴシック" panose="020B0600070205080204" pitchFamily="34" charset="-128"/>
              </a:rPr>
              <a:pPr fontAlgn="base">
                <a:spcBef>
                  <a:spcPct val="0"/>
                </a:spcBef>
                <a:spcAft>
                  <a:spcPct val="0"/>
                </a:spcAft>
              </a:pPr>
              <a:t>16</a:t>
            </a:fld>
            <a:endParaRPr lang="en-GB" altLang="en-US">
              <a:latin typeface="Arial" panose="020B0604020202020204" pitchFamily="34" charset="0"/>
              <a:ea typeface="ＭＳ Ｐゴシック" panose="020B0600070205080204" pitchFamily="34" charset="-128"/>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rPr>
              <a:t>Introduction of stickers for bronze, silver, gold to reinforce good behaviour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21</a:t>
            </a:fld>
            <a:endParaRPr lang="en-GB"/>
          </a:p>
        </p:txBody>
      </p:sp>
    </p:spTree>
    <p:extLst>
      <p:ext uri="{BB962C8B-B14F-4D97-AF65-F5344CB8AC3E}">
        <p14:creationId xmlns:p14="http://schemas.microsoft.com/office/powerpoint/2010/main" val="3526689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6B622C9D-E211-4C26-A5A2-C7FC8AA23A3A}" type="slidenum">
              <a:rPr lang="en-GB" smtClean="0"/>
              <a:pPr>
                <a:defRPr/>
              </a:pPr>
              <a:t>22</a:t>
            </a:fld>
            <a:endParaRPr lang="en-GB"/>
          </a:p>
        </p:txBody>
      </p:sp>
    </p:spTree>
    <p:extLst>
      <p:ext uri="{BB962C8B-B14F-4D97-AF65-F5344CB8AC3E}">
        <p14:creationId xmlns:p14="http://schemas.microsoft.com/office/powerpoint/2010/main" val="3879786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27A0AA6-42CB-4477-80D3-0F9897AA0B55}" type="slidenum">
              <a:rPr lang="en-US"/>
              <a:pPr>
                <a:defRPr/>
              </a:pPr>
              <a:t>‹#›</a:t>
            </a:fld>
            <a:endParaRPr lang="en-US"/>
          </a:p>
        </p:txBody>
      </p:sp>
    </p:spTree>
    <p:extLst>
      <p:ext uri="{BB962C8B-B14F-4D97-AF65-F5344CB8AC3E}">
        <p14:creationId xmlns:p14="http://schemas.microsoft.com/office/powerpoint/2010/main" val="2818159458"/>
      </p:ext>
    </p:extLst>
  </p:cSld>
  <p:clrMapOvr>
    <a:masterClrMapping/>
  </p:clrMapOvr>
  <p:transition>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160A4E1-5801-415D-B8C7-2521D233A10C}" type="slidenum">
              <a:rPr lang="en-US"/>
              <a:pPr>
                <a:defRPr/>
              </a:pPr>
              <a:t>‹#›</a:t>
            </a:fld>
            <a:endParaRPr lang="en-US"/>
          </a:p>
        </p:txBody>
      </p:sp>
    </p:spTree>
    <p:extLst>
      <p:ext uri="{BB962C8B-B14F-4D97-AF65-F5344CB8AC3E}">
        <p14:creationId xmlns:p14="http://schemas.microsoft.com/office/powerpoint/2010/main" val="170479657"/>
      </p:ext>
    </p:extLst>
  </p:cSld>
  <p:clrMapOvr>
    <a:masterClrMapping/>
  </p:clrMapOvr>
  <p:transition>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6F6EBF9-A253-4C93-9CB8-109E8197B39C}" type="slidenum">
              <a:rPr lang="en-US"/>
              <a:pPr>
                <a:defRPr/>
              </a:pPr>
              <a:t>‹#›</a:t>
            </a:fld>
            <a:endParaRPr lang="en-US"/>
          </a:p>
        </p:txBody>
      </p:sp>
    </p:spTree>
    <p:extLst>
      <p:ext uri="{BB962C8B-B14F-4D97-AF65-F5344CB8AC3E}">
        <p14:creationId xmlns:p14="http://schemas.microsoft.com/office/powerpoint/2010/main" val="2384365924"/>
      </p:ext>
    </p:extLst>
  </p:cSld>
  <p:clrMapOvr>
    <a:masterClrMapping/>
  </p:clrMapOvr>
  <p:transition>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D3774970-5436-49BF-AB35-16C27DFB4115}" type="slidenum">
              <a:rPr lang="en-US"/>
              <a:pPr>
                <a:defRPr/>
              </a:pPr>
              <a:t>‹#›</a:t>
            </a:fld>
            <a:endParaRPr lang="en-US"/>
          </a:p>
        </p:txBody>
      </p:sp>
    </p:spTree>
    <p:extLst>
      <p:ext uri="{BB962C8B-B14F-4D97-AF65-F5344CB8AC3E}">
        <p14:creationId xmlns:p14="http://schemas.microsoft.com/office/powerpoint/2010/main" val="600297737"/>
      </p:ext>
    </p:extLst>
  </p:cSld>
  <p:clrMapOvr>
    <a:masterClrMapping/>
  </p:clrMapOvr>
  <p:transition>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lvl1pPr>
          </a:lstStyle>
          <a:p>
            <a:pPr>
              <a:defRPr/>
            </a:pPr>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fld id="{C867FB97-8B1E-4D80-8BDD-B3D28E812AEC}" type="slidenum">
              <a:rPr lang="en-US"/>
              <a:pPr>
                <a:defRPr/>
              </a:pPr>
              <a:t>‹#›</a:t>
            </a:fld>
            <a:endParaRPr lang="en-US"/>
          </a:p>
        </p:txBody>
      </p:sp>
    </p:spTree>
    <p:extLst>
      <p:ext uri="{BB962C8B-B14F-4D97-AF65-F5344CB8AC3E}">
        <p14:creationId xmlns:p14="http://schemas.microsoft.com/office/powerpoint/2010/main" val="1251385640"/>
      </p:ext>
    </p:extLst>
  </p:cSld>
  <p:clrMapOvr>
    <a:masterClrMapping/>
  </p:clrMapOvr>
  <p:transition>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ED6C798E-620B-44BC-8E6E-1A85FB7A83E2}" type="slidenum">
              <a:rPr lang="en-US"/>
              <a:pPr>
                <a:defRPr/>
              </a:pPr>
              <a:t>‹#›</a:t>
            </a:fld>
            <a:endParaRPr lang="en-US"/>
          </a:p>
        </p:txBody>
      </p:sp>
    </p:spTree>
    <p:extLst>
      <p:ext uri="{BB962C8B-B14F-4D97-AF65-F5344CB8AC3E}">
        <p14:creationId xmlns:p14="http://schemas.microsoft.com/office/powerpoint/2010/main" val="650177997"/>
      </p:ext>
    </p:extLst>
  </p:cSld>
  <p:clrMapOvr>
    <a:masterClrMapping/>
  </p:clrMapOvr>
  <p:transition>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D85A520A-17D7-445F-B360-55013B1724FA}" type="slidenum">
              <a:rPr lang="en-US"/>
              <a:pPr>
                <a:defRPr/>
              </a:pPr>
              <a:t>‹#›</a:t>
            </a:fld>
            <a:endParaRPr lang="en-US"/>
          </a:p>
        </p:txBody>
      </p:sp>
    </p:spTree>
    <p:extLst>
      <p:ext uri="{BB962C8B-B14F-4D97-AF65-F5344CB8AC3E}">
        <p14:creationId xmlns:p14="http://schemas.microsoft.com/office/powerpoint/2010/main" val="3632906286"/>
      </p:ext>
    </p:extLst>
  </p:cSld>
  <p:clrMapOvr>
    <a:masterClrMapping/>
  </p:clrMapOvr>
  <p:transition>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B4B60C87-933B-45AE-91B8-38F4D8D69CA2}" type="slidenum">
              <a:rPr lang="en-US"/>
              <a:pPr>
                <a:defRPr/>
              </a:pPr>
              <a:t>‹#›</a:t>
            </a:fld>
            <a:endParaRPr lang="en-US"/>
          </a:p>
        </p:txBody>
      </p:sp>
    </p:spTree>
    <p:extLst>
      <p:ext uri="{BB962C8B-B14F-4D97-AF65-F5344CB8AC3E}">
        <p14:creationId xmlns:p14="http://schemas.microsoft.com/office/powerpoint/2010/main" val="46505946"/>
      </p:ext>
    </p:extLst>
  </p:cSld>
  <p:clrMapOvr>
    <a:masterClrMapping/>
  </p:clrMapOvr>
  <p:transition>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32D8F33F-16A1-463B-BF21-74D32896959F}" type="slidenum">
              <a:rPr lang="en-US"/>
              <a:pPr>
                <a:defRPr/>
              </a:pPr>
              <a:t>‹#›</a:t>
            </a:fld>
            <a:endParaRPr lang="en-US"/>
          </a:p>
        </p:txBody>
      </p:sp>
    </p:spTree>
    <p:extLst>
      <p:ext uri="{BB962C8B-B14F-4D97-AF65-F5344CB8AC3E}">
        <p14:creationId xmlns:p14="http://schemas.microsoft.com/office/powerpoint/2010/main" val="1769227981"/>
      </p:ext>
    </p:extLst>
  </p:cSld>
  <p:clrMapOvr>
    <a:masterClrMapping/>
  </p:clrMapOvr>
  <p:transition>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ABB17F4-92E8-4850-9C6F-F7F9C786D7B3}" type="slidenum">
              <a:rPr lang="en-US"/>
              <a:pPr>
                <a:defRPr/>
              </a:pPr>
              <a:t>‹#›</a:t>
            </a:fld>
            <a:endParaRPr lang="en-US"/>
          </a:p>
        </p:txBody>
      </p:sp>
    </p:spTree>
    <p:extLst>
      <p:ext uri="{BB962C8B-B14F-4D97-AF65-F5344CB8AC3E}">
        <p14:creationId xmlns:p14="http://schemas.microsoft.com/office/powerpoint/2010/main" val="1972301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1C95A6F-4560-4C49-B5A7-443B9EBD89A6}" type="slidenum">
              <a:rPr lang="en-US"/>
              <a:pPr>
                <a:defRPr/>
              </a:pPr>
              <a:t>‹#›</a:t>
            </a:fld>
            <a:endParaRPr lang="en-US"/>
          </a:p>
        </p:txBody>
      </p:sp>
    </p:spTree>
    <p:extLst>
      <p:ext uri="{BB962C8B-B14F-4D97-AF65-F5344CB8AC3E}">
        <p14:creationId xmlns:p14="http://schemas.microsoft.com/office/powerpoint/2010/main" val="792689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674688" y="971550"/>
            <a:ext cx="6000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6" name="TextBox 5"/>
          <p:cNvSpPr txBox="1"/>
          <p:nvPr/>
        </p:nvSpPr>
        <p:spPr>
          <a:xfrm>
            <a:off x="6999288" y="2613025"/>
            <a:ext cx="601662"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eaLnBrk="1" fontAlgn="auto" hangingPunct="1">
              <a:spcBef>
                <a:spcPts val="0"/>
              </a:spcBef>
              <a:spcAft>
                <a:spcPts val="0"/>
              </a:spcAft>
              <a:defRPr/>
            </a:pPr>
            <a:r>
              <a:rPr lang="en-US" dirty="0"/>
              <a:t>”</a:t>
            </a:r>
          </a:p>
        </p:txBody>
      </p:sp>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3"/>
          <p:cNvSpPr>
            <a:spLocks noGrp="1"/>
          </p:cNvSpPr>
          <p:nvPr>
            <p:ph type="dt" sz="half" idx="15"/>
          </p:nvPr>
        </p:nvSpPr>
        <p:spPr/>
        <p:txBody>
          <a:bodyPr/>
          <a:lstStyle>
            <a:lvl1pPr>
              <a:defRPr/>
            </a:lvl1pPr>
          </a:lstStyle>
          <a:p>
            <a:pPr>
              <a:defRPr/>
            </a:pPr>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3FED34AF-4190-424A-8BAF-B03CD244B55A}" type="slidenum">
              <a:rPr lang="en-US"/>
              <a:pPr>
                <a:defRPr/>
              </a:pPr>
              <a:t>‹#›</a:t>
            </a:fld>
            <a:endParaRPr lang="en-US"/>
          </a:p>
        </p:txBody>
      </p:sp>
    </p:spTree>
    <p:extLst>
      <p:ext uri="{BB962C8B-B14F-4D97-AF65-F5344CB8AC3E}">
        <p14:creationId xmlns:p14="http://schemas.microsoft.com/office/powerpoint/2010/main" val="3703296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FA5AB18-F372-415B-B2DA-A2481B9D0D9C}" type="slidenum">
              <a:rPr lang="en-US"/>
              <a:pPr>
                <a:defRPr/>
              </a:pPr>
              <a:t>‹#›</a:t>
            </a:fld>
            <a:endParaRPr lang="en-US"/>
          </a:p>
        </p:txBody>
      </p:sp>
    </p:spTree>
    <p:extLst>
      <p:ext uri="{BB962C8B-B14F-4D97-AF65-F5344CB8AC3E}">
        <p14:creationId xmlns:p14="http://schemas.microsoft.com/office/powerpoint/2010/main" val="11286651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9" name="Straight Connector 8"/>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489475" y="2667000"/>
            <a:ext cx="219608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2905586" y="2667000"/>
            <a:ext cx="2210671"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5344917" y="2667000"/>
            <a:ext cx="2199658"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Date Placeholder 3"/>
          <p:cNvSpPr>
            <a:spLocks noGrp="1"/>
          </p:cNvSpPr>
          <p:nvPr>
            <p:ph type="dt" sz="half" idx="18"/>
          </p:nvPr>
        </p:nvSpPr>
        <p:spPr/>
        <p:txBody>
          <a:bodyPr/>
          <a:lstStyle>
            <a:lvl1pPr>
              <a:defRPr/>
            </a:lvl1pPr>
          </a:lstStyle>
          <a:p>
            <a:pPr>
              <a:defRPr/>
            </a:pPr>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F54F25B9-AB68-4702-B2AE-7ED680C9CD50}" type="slidenum">
              <a:rPr lang="en-US"/>
              <a:pPr>
                <a:defRPr/>
              </a:pPr>
              <a:t>‹#›</a:t>
            </a:fld>
            <a:endParaRPr lang="en-US"/>
          </a:p>
        </p:txBody>
      </p:sp>
    </p:spTree>
    <p:extLst>
      <p:ext uri="{BB962C8B-B14F-4D97-AF65-F5344CB8AC3E}">
        <p14:creationId xmlns:p14="http://schemas.microsoft.com/office/powerpoint/2010/main" val="7797792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12" name="Straight Connector 11"/>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2" name="Text Placeholder 3"/>
          <p:cNvSpPr>
            <a:spLocks noGrp="1"/>
          </p:cNvSpPr>
          <p:nvPr>
            <p:ph type="body" sz="half" idx="18"/>
          </p:nvPr>
        </p:nvSpPr>
        <p:spPr>
          <a:xfrm>
            <a:off x="489475" y="4827212"/>
            <a:ext cx="2205612"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3" name="Text Placeholder 3"/>
          <p:cNvSpPr>
            <a:spLocks noGrp="1"/>
          </p:cNvSpPr>
          <p:nvPr>
            <p:ph type="body" sz="half" idx="19"/>
          </p:nvPr>
        </p:nvSpPr>
        <p:spPr>
          <a:xfrm>
            <a:off x="2916776" y="4827211"/>
            <a:ext cx="2201378"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20"/>
          </p:nvPr>
        </p:nvSpPr>
        <p:spPr>
          <a:xfrm>
            <a:off x="5344824" y="4827209"/>
            <a:ext cx="2202571"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5" name="Date Placeholder 3"/>
          <p:cNvSpPr>
            <a:spLocks noGrp="1"/>
          </p:cNvSpPr>
          <p:nvPr>
            <p:ph type="dt" sz="half" idx="23"/>
          </p:nvPr>
        </p:nvSpPr>
        <p:spPr/>
        <p:txBody>
          <a:bodyPr/>
          <a:lstStyle>
            <a:lvl1pPr>
              <a:defRPr/>
            </a:lvl1pPr>
          </a:lstStyle>
          <a:p>
            <a:pPr>
              <a:defRPr/>
            </a:pPr>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E9A868C0-0CF0-424E-A9C3-F358966DF537}" type="slidenum">
              <a:rPr lang="en-US"/>
              <a:pPr>
                <a:defRPr/>
              </a:pPr>
              <a:t>‹#›</a:t>
            </a:fld>
            <a:endParaRPr lang="en-US"/>
          </a:p>
        </p:txBody>
      </p:sp>
    </p:spTree>
    <p:extLst>
      <p:ext uri="{BB962C8B-B14F-4D97-AF65-F5344CB8AC3E}">
        <p14:creationId xmlns:p14="http://schemas.microsoft.com/office/powerpoint/2010/main" val="23178806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BEBFAB6-D900-4B7B-B2F9-D3E4F36F9BA6}" type="slidenum">
              <a:rPr lang="en-US"/>
              <a:pPr>
                <a:defRPr/>
              </a:pPr>
              <a:t>‹#›</a:t>
            </a:fld>
            <a:endParaRPr lang="en-US"/>
          </a:p>
        </p:txBody>
      </p:sp>
    </p:spTree>
    <p:extLst>
      <p:ext uri="{BB962C8B-B14F-4D97-AF65-F5344CB8AC3E}">
        <p14:creationId xmlns:p14="http://schemas.microsoft.com/office/powerpoint/2010/main" val="174463043"/>
      </p:ext>
    </p:extLst>
  </p:cSld>
  <p:clrMapOvr>
    <a:masterClrMapping/>
  </p:clrMapOvr>
  <p:transition>
    <p:strips dir="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92BD531-EEEA-4544-AE77-48AFE4FC1CD0}" type="slidenum">
              <a:rPr lang="en-US"/>
              <a:pPr>
                <a:defRPr/>
              </a:pPr>
              <a:t>‹#›</a:t>
            </a:fld>
            <a:endParaRPr lang="en-US"/>
          </a:p>
        </p:txBody>
      </p:sp>
    </p:spTree>
    <p:extLst>
      <p:ext uri="{BB962C8B-B14F-4D97-AF65-F5344CB8AC3E}">
        <p14:creationId xmlns:p14="http://schemas.microsoft.com/office/powerpoint/2010/main" val="4255595752"/>
      </p:ext>
    </p:extLst>
  </p:cSld>
  <p:clrMapOvr>
    <a:masterClrMapping/>
  </p:clrMapOvr>
  <p:transition>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2" name="Title Placeholder 1"/>
          <p:cNvSpPr>
            <a:spLocks noGrp="1"/>
          </p:cNvSpPr>
          <p:nvPr>
            <p:ph type="title"/>
          </p:nvPr>
        </p:nvSpPr>
        <p:spPr bwMode="auto">
          <a:xfrm>
            <a:off x="484188" y="452438"/>
            <a:ext cx="70564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43" name="Text Placeholder 2"/>
          <p:cNvSpPr>
            <a:spLocks noGrp="1"/>
          </p:cNvSpPr>
          <p:nvPr>
            <p:ph type="body" idx="1"/>
          </p:nvPr>
        </p:nvSpPr>
        <p:spPr bwMode="auto">
          <a:xfrm>
            <a:off x="827088" y="2052638"/>
            <a:ext cx="67119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rot="5400000">
            <a:off x="7494588" y="1828800"/>
            <a:ext cx="990600" cy="228600"/>
          </a:xfrm>
          <a:prstGeom prst="rect">
            <a:avLst/>
          </a:prstGeom>
        </p:spPr>
        <p:txBody>
          <a:bodyPr vert="horz" lIns="91440" tIns="45720" rIns="91440" bIns="45720" rtlCol="0" anchor="t"/>
          <a:lstStyle>
            <a:lvl1pPr algn="l" eaLnBrk="1" fontAlgn="auto" hangingPunct="1">
              <a:spcBef>
                <a:spcPts val="0"/>
              </a:spcBef>
              <a:spcAft>
                <a:spcPts val="0"/>
              </a:spcAft>
              <a:defRPr sz="1100" b="0" i="0">
                <a:solidFill>
                  <a:schemeClr val="tx1">
                    <a:tint val="75000"/>
                    <a:alpha val="60000"/>
                  </a:schemeClr>
                </a:solidFill>
                <a:latin typeface="+mn-lt"/>
              </a:defRPr>
            </a:lvl1pPr>
          </a:lstStyle>
          <a:p>
            <a:pPr>
              <a:defRPr/>
            </a:pPr>
            <a:endParaRPr lang="en-US"/>
          </a:p>
        </p:txBody>
      </p:sp>
      <p:sp>
        <p:nvSpPr>
          <p:cNvPr id="5" name="Footer Placeholder 4"/>
          <p:cNvSpPr>
            <a:spLocks noGrp="1"/>
          </p:cNvSpPr>
          <p:nvPr>
            <p:ph type="ftr" sz="quarter" idx="3"/>
          </p:nvPr>
        </p:nvSpPr>
        <p:spPr>
          <a:xfrm rot="5400000">
            <a:off x="6233318" y="3263107"/>
            <a:ext cx="3859213" cy="228600"/>
          </a:xfrm>
          <a:prstGeom prst="rect">
            <a:avLst/>
          </a:prstGeom>
        </p:spPr>
        <p:txBody>
          <a:bodyPr vert="horz" lIns="91440" tIns="45720" rIns="91440" bIns="45720" rtlCol="0" anchor="b"/>
          <a:lstStyle>
            <a:lvl1pPr algn="l" eaLnBrk="1" fontAlgn="auto" hangingPunct="1">
              <a:spcBef>
                <a:spcPts val="0"/>
              </a:spcBef>
              <a:spcAft>
                <a:spcPts val="0"/>
              </a:spcAft>
              <a:defRPr sz="1100" b="0" i="0">
                <a:solidFill>
                  <a:schemeClr val="tx1">
                    <a:tint val="75000"/>
                    <a:alpha val="60000"/>
                  </a:schemeClr>
                </a:solidFill>
                <a:latin typeface="+mn-lt"/>
              </a:defRPr>
            </a:lvl1pPr>
          </a:lstStyle>
          <a:p>
            <a:pPr>
              <a:defRPr/>
            </a:pPr>
            <a:endParaRPr lang="en-US"/>
          </a:p>
        </p:txBody>
      </p:sp>
      <p:sp>
        <p:nvSpPr>
          <p:cNvPr id="6" name="Slide Number Placeholder 5"/>
          <p:cNvSpPr>
            <a:spLocks noGrp="1"/>
          </p:cNvSpPr>
          <p:nvPr>
            <p:ph type="sldNum" sz="quarter" idx="4"/>
          </p:nvPr>
        </p:nvSpPr>
        <p:spPr bwMode="gray">
          <a:xfrm>
            <a:off x="7766050" y="295275"/>
            <a:ext cx="628650" cy="768350"/>
          </a:xfrm>
          <a:prstGeom prst="rect">
            <a:avLst/>
          </a:prstGeom>
        </p:spPr>
        <p:txBody>
          <a:bodyPr vert="horz" lIns="91440" tIns="45720" rIns="91440" bIns="45720" rtlCol="0" anchor="b"/>
          <a:lstStyle>
            <a:lvl1pPr algn="ctr" eaLnBrk="1" fontAlgn="auto" hangingPunct="1">
              <a:spcBef>
                <a:spcPts val="0"/>
              </a:spcBef>
              <a:spcAft>
                <a:spcPts val="0"/>
              </a:spcAft>
              <a:defRPr sz="2801" b="0" i="0" smtClean="0">
                <a:solidFill>
                  <a:schemeClr val="tx1">
                    <a:tint val="75000"/>
                  </a:schemeClr>
                </a:solidFill>
                <a:latin typeface="+mn-lt"/>
              </a:defRPr>
            </a:lvl1pPr>
          </a:lstStyle>
          <a:p>
            <a:pPr>
              <a:defRPr/>
            </a:pPr>
            <a:fld id="{3A20FE72-56E5-47DA-B118-AF3C9907A45E}"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4159" r:id="rId1"/>
    <p:sldLayoutId id="2147484160" r:id="rId2"/>
    <p:sldLayoutId id="2147484161" r:id="rId3"/>
    <p:sldLayoutId id="2147484162" r:id="rId4"/>
    <p:sldLayoutId id="2147484163" r:id="rId5"/>
    <p:sldLayoutId id="2147484164" r:id="rId6"/>
    <p:sldLayoutId id="2147484165" r:id="rId7"/>
    <p:sldLayoutId id="2147484166" r:id="rId8"/>
    <p:sldLayoutId id="2147484167" r:id="rId9"/>
    <p:sldLayoutId id="2147484156" r:id="rId10"/>
    <p:sldLayoutId id="2147484157" r:id="rId11"/>
    <p:sldLayoutId id="2147484168" r:id="rId12"/>
    <p:sldLayoutId id="2147484158" r:id="rId13"/>
    <p:sldLayoutId id="2147484169" r:id="rId14"/>
    <p:sldLayoutId id="2147484170" r:id="rId15"/>
    <p:sldLayoutId id="2147484171" r:id="rId16"/>
    <p:sldLayoutId id="2147484172"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anose="020B0502020202020204" pitchFamily="34" charset="0"/>
        </a:defRPr>
      </a:lvl2pPr>
      <a:lvl3pPr algn="l" defTabSz="457200" rtl="0" fontAlgn="base">
        <a:spcBef>
          <a:spcPct val="0"/>
        </a:spcBef>
        <a:spcAft>
          <a:spcPct val="0"/>
        </a:spcAft>
        <a:defRPr sz="4200">
          <a:solidFill>
            <a:schemeClr val="tx2"/>
          </a:solidFill>
          <a:latin typeface="Century Gothic" panose="020B0502020202020204" pitchFamily="34" charset="0"/>
        </a:defRPr>
      </a:lvl3pPr>
      <a:lvl4pPr algn="l" defTabSz="457200" rtl="0" fontAlgn="base">
        <a:spcBef>
          <a:spcPct val="0"/>
        </a:spcBef>
        <a:spcAft>
          <a:spcPct val="0"/>
        </a:spcAft>
        <a:defRPr sz="4200">
          <a:solidFill>
            <a:schemeClr val="tx2"/>
          </a:solidFill>
          <a:latin typeface="Century Gothic" panose="020B0502020202020204" pitchFamily="34" charset="0"/>
        </a:defRPr>
      </a:lvl4pPr>
      <a:lvl5pPr algn="l" defTabSz="457200" rtl="0" fontAlgn="base">
        <a:spcBef>
          <a:spcPct val="0"/>
        </a:spcBef>
        <a:spcAft>
          <a:spcPct val="0"/>
        </a:spcAft>
        <a:defRPr sz="4200">
          <a:solidFill>
            <a:schemeClr val="tx2"/>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EB4E3"/>
        </a:buClr>
        <a:buSzPct val="80000"/>
        <a:buFont typeface="Wingdings 3" panose="05040102010807070707"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EB4E3"/>
        </a:buClr>
        <a:buSzPct val="80000"/>
        <a:buFont typeface="Wingdings 3" panose="05040102010807070707"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EB4E3"/>
        </a:buClr>
        <a:buSzPct val="80000"/>
        <a:buFont typeface="Wingdings 3" panose="05040102010807070707"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EB4E3"/>
        </a:buClr>
        <a:buSzPct val="80000"/>
        <a:buFont typeface="Wingdings 3" panose="05040102010807070707"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EB4E3"/>
        </a:buClr>
        <a:buSzPct val="80000"/>
        <a:buFont typeface="Wingdings 3" panose="05040102010807070707" pitchFamily="18" charset="2"/>
        <a:buChar char=""/>
        <a:defRPr sz="140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997200"/>
            <a:ext cx="36004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539750" y="1125538"/>
            <a:ext cx="7561263" cy="1736725"/>
          </a:xfrm>
        </p:spPr>
        <p:txBody>
          <a:bodyPr rtlCol="0">
            <a:normAutofit fontScale="90000"/>
          </a:bodyPr>
          <a:lstStyle/>
          <a:p>
            <a:pPr algn="ctr" defTabSz="457207" fontAlgn="auto">
              <a:spcAft>
                <a:spcPts val="0"/>
              </a:spcAft>
              <a:defRPr/>
            </a:pPr>
            <a:r>
              <a:rPr lang="en-GB" sz="5000" dirty="0">
                <a:latin typeface="Twinkl" pitchFamily="2" charset="0"/>
              </a:rPr>
              <a:t>Norton Juxta Kempsey CE Primary School</a:t>
            </a:r>
            <a:br>
              <a:rPr lang="en-GB" sz="5000" dirty="0">
                <a:latin typeface="Twinkl" pitchFamily="2" charset="0"/>
              </a:rPr>
            </a:br>
            <a:r>
              <a:rPr lang="en-GB" sz="5000" dirty="0">
                <a:latin typeface="Twinkl" pitchFamily="2" charset="0"/>
              </a:rPr>
              <a:t>Parent Information </a:t>
            </a:r>
            <a:br>
              <a:rPr lang="en-GB" sz="5000" dirty="0">
                <a:latin typeface="Twinkl" pitchFamily="2" charset="0"/>
              </a:rPr>
            </a:br>
            <a:r>
              <a:rPr lang="en-GB" sz="5000" dirty="0">
                <a:latin typeface="Twinkl" pitchFamily="2" charset="0"/>
              </a:rPr>
              <a:t>2023-2024</a:t>
            </a:r>
          </a:p>
        </p:txBody>
      </p:sp>
    </p:spTree>
  </p:cSld>
  <p:clrMapOvr>
    <a:masterClrMapping/>
  </p:clrMapOvr>
  <p:transition>
    <p:strips dir="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39713" y="404813"/>
            <a:ext cx="7886700" cy="1152525"/>
          </a:xfrm>
        </p:spPr>
        <p:txBody>
          <a:bodyPr/>
          <a:lstStyle/>
          <a:p>
            <a:r>
              <a:rPr lang="en-GB" altLang="en-US" sz="4500" dirty="0">
                <a:latin typeface="Twinkl" pitchFamily="2" charset="0"/>
              </a:rPr>
              <a:t>Welcome to Rowan Class</a:t>
            </a:r>
          </a:p>
        </p:txBody>
      </p:sp>
      <p:pic>
        <p:nvPicPr>
          <p:cNvPr id="1843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9525"/>
            <a:ext cx="1979612"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Content Placeholder 7"/>
          <p:cNvGraphicFramePr>
            <a:graphicFrameLocks noGrp="1"/>
          </p:cNvGraphicFramePr>
          <p:nvPr>
            <p:ph idx="1"/>
            <p:extLst>
              <p:ext uri="{D42A27DB-BD31-4B8C-83A1-F6EECF244321}">
                <p14:modId xmlns:p14="http://schemas.microsoft.com/office/powerpoint/2010/main" val="2376675233"/>
              </p:ext>
            </p:extLst>
          </p:nvPr>
        </p:nvGraphicFramePr>
        <p:xfrm>
          <a:off x="827088" y="2052638"/>
          <a:ext cx="6711950" cy="2225040"/>
        </p:xfrm>
        <a:graphic>
          <a:graphicData uri="http://schemas.openxmlformats.org/drawingml/2006/table">
            <a:tbl>
              <a:tblPr firstRow="1" bandRow="1">
                <a:tableStyleId>{5C22544A-7EE6-4342-B048-85BDC9FD1C3A}</a:tableStyleId>
              </a:tblPr>
              <a:tblGrid>
                <a:gridCol w="1656680">
                  <a:extLst>
                    <a:ext uri="{9D8B030D-6E8A-4147-A177-3AD203B41FA5}">
                      <a16:colId xmlns:a16="http://schemas.microsoft.com/office/drawing/2014/main" val="783361244"/>
                    </a:ext>
                  </a:extLst>
                </a:gridCol>
                <a:gridCol w="5055270">
                  <a:extLst>
                    <a:ext uri="{9D8B030D-6E8A-4147-A177-3AD203B41FA5}">
                      <a16:colId xmlns:a16="http://schemas.microsoft.com/office/drawing/2014/main" val="713939537"/>
                    </a:ext>
                  </a:extLst>
                </a:gridCol>
              </a:tblGrid>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58020180"/>
                  </a:ext>
                </a:extLst>
              </a:tr>
              <a:tr h="370840">
                <a:tc>
                  <a:txBody>
                    <a:bodyPr/>
                    <a:lstStyle/>
                    <a:p>
                      <a:r>
                        <a:rPr lang="en-GB" dirty="0">
                          <a:latin typeface="Twinkl" pitchFamily="2" charset="0"/>
                        </a:rPr>
                        <a:t>Monday</a:t>
                      </a:r>
                    </a:p>
                  </a:txBody>
                  <a:tcPr/>
                </a:tc>
                <a:tc>
                  <a:txBody>
                    <a:bodyPr/>
                    <a:lstStyle/>
                    <a:p>
                      <a:r>
                        <a:rPr lang="en-GB" dirty="0">
                          <a:latin typeface="Twinkl" pitchFamily="2" charset="0"/>
                        </a:rPr>
                        <a:t>Mrs Berry and Mrs Devlin</a:t>
                      </a:r>
                    </a:p>
                  </a:txBody>
                  <a:tcPr/>
                </a:tc>
                <a:extLst>
                  <a:ext uri="{0D108BD9-81ED-4DB2-BD59-A6C34878D82A}">
                    <a16:rowId xmlns:a16="http://schemas.microsoft.com/office/drawing/2014/main" val="2104722689"/>
                  </a:ext>
                </a:extLst>
              </a:tr>
              <a:tr h="370840">
                <a:tc>
                  <a:txBody>
                    <a:bodyPr/>
                    <a:lstStyle/>
                    <a:p>
                      <a:r>
                        <a:rPr lang="en-GB" dirty="0">
                          <a:latin typeface="Twinkl" pitchFamily="2" charset="0"/>
                        </a:rPr>
                        <a:t>Tuesday</a:t>
                      </a:r>
                    </a:p>
                  </a:txBody>
                  <a:tcPr/>
                </a:tc>
                <a:tc>
                  <a:txBody>
                    <a:bodyPr/>
                    <a:lstStyle/>
                    <a:p>
                      <a:r>
                        <a:rPr lang="en-GB" dirty="0">
                          <a:latin typeface="Twinkl" pitchFamily="2" charset="0"/>
                        </a:rPr>
                        <a:t>Mrs Berry and Mrs Morse</a:t>
                      </a:r>
                      <a:endParaRPr lang="en-GB" baseline="0" dirty="0">
                        <a:latin typeface="Twinkl" pitchFamily="2" charset="0"/>
                      </a:endParaRPr>
                    </a:p>
                  </a:txBody>
                  <a:tcPr/>
                </a:tc>
                <a:extLst>
                  <a:ext uri="{0D108BD9-81ED-4DB2-BD59-A6C34878D82A}">
                    <a16:rowId xmlns:a16="http://schemas.microsoft.com/office/drawing/2014/main" val="1397116889"/>
                  </a:ext>
                </a:extLst>
              </a:tr>
              <a:tr h="370840">
                <a:tc>
                  <a:txBody>
                    <a:bodyPr/>
                    <a:lstStyle/>
                    <a:p>
                      <a:r>
                        <a:rPr lang="en-GB" dirty="0">
                          <a:latin typeface="Twinkl" pitchFamily="2" charset="0"/>
                        </a:rPr>
                        <a:t>Wednesday</a:t>
                      </a:r>
                    </a:p>
                  </a:txBody>
                  <a:tcPr/>
                </a:tc>
                <a:tc>
                  <a:txBody>
                    <a:bodyPr/>
                    <a:lstStyle/>
                    <a:p>
                      <a:r>
                        <a:rPr lang="en-GB" dirty="0">
                          <a:latin typeface="Twinkl" pitchFamily="2" charset="0"/>
                        </a:rPr>
                        <a:t>Mrs </a:t>
                      </a:r>
                      <a:r>
                        <a:rPr lang="en-GB" dirty="0" err="1">
                          <a:latin typeface="Twinkl" pitchFamily="2" charset="0"/>
                        </a:rPr>
                        <a:t>Pasmore</a:t>
                      </a:r>
                      <a:r>
                        <a:rPr lang="en-GB" dirty="0">
                          <a:latin typeface="Twinkl" pitchFamily="2" charset="0"/>
                        </a:rPr>
                        <a:t> and Mrs Morse</a:t>
                      </a:r>
                    </a:p>
                  </a:txBody>
                  <a:tcPr/>
                </a:tc>
                <a:extLst>
                  <a:ext uri="{0D108BD9-81ED-4DB2-BD59-A6C34878D82A}">
                    <a16:rowId xmlns:a16="http://schemas.microsoft.com/office/drawing/2014/main" val="698294069"/>
                  </a:ext>
                </a:extLst>
              </a:tr>
              <a:tr h="370840">
                <a:tc>
                  <a:txBody>
                    <a:bodyPr/>
                    <a:lstStyle/>
                    <a:p>
                      <a:r>
                        <a:rPr lang="en-GB" dirty="0">
                          <a:latin typeface="Twinkl" pitchFamily="2" charset="0"/>
                        </a:rPr>
                        <a:t>Thursday</a:t>
                      </a:r>
                    </a:p>
                  </a:txBody>
                  <a:tcPr/>
                </a:tc>
                <a:tc>
                  <a:txBody>
                    <a:bodyPr/>
                    <a:lstStyle/>
                    <a:p>
                      <a:r>
                        <a:rPr lang="en-GB" dirty="0">
                          <a:latin typeface="Twinkl" pitchFamily="2" charset="0"/>
                        </a:rPr>
                        <a:t>Mrs </a:t>
                      </a:r>
                      <a:r>
                        <a:rPr lang="en-GB" dirty="0" err="1">
                          <a:latin typeface="Twinkl" pitchFamily="2" charset="0"/>
                        </a:rPr>
                        <a:t>Pasmore</a:t>
                      </a:r>
                      <a:r>
                        <a:rPr lang="en-GB" dirty="0">
                          <a:latin typeface="Twinkl" pitchFamily="2" charset="0"/>
                        </a:rPr>
                        <a:t> and Mrs Morse</a:t>
                      </a:r>
                    </a:p>
                  </a:txBody>
                  <a:tcPr/>
                </a:tc>
                <a:extLst>
                  <a:ext uri="{0D108BD9-81ED-4DB2-BD59-A6C34878D82A}">
                    <a16:rowId xmlns:a16="http://schemas.microsoft.com/office/drawing/2014/main" val="1188898511"/>
                  </a:ext>
                </a:extLst>
              </a:tr>
              <a:tr h="370840">
                <a:tc>
                  <a:txBody>
                    <a:bodyPr/>
                    <a:lstStyle/>
                    <a:p>
                      <a:r>
                        <a:rPr lang="en-GB" dirty="0">
                          <a:latin typeface="Twinkl" pitchFamily="2" charset="0"/>
                        </a:rPr>
                        <a:t>Friday</a:t>
                      </a:r>
                    </a:p>
                  </a:txBody>
                  <a:tcPr/>
                </a:tc>
                <a:tc>
                  <a:txBody>
                    <a:bodyPr/>
                    <a:lstStyle/>
                    <a:p>
                      <a:r>
                        <a:rPr lang="en-GB" dirty="0">
                          <a:latin typeface="Twinkl" pitchFamily="2" charset="0"/>
                        </a:rPr>
                        <a:t>Mrs </a:t>
                      </a:r>
                      <a:r>
                        <a:rPr lang="en-GB" dirty="0" err="1">
                          <a:latin typeface="Twinkl" pitchFamily="2" charset="0"/>
                        </a:rPr>
                        <a:t>Pasmore</a:t>
                      </a:r>
                      <a:r>
                        <a:rPr lang="en-GB" dirty="0">
                          <a:latin typeface="Twinkl" pitchFamily="2" charset="0"/>
                        </a:rPr>
                        <a:t> and Mrs Devlin </a:t>
                      </a:r>
                    </a:p>
                  </a:txBody>
                  <a:tcPr/>
                </a:tc>
                <a:extLst>
                  <a:ext uri="{0D108BD9-81ED-4DB2-BD59-A6C34878D82A}">
                    <a16:rowId xmlns:a16="http://schemas.microsoft.com/office/drawing/2014/main" val="2857110804"/>
                  </a:ext>
                </a:extLst>
              </a:tr>
            </a:tbl>
          </a:graphicData>
        </a:graphic>
      </p:graphicFrame>
    </p:spTree>
  </p:cSld>
  <p:clrMapOvr>
    <a:masterClrMapping/>
  </p:clrMapOvr>
  <p:transition>
    <p:strips dir="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28650" y="365125"/>
            <a:ext cx="7886700" cy="976313"/>
          </a:xfrm>
        </p:spPr>
        <p:txBody>
          <a:bodyPr/>
          <a:lstStyle/>
          <a:p>
            <a:r>
              <a:rPr lang="en-GB" altLang="en-US" sz="4500" dirty="0">
                <a:latin typeface="Twinkl" pitchFamily="2" charset="0"/>
              </a:rPr>
              <a:t>Daily Routine</a:t>
            </a:r>
            <a:br>
              <a:rPr lang="en-GB" altLang="en-US" sz="4500" dirty="0">
                <a:latin typeface="Twinkl" pitchFamily="2" charset="0"/>
              </a:rPr>
            </a:br>
            <a:r>
              <a:rPr lang="en-GB" altLang="en-US" sz="1400" dirty="0">
                <a:latin typeface="Twinkl" pitchFamily="2" charset="0"/>
              </a:rPr>
              <a:t>(subject to change) </a:t>
            </a:r>
            <a:endParaRPr lang="en-US" altLang="en-US" sz="4500" dirty="0">
              <a:latin typeface="Twinkl" pitchFamily="2" charset="0"/>
            </a:endParaRPr>
          </a:p>
        </p:txBody>
      </p:sp>
      <p:sp>
        <p:nvSpPr>
          <p:cNvPr id="20483" name="Rectangle 3"/>
          <p:cNvSpPr>
            <a:spLocks noGrp="1" noChangeArrowheads="1"/>
          </p:cNvSpPr>
          <p:nvPr>
            <p:ph idx="1"/>
          </p:nvPr>
        </p:nvSpPr>
        <p:spPr>
          <a:xfrm>
            <a:off x="107504" y="1484784"/>
            <a:ext cx="7886700" cy="5184775"/>
          </a:xfrm>
        </p:spPr>
        <p:txBody>
          <a:bodyPr/>
          <a:lstStyle/>
          <a:p>
            <a:r>
              <a:rPr lang="en-GB" altLang="en-US" sz="2800" dirty="0">
                <a:latin typeface="Twinkl" pitchFamily="2" charset="0"/>
              </a:rPr>
              <a:t>9.00 Registration and home link </a:t>
            </a:r>
            <a:r>
              <a:rPr lang="en-GB" altLang="en-US" sz="2500" dirty="0">
                <a:latin typeface="Twinkl" pitchFamily="2" charset="0"/>
              </a:rPr>
              <a:t>books</a:t>
            </a:r>
          </a:p>
          <a:p>
            <a:r>
              <a:rPr lang="en-GB" altLang="en-US" sz="2500" dirty="0">
                <a:latin typeface="Twinkl" pitchFamily="2" charset="0"/>
              </a:rPr>
              <a:t>9.10-9.30  Collective Worship</a:t>
            </a:r>
          </a:p>
          <a:p>
            <a:r>
              <a:rPr lang="en-GB" altLang="en-US" sz="2500" dirty="0">
                <a:latin typeface="Twinkl" pitchFamily="2" charset="0"/>
              </a:rPr>
              <a:t>9.30-10.30 </a:t>
            </a:r>
            <a:r>
              <a:rPr lang="en-GB" altLang="en-US" sz="2500" dirty="0" err="1">
                <a:latin typeface="Twinkl" pitchFamily="2" charset="0"/>
              </a:rPr>
              <a:t>RWInc</a:t>
            </a:r>
            <a:endParaRPr lang="en-GB" altLang="en-US" sz="2500" dirty="0">
              <a:latin typeface="Twinkl" pitchFamily="2" charset="0"/>
            </a:endParaRPr>
          </a:p>
          <a:p>
            <a:r>
              <a:rPr lang="en-GB" altLang="en-US" sz="2500" dirty="0">
                <a:latin typeface="Twinkl" pitchFamily="2" charset="0"/>
              </a:rPr>
              <a:t>10.30-10.45 Break time and snack</a:t>
            </a:r>
          </a:p>
          <a:p>
            <a:r>
              <a:rPr lang="en-GB" altLang="en-US" sz="2500" dirty="0">
                <a:latin typeface="Twinkl" pitchFamily="2" charset="0"/>
              </a:rPr>
              <a:t>10.45-12.00 Maths</a:t>
            </a:r>
          </a:p>
          <a:p>
            <a:r>
              <a:rPr lang="en-GB" altLang="en-US" sz="2500" dirty="0">
                <a:latin typeface="Twinkl" pitchFamily="2" charset="0"/>
              </a:rPr>
              <a:t>12.00 -1pm –Lunch </a:t>
            </a:r>
          </a:p>
          <a:p>
            <a:r>
              <a:rPr lang="en-GB" altLang="en-US" sz="2500" dirty="0">
                <a:latin typeface="Twinkl" pitchFamily="2" charset="0"/>
              </a:rPr>
              <a:t>1.00-2.00 Afternoon session 1 </a:t>
            </a:r>
          </a:p>
          <a:p>
            <a:r>
              <a:rPr lang="en-GB" altLang="en-US" sz="2500" dirty="0">
                <a:latin typeface="Twinkl" pitchFamily="2" charset="0"/>
              </a:rPr>
              <a:t>2.00-2.15 Playtime</a:t>
            </a:r>
          </a:p>
          <a:p>
            <a:r>
              <a:rPr lang="en-GB" altLang="en-US" sz="2500" dirty="0">
                <a:highlight>
                  <a:srgbClr val="FFFF00"/>
                </a:highlight>
                <a:latin typeface="Twinkl" pitchFamily="2" charset="0"/>
              </a:rPr>
              <a:t>2.15 – 3.10 Afternoon session 2 </a:t>
            </a:r>
          </a:p>
          <a:p>
            <a:r>
              <a:rPr lang="en-GB" altLang="en-US" sz="2500" dirty="0">
                <a:highlight>
                  <a:srgbClr val="FFFF00"/>
                </a:highlight>
                <a:latin typeface="Twinkl" pitchFamily="2" charset="0"/>
              </a:rPr>
              <a:t>3.10 End of day</a:t>
            </a:r>
          </a:p>
          <a:p>
            <a:endParaRPr lang="en-GB" altLang="en-US" sz="2500" dirty="0">
              <a:latin typeface="Twinkl" pitchFamily="2" charset="0"/>
            </a:endParaRPr>
          </a:p>
          <a:p>
            <a:endParaRPr lang="en-US" altLang="en-US" sz="2500" dirty="0">
              <a:latin typeface="Twinkl" pitchFamily="2" charset="0"/>
            </a:endParaRPr>
          </a:p>
        </p:txBody>
      </p:sp>
      <p:pic>
        <p:nvPicPr>
          <p:cNvPr id="2048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47663" y="296863"/>
            <a:ext cx="7886700" cy="1325562"/>
          </a:xfrm>
        </p:spPr>
        <p:txBody>
          <a:bodyPr/>
          <a:lstStyle/>
          <a:p>
            <a:r>
              <a:rPr lang="en-GB" altLang="en-US" sz="4500" dirty="0">
                <a:latin typeface="Twinkl" pitchFamily="2" charset="0"/>
              </a:rPr>
              <a:t>Curriculum</a:t>
            </a:r>
            <a:br>
              <a:rPr lang="en-GB" altLang="en-US" sz="4500" dirty="0">
                <a:latin typeface="Twinkl" pitchFamily="2" charset="0"/>
              </a:rPr>
            </a:br>
            <a:endParaRPr lang="en-US" altLang="en-US" sz="2500" dirty="0">
              <a:latin typeface="Twinkl" pitchFamily="2" charset="0"/>
            </a:endParaRPr>
          </a:p>
        </p:txBody>
      </p:sp>
      <p:sp>
        <p:nvSpPr>
          <p:cNvPr id="22531" name="Rectangle 3"/>
          <p:cNvSpPr>
            <a:spLocks noGrp="1" noChangeArrowheads="1"/>
          </p:cNvSpPr>
          <p:nvPr>
            <p:ph idx="1"/>
          </p:nvPr>
        </p:nvSpPr>
        <p:spPr>
          <a:xfrm>
            <a:off x="628650" y="1689100"/>
            <a:ext cx="7886700" cy="4351338"/>
          </a:xfrm>
        </p:spPr>
        <p:txBody>
          <a:bodyPr/>
          <a:lstStyle/>
          <a:p>
            <a:r>
              <a:rPr lang="en-GB" altLang="en-US" sz="2500" dirty="0">
                <a:latin typeface="Twinkl" pitchFamily="2" charset="0"/>
              </a:rPr>
              <a:t>WOW days</a:t>
            </a:r>
          </a:p>
          <a:p>
            <a:r>
              <a:rPr lang="en-GB" altLang="en-US" sz="2500" dirty="0">
                <a:latin typeface="Twinkl" pitchFamily="2" charset="0"/>
              </a:rPr>
              <a:t>Wow out - End product</a:t>
            </a:r>
          </a:p>
          <a:p>
            <a:r>
              <a:rPr lang="en-GB" altLang="en-US" sz="2500" dirty="0">
                <a:latin typeface="Twinkl" pitchFamily="2" charset="0"/>
              </a:rPr>
              <a:t>Curriculum enrichment</a:t>
            </a:r>
            <a:endParaRPr lang="en-US" altLang="en-US" sz="2500" dirty="0">
              <a:latin typeface="Twinkl" pitchFamily="2" charset="0"/>
            </a:endParaRPr>
          </a:p>
        </p:txBody>
      </p:sp>
      <p:sp>
        <p:nvSpPr>
          <p:cNvPr id="22533" name="TextBox 2"/>
          <p:cNvSpPr txBox="1">
            <a:spLocks noChangeArrowheads="1"/>
          </p:cNvSpPr>
          <p:nvPr/>
        </p:nvSpPr>
        <p:spPr bwMode="auto">
          <a:xfrm>
            <a:off x="628650" y="6308725"/>
            <a:ext cx="17827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dirty="0">
                <a:latin typeface="Twinkl" pitchFamily="2" charset="0"/>
                <a:ea typeface="ＭＳ Ｐゴシック" panose="020B0600070205080204" pitchFamily="34" charset="-128"/>
              </a:rPr>
              <a:t>Superhero Day! </a:t>
            </a:r>
          </a:p>
        </p:txBody>
      </p:sp>
      <p:sp>
        <p:nvSpPr>
          <p:cNvPr id="22535" name="TextBox 4"/>
          <p:cNvSpPr txBox="1">
            <a:spLocks noChangeArrowheads="1"/>
          </p:cNvSpPr>
          <p:nvPr/>
        </p:nvSpPr>
        <p:spPr bwMode="auto">
          <a:xfrm>
            <a:off x="6228184" y="3456027"/>
            <a:ext cx="13917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dirty="0">
                <a:latin typeface="Twinkl" pitchFamily="2" charset="0"/>
                <a:ea typeface="ＭＳ Ｐゴシック" panose="020B0600070205080204" pitchFamily="34" charset="-128"/>
              </a:rPr>
              <a:t>Maths Café </a:t>
            </a:r>
          </a:p>
        </p:txBody>
      </p:sp>
      <p:sp>
        <p:nvSpPr>
          <p:cNvPr id="22539" name="TextBox 9"/>
          <p:cNvSpPr txBox="1">
            <a:spLocks noChangeArrowheads="1"/>
          </p:cNvSpPr>
          <p:nvPr/>
        </p:nvSpPr>
        <p:spPr bwMode="auto">
          <a:xfrm>
            <a:off x="3132138" y="6308725"/>
            <a:ext cx="20505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dirty="0">
                <a:latin typeface="Twinkl" pitchFamily="2" charset="0"/>
                <a:ea typeface="ＭＳ Ｐゴシック" panose="020B0600070205080204" pitchFamily="34" charset="-128"/>
              </a:rPr>
              <a:t>Spaceship Mission</a:t>
            </a:r>
          </a:p>
        </p:txBody>
      </p:sp>
      <p:pic>
        <p:nvPicPr>
          <p:cNvPr id="22540"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18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121284" y="3659295"/>
            <a:ext cx="3068958" cy="2292246"/>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603657" y="4031853"/>
            <a:ext cx="2276872" cy="2276872"/>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2993097" y="4164005"/>
            <a:ext cx="2276870" cy="1700625"/>
          </a:xfrm>
          <a:prstGeom prst="rect">
            <a:avLst/>
          </a:prstGeom>
        </p:spPr>
      </p:pic>
    </p:spTree>
  </p:cSld>
  <p:clrMapOvr>
    <a:masterClrMapping/>
  </p:clrMapOvr>
  <p:transition>
    <p:strips dir="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GB" altLang="en-US" sz="4500" dirty="0">
                <a:latin typeface="Twinkl" pitchFamily="2" charset="0"/>
              </a:rPr>
              <a:t>Themes and Topics in </a:t>
            </a:r>
            <a:br>
              <a:rPr lang="en-GB" altLang="en-US" sz="4500" dirty="0">
                <a:latin typeface="Twinkl" pitchFamily="2" charset="0"/>
              </a:rPr>
            </a:br>
            <a:r>
              <a:rPr lang="en-GB" altLang="en-US" sz="4500" dirty="0">
                <a:latin typeface="Twinkl" pitchFamily="2" charset="0"/>
              </a:rPr>
              <a:t>Year 1 </a:t>
            </a:r>
          </a:p>
        </p:txBody>
      </p:sp>
      <p:pic>
        <p:nvPicPr>
          <p:cNvPr id="2355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4115915032"/>
              </p:ext>
            </p:extLst>
          </p:nvPr>
        </p:nvGraphicFramePr>
        <p:xfrm>
          <a:off x="484188" y="2564904"/>
          <a:ext cx="8351742" cy="1463040"/>
        </p:xfrm>
        <a:graphic>
          <a:graphicData uri="http://schemas.openxmlformats.org/drawingml/2006/table">
            <a:tbl>
              <a:tblPr firstRow="1" bandRow="1">
                <a:tableStyleId>{5C22544A-7EE6-4342-B048-85BDC9FD1C3A}</a:tableStyleId>
              </a:tblPr>
              <a:tblGrid>
                <a:gridCol w="1193106">
                  <a:extLst>
                    <a:ext uri="{9D8B030D-6E8A-4147-A177-3AD203B41FA5}">
                      <a16:colId xmlns:a16="http://schemas.microsoft.com/office/drawing/2014/main" val="3153780207"/>
                    </a:ext>
                  </a:extLst>
                </a:gridCol>
                <a:gridCol w="1193106">
                  <a:extLst>
                    <a:ext uri="{9D8B030D-6E8A-4147-A177-3AD203B41FA5}">
                      <a16:colId xmlns:a16="http://schemas.microsoft.com/office/drawing/2014/main" val="2589536310"/>
                    </a:ext>
                  </a:extLst>
                </a:gridCol>
                <a:gridCol w="1193106">
                  <a:extLst>
                    <a:ext uri="{9D8B030D-6E8A-4147-A177-3AD203B41FA5}">
                      <a16:colId xmlns:a16="http://schemas.microsoft.com/office/drawing/2014/main" val="3420781598"/>
                    </a:ext>
                  </a:extLst>
                </a:gridCol>
                <a:gridCol w="1193106">
                  <a:extLst>
                    <a:ext uri="{9D8B030D-6E8A-4147-A177-3AD203B41FA5}">
                      <a16:colId xmlns:a16="http://schemas.microsoft.com/office/drawing/2014/main" val="2673024015"/>
                    </a:ext>
                  </a:extLst>
                </a:gridCol>
                <a:gridCol w="1193106">
                  <a:extLst>
                    <a:ext uri="{9D8B030D-6E8A-4147-A177-3AD203B41FA5}">
                      <a16:colId xmlns:a16="http://schemas.microsoft.com/office/drawing/2014/main" val="3590906518"/>
                    </a:ext>
                  </a:extLst>
                </a:gridCol>
                <a:gridCol w="1193106">
                  <a:extLst>
                    <a:ext uri="{9D8B030D-6E8A-4147-A177-3AD203B41FA5}">
                      <a16:colId xmlns:a16="http://schemas.microsoft.com/office/drawing/2014/main" val="1554443835"/>
                    </a:ext>
                  </a:extLst>
                </a:gridCol>
                <a:gridCol w="1193106">
                  <a:extLst>
                    <a:ext uri="{9D8B030D-6E8A-4147-A177-3AD203B41FA5}">
                      <a16:colId xmlns:a16="http://schemas.microsoft.com/office/drawing/2014/main" val="434903089"/>
                    </a:ext>
                  </a:extLst>
                </a:gridCol>
              </a:tblGrid>
              <a:tr h="370840">
                <a:tc>
                  <a:txBody>
                    <a:bodyPr/>
                    <a:lstStyle/>
                    <a:p>
                      <a:endParaRPr lang="en-GB" dirty="0">
                        <a:latin typeface="Twinkl" pitchFamily="2" charset="0"/>
                      </a:endParaRPr>
                    </a:p>
                  </a:txBody>
                  <a:tcPr/>
                </a:tc>
                <a:tc>
                  <a:txBody>
                    <a:bodyPr/>
                    <a:lstStyle/>
                    <a:p>
                      <a:r>
                        <a:rPr lang="en-GB" dirty="0">
                          <a:latin typeface="Twinkl" pitchFamily="2" charset="0"/>
                        </a:rPr>
                        <a:t>Autumn Term 1</a:t>
                      </a:r>
                    </a:p>
                  </a:txBody>
                  <a:tcPr/>
                </a:tc>
                <a:tc>
                  <a:txBody>
                    <a:bodyPr/>
                    <a:lstStyle/>
                    <a:p>
                      <a:r>
                        <a:rPr lang="en-GB" dirty="0">
                          <a:latin typeface="Twinkl" pitchFamily="2" charset="0"/>
                        </a:rPr>
                        <a:t>Autumn Term 2</a:t>
                      </a:r>
                    </a:p>
                  </a:txBody>
                  <a:tcPr/>
                </a:tc>
                <a:tc>
                  <a:txBody>
                    <a:bodyPr/>
                    <a:lstStyle/>
                    <a:p>
                      <a:r>
                        <a:rPr lang="en-GB" dirty="0">
                          <a:latin typeface="Twinkl" pitchFamily="2" charset="0"/>
                        </a:rPr>
                        <a:t>Spring</a:t>
                      </a:r>
                      <a:r>
                        <a:rPr lang="en-GB" baseline="0" dirty="0">
                          <a:latin typeface="Twinkl" pitchFamily="2" charset="0"/>
                        </a:rPr>
                        <a:t> Term 1</a:t>
                      </a:r>
                      <a:endParaRPr lang="en-GB" dirty="0">
                        <a:latin typeface="Twinkl" pitchFamily="2" charset="0"/>
                      </a:endParaRPr>
                    </a:p>
                  </a:txBody>
                  <a:tcPr/>
                </a:tc>
                <a:tc>
                  <a:txBody>
                    <a:bodyPr/>
                    <a:lstStyle/>
                    <a:p>
                      <a:r>
                        <a:rPr lang="en-GB" dirty="0">
                          <a:latin typeface="Twinkl" pitchFamily="2" charset="0"/>
                        </a:rPr>
                        <a:t>Spring Term 2</a:t>
                      </a:r>
                    </a:p>
                  </a:txBody>
                  <a:tcPr/>
                </a:tc>
                <a:tc>
                  <a:txBody>
                    <a:bodyPr/>
                    <a:lstStyle/>
                    <a:p>
                      <a:r>
                        <a:rPr lang="en-GB" dirty="0">
                          <a:latin typeface="Twinkl" pitchFamily="2" charset="0"/>
                        </a:rPr>
                        <a:t>Summer Term 1</a:t>
                      </a:r>
                    </a:p>
                  </a:txBody>
                  <a:tcPr/>
                </a:tc>
                <a:tc>
                  <a:txBody>
                    <a:bodyPr/>
                    <a:lstStyle/>
                    <a:p>
                      <a:r>
                        <a:rPr lang="en-GB" dirty="0">
                          <a:latin typeface="Twinkl" pitchFamily="2" charset="0"/>
                        </a:rPr>
                        <a:t>Summer Term 2 </a:t>
                      </a:r>
                    </a:p>
                  </a:txBody>
                  <a:tcPr/>
                </a:tc>
                <a:extLst>
                  <a:ext uri="{0D108BD9-81ED-4DB2-BD59-A6C34878D82A}">
                    <a16:rowId xmlns:a16="http://schemas.microsoft.com/office/drawing/2014/main" val="2779539001"/>
                  </a:ext>
                </a:extLst>
              </a:tr>
              <a:tr h="370840">
                <a:tc>
                  <a:txBody>
                    <a:bodyPr/>
                    <a:lstStyle/>
                    <a:p>
                      <a:endParaRPr lang="en-GB" dirty="0">
                        <a:latin typeface="Twinkl" pitchFamily="2" charset="0"/>
                      </a:endParaRPr>
                    </a:p>
                  </a:txBody>
                  <a:tcPr/>
                </a:tc>
                <a:tc>
                  <a:txBody>
                    <a:bodyPr/>
                    <a:lstStyle/>
                    <a:p>
                      <a:r>
                        <a:rPr lang="en-GB" sz="1200" dirty="0">
                          <a:latin typeface="Twinkl" pitchFamily="2" charset="0"/>
                        </a:rPr>
                        <a:t>This is me!</a:t>
                      </a:r>
                    </a:p>
                  </a:txBody>
                  <a:tcPr/>
                </a:tc>
                <a:tc>
                  <a:txBody>
                    <a:bodyPr/>
                    <a:lstStyle/>
                    <a:p>
                      <a:r>
                        <a:rPr lang="en-GB" sz="1200" dirty="0">
                          <a:latin typeface="Twinkl" pitchFamily="2" charset="0"/>
                        </a:rPr>
                        <a:t>Baby its Cold outside!</a:t>
                      </a:r>
                    </a:p>
                  </a:txBody>
                  <a:tcPr/>
                </a:tc>
                <a:tc>
                  <a:txBody>
                    <a:bodyPr/>
                    <a:lstStyle/>
                    <a:p>
                      <a:r>
                        <a:rPr lang="en-GB" sz="1200" dirty="0">
                          <a:latin typeface="Twinkl" pitchFamily="2" charset="0"/>
                        </a:rPr>
                        <a:t>Zoom </a:t>
                      </a:r>
                      <a:r>
                        <a:rPr lang="en-GB" sz="1200" dirty="0" err="1">
                          <a:latin typeface="Twinkl" pitchFamily="2" charset="0"/>
                        </a:rPr>
                        <a:t>Zoom</a:t>
                      </a:r>
                      <a:r>
                        <a:rPr lang="en-GB" sz="1200" dirty="0">
                          <a:latin typeface="Twinkl" pitchFamily="2" charset="0"/>
                        </a:rPr>
                        <a:t> </a:t>
                      </a:r>
                      <a:r>
                        <a:rPr lang="en-GB" sz="1200" dirty="0" err="1">
                          <a:latin typeface="Twinkl" pitchFamily="2" charset="0"/>
                        </a:rPr>
                        <a:t>Zoom</a:t>
                      </a:r>
                      <a:r>
                        <a:rPr lang="en-GB" sz="1200" dirty="0">
                          <a:latin typeface="Twinkl" pitchFamily="2" charset="0"/>
                        </a:rPr>
                        <a:t> we’re going to the moon! </a:t>
                      </a:r>
                    </a:p>
                  </a:txBody>
                  <a:tcPr/>
                </a:tc>
                <a:tc>
                  <a:txBody>
                    <a:bodyPr/>
                    <a:lstStyle/>
                    <a:p>
                      <a:r>
                        <a:rPr lang="en-GB" sz="1200" dirty="0">
                          <a:latin typeface="Twinkl" pitchFamily="2" charset="0"/>
                        </a:rPr>
                        <a:t>How does your garden grow?</a:t>
                      </a:r>
                    </a:p>
                  </a:txBody>
                  <a:tcPr/>
                </a:tc>
                <a:tc>
                  <a:txBody>
                    <a:bodyPr/>
                    <a:lstStyle/>
                    <a:p>
                      <a:r>
                        <a:rPr lang="en-GB" sz="1200" dirty="0">
                          <a:latin typeface="Twinkl" pitchFamily="2" charset="0"/>
                        </a:rPr>
                        <a:t>Life of the Farm</a:t>
                      </a:r>
                    </a:p>
                  </a:txBody>
                  <a:tcPr/>
                </a:tc>
                <a:tc>
                  <a:txBody>
                    <a:bodyPr/>
                    <a:lstStyle/>
                    <a:p>
                      <a:r>
                        <a:rPr lang="en-GB" sz="1200" dirty="0">
                          <a:latin typeface="Twinkl" pitchFamily="2" charset="0"/>
                        </a:rPr>
                        <a:t>Me</a:t>
                      </a:r>
                      <a:r>
                        <a:rPr lang="en-GB" sz="1200" baseline="0" dirty="0">
                          <a:latin typeface="Twinkl" pitchFamily="2" charset="0"/>
                        </a:rPr>
                        <a:t>, my family and my school </a:t>
                      </a:r>
                    </a:p>
                  </a:txBody>
                  <a:tcPr/>
                </a:tc>
                <a:extLst>
                  <a:ext uri="{0D108BD9-81ED-4DB2-BD59-A6C34878D82A}">
                    <a16:rowId xmlns:a16="http://schemas.microsoft.com/office/drawing/2014/main" val="3612880210"/>
                  </a:ext>
                </a:extLst>
              </a:tr>
            </a:tbl>
          </a:graphicData>
        </a:graphic>
      </p:graphicFrame>
    </p:spTree>
  </p:cSld>
  <p:clrMapOvr>
    <a:masterClrMapping/>
  </p:clrMapOvr>
  <p:transition>
    <p:strips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180975" y="327025"/>
            <a:ext cx="7270750" cy="1400175"/>
          </a:xfrm>
        </p:spPr>
        <p:txBody>
          <a:bodyPr/>
          <a:lstStyle/>
          <a:p>
            <a:r>
              <a:rPr lang="en-GB" altLang="en-US" sz="4500" dirty="0">
                <a:latin typeface="Twinkl" pitchFamily="2" charset="0"/>
              </a:rPr>
              <a:t>School Visits and Visitors</a:t>
            </a:r>
            <a:br>
              <a:rPr lang="en-GB" altLang="en-US" sz="4500" dirty="0">
                <a:latin typeface="Twinkl" pitchFamily="2" charset="0"/>
              </a:rPr>
            </a:br>
            <a:r>
              <a:rPr lang="en-GB" altLang="en-US" sz="1600" dirty="0">
                <a:latin typeface="Twinkl" pitchFamily="2" charset="0"/>
              </a:rPr>
              <a:t>(subject to change)</a:t>
            </a:r>
          </a:p>
        </p:txBody>
      </p:sp>
      <p:sp>
        <p:nvSpPr>
          <p:cNvPr id="24583" name="TextBox 7"/>
          <p:cNvSpPr txBox="1">
            <a:spLocks noChangeArrowheads="1"/>
          </p:cNvSpPr>
          <p:nvPr/>
        </p:nvSpPr>
        <p:spPr bwMode="auto">
          <a:xfrm>
            <a:off x="1187921" y="2054225"/>
            <a:ext cx="20716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dirty="0">
                <a:latin typeface="Twinkl" pitchFamily="2" charset="0"/>
                <a:ea typeface="ＭＳ Ｐゴシック" panose="020B0600070205080204" pitchFamily="34" charset="-128"/>
              </a:rPr>
              <a:t>Reverend Mark regularly visits. </a:t>
            </a:r>
          </a:p>
        </p:txBody>
      </p:sp>
      <p:pic>
        <p:nvPicPr>
          <p:cNvPr id="245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Content Placeholder 2"/>
          <p:cNvPicPr>
            <a:picLocks noGrp="1" noChangeAspect="1"/>
          </p:cNvPicPr>
          <p:nvPr>
            <p:ph idx="1"/>
          </p:nvPr>
        </p:nvPicPr>
        <p:blipFill>
          <a:blip r:embed="rId4"/>
          <a:stretch>
            <a:fillRect/>
          </a:stretch>
        </p:blipFill>
        <p:spPr>
          <a:xfrm>
            <a:off x="323528" y="2971860"/>
            <a:ext cx="3800475" cy="2552700"/>
          </a:xfrm>
          <a:prstGeom prst="rect">
            <a:avLst/>
          </a:prstGeom>
        </p:spPr>
      </p:pic>
      <p:sp>
        <p:nvSpPr>
          <p:cNvPr id="5" name="Rectangle 4"/>
          <p:cNvSpPr/>
          <p:nvPr/>
        </p:nvSpPr>
        <p:spPr>
          <a:xfrm>
            <a:off x="4985678" y="1677139"/>
            <a:ext cx="1197892" cy="369332"/>
          </a:xfrm>
          <a:prstGeom prst="rect">
            <a:avLst/>
          </a:prstGeom>
        </p:spPr>
        <p:txBody>
          <a:bodyPr wrap="none">
            <a:spAutoFit/>
          </a:bodyPr>
          <a:lstStyle/>
          <a:p>
            <a:pPr eaLnBrk="1" hangingPunct="1"/>
            <a:r>
              <a:rPr lang="en-GB" altLang="en-US" dirty="0">
                <a:latin typeface="Twinkl" pitchFamily="2" charset="0"/>
                <a:ea typeface="ＭＳ Ｐゴシック" panose="020B0600070205080204" pitchFamily="34" charset="-128"/>
              </a:rPr>
              <a:t>Synagogue</a:t>
            </a:r>
          </a:p>
        </p:txBody>
      </p:sp>
      <p:pic>
        <p:nvPicPr>
          <p:cNvPr id="6" name="Picture 5"/>
          <p:cNvPicPr>
            <a:picLocks noChangeAspect="1"/>
          </p:cNvPicPr>
          <p:nvPr/>
        </p:nvPicPr>
        <p:blipFill>
          <a:blip r:embed="rId5"/>
          <a:stretch>
            <a:fillRect/>
          </a:stretch>
        </p:blipFill>
        <p:spPr>
          <a:xfrm>
            <a:off x="5441950" y="5524560"/>
            <a:ext cx="2009775" cy="1028700"/>
          </a:xfrm>
          <a:prstGeom prst="rect">
            <a:avLst/>
          </a:prstGeom>
        </p:spPr>
      </p:pic>
      <p:sp>
        <p:nvSpPr>
          <p:cNvPr id="14" name="TextBox 7"/>
          <p:cNvSpPr txBox="1">
            <a:spLocks noChangeArrowheads="1"/>
          </p:cNvSpPr>
          <p:nvPr/>
        </p:nvSpPr>
        <p:spPr bwMode="auto">
          <a:xfrm>
            <a:off x="5410993" y="4992144"/>
            <a:ext cx="2071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dirty="0" err="1">
                <a:latin typeface="Twinkl" pitchFamily="2" charset="0"/>
                <a:ea typeface="ＭＳ Ｐゴシック" panose="020B0600070205080204" pitchFamily="34" charset="-128"/>
              </a:rPr>
              <a:t>Churchfields</a:t>
            </a:r>
            <a:r>
              <a:rPr lang="en-GB" altLang="en-US" dirty="0">
                <a:latin typeface="Twinkl" pitchFamily="2" charset="0"/>
                <a:ea typeface="ＭＳ Ｐゴシック" panose="020B0600070205080204" pitchFamily="34" charset="-128"/>
              </a:rPr>
              <a:t> Visit </a:t>
            </a:r>
          </a:p>
        </p:txBody>
      </p:sp>
      <p:pic>
        <p:nvPicPr>
          <p:cNvPr id="4" name="Picture 3" descr="A person standing next to a row of silver objects&#10;&#10;Description automatically generated">
            <a:extLst>
              <a:ext uri="{FF2B5EF4-FFF2-40B4-BE49-F238E27FC236}">
                <a16:creationId xmlns:a16="http://schemas.microsoft.com/office/drawing/2014/main" id="{02B2754B-16F4-176B-D039-6C563E8D02D4}"/>
              </a:ext>
            </a:extLst>
          </p:cNvPr>
          <p:cNvPicPr>
            <a:picLocks noChangeAspect="1"/>
          </p:cNvPicPr>
          <p:nvPr/>
        </p:nvPicPr>
        <p:blipFill>
          <a:blip r:embed="rId6"/>
          <a:stretch>
            <a:fillRect/>
          </a:stretch>
        </p:blipFill>
        <p:spPr>
          <a:xfrm>
            <a:off x="4955103" y="2284499"/>
            <a:ext cx="3403600" cy="2552700"/>
          </a:xfrm>
          <a:prstGeom prst="rect">
            <a:avLst/>
          </a:prstGeom>
        </p:spPr>
      </p:pic>
    </p:spTree>
  </p:cSld>
  <p:clrMapOvr>
    <a:masterClrMapping/>
  </p:clrMapOvr>
  <p:transition>
    <p:strips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COOL Time! </a:t>
            </a:r>
            <a:br>
              <a:rPr lang="en-GB" dirty="0">
                <a:latin typeface="Twinkl" pitchFamily="2" charset="0"/>
              </a:rPr>
            </a:br>
            <a:r>
              <a:rPr lang="en-GB" dirty="0">
                <a:latin typeface="Twinkl" pitchFamily="2" charset="0"/>
              </a:rPr>
              <a:t>Choose Our Own Learning </a:t>
            </a:r>
          </a:p>
        </p:txBody>
      </p:sp>
      <p:pic>
        <p:nvPicPr>
          <p:cNvPr id="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stretch>
            <a:fillRect/>
          </a:stretch>
        </p:blipFill>
        <p:spPr>
          <a:xfrm>
            <a:off x="6372200" y="2432051"/>
            <a:ext cx="2513848" cy="3358247"/>
          </a:xfrm>
          <a:prstGeom prst="rect">
            <a:avLst/>
          </a:prstGeom>
        </p:spPr>
      </p:pic>
      <p:sp>
        <p:nvSpPr>
          <p:cNvPr id="9" name="Content Placeholder 8"/>
          <p:cNvSpPr>
            <a:spLocks noGrp="1"/>
          </p:cNvSpPr>
          <p:nvPr>
            <p:ph idx="1"/>
          </p:nvPr>
        </p:nvSpPr>
        <p:spPr>
          <a:xfrm>
            <a:off x="431800" y="1979613"/>
            <a:ext cx="6711950" cy="4195762"/>
          </a:xfrm>
        </p:spPr>
        <p:txBody>
          <a:bodyPr/>
          <a:lstStyle/>
          <a:p>
            <a:r>
              <a:rPr lang="en-GB" dirty="0">
                <a:latin typeface="Twinkl" pitchFamily="2" charset="0"/>
              </a:rPr>
              <a:t>Autumn Term focus is on adult directed learning through COOL time!</a:t>
            </a:r>
          </a:p>
          <a:p>
            <a:pPr marL="0" indent="0">
              <a:buNone/>
            </a:pPr>
            <a:endParaRPr lang="en-GB" dirty="0">
              <a:latin typeface="Twinkl" pitchFamily="2" charset="0"/>
            </a:endParaRPr>
          </a:p>
          <a:p>
            <a:r>
              <a:rPr lang="en-GB" dirty="0">
                <a:latin typeface="Twinkl" pitchFamily="2" charset="0"/>
              </a:rPr>
              <a:t>Examples of activities set up across area of</a:t>
            </a:r>
          </a:p>
          <a:p>
            <a:pPr marL="0" indent="0">
              <a:buNone/>
            </a:pPr>
            <a:r>
              <a:rPr lang="en-GB" dirty="0">
                <a:latin typeface="Twinkl" pitchFamily="2" charset="0"/>
              </a:rPr>
              <a:t>Curriculum – Outside, English, Maths, Science,</a:t>
            </a:r>
          </a:p>
          <a:p>
            <a:pPr marL="0" indent="0">
              <a:buNone/>
            </a:pPr>
            <a:r>
              <a:rPr lang="en-GB" dirty="0">
                <a:latin typeface="Twinkl" pitchFamily="2" charset="0"/>
              </a:rPr>
              <a:t>Art, Construction</a:t>
            </a:r>
          </a:p>
          <a:p>
            <a:pPr marL="0" indent="0">
              <a:buNone/>
            </a:pPr>
            <a:endParaRPr lang="en-GB" dirty="0">
              <a:latin typeface="Twinkl" pitchFamily="2" charset="0"/>
            </a:endParaRPr>
          </a:p>
          <a:p>
            <a:pPr marL="0" indent="0">
              <a:buNone/>
            </a:pPr>
            <a:r>
              <a:rPr lang="en-GB" dirty="0">
                <a:latin typeface="Twinkl" pitchFamily="2" charset="0"/>
              </a:rPr>
              <a:t>Children will be encouraged to complete all </a:t>
            </a:r>
          </a:p>
          <a:p>
            <a:pPr marL="0" indent="0">
              <a:buNone/>
            </a:pPr>
            <a:r>
              <a:rPr lang="en-GB" dirty="0">
                <a:latin typeface="Twinkl" pitchFamily="2" charset="0"/>
              </a:rPr>
              <a:t>challenges throughout the week. </a:t>
            </a:r>
          </a:p>
          <a:p>
            <a:pPr marL="0" indent="0">
              <a:buNone/>
            </a:pPr>
            <a:endParaRPr lang="en-GB" dirty="0"/>
          </a:p>
          <a:p>
            <a:pPr marL="0" indent="0">
              <a:buNone/>
            </a:pPr>
            <a:endParaRPr lang="en-GB" dirty="0"/>
          </a:p>
          <a:p>
            <a:pPr marL="0" indent="0">
              <a:buNone/>
            </a:pPr>
            <a:r>
              <a:rPr lang="en-GB" dirty="0"/>
              <a:t> </a:t>
            </a:r>
          </a:p>
          <a:p>
            <a:pPr marL="0" indent="0">
              <a:buNone/>
            </a:pPr>
            <a:endParaRPr lang="en-GB" dirty="0"/>
          </a:p>
        </p:txBody>
      </p:sp>
    </p:spTree>
    <p:extLst>
      <p:ext uri="{BB962C8B-B14F-4D97-AF65-F5344CB8AC3E}">
        <p14:creationId xmlns:p14="http://schemas.microsoft.com/office/powerpoint/2010/main" val="308514942"/>
      </p:ext>
    </p:extLst>
  </p:cSld>
  <p:clrMapOvr>
    <a:masterClrMapping/>
  </p:clrMapOvr>
  <p:transition>
    <p:strips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41313" y="357188"/>
            <a:ext cx="7793037" cy="911225"/>
          </a:xfrm>
        </p:spPr>
        <p:txBody>
          <a:bodyPr/>
          <a:lstStyle/>
          <a:p>
            <a:r>
              <a:rPr lang="en-GB" altLang="en-US" sz="4500">
                <a:latin typeface="Twinkl" pitchFamily="2" charset="0"/>
              </a:rPr>
              <a:t>Reading</a:t>
            </a:r>
            <a:endParaRPr lang="en-US" altLang="en-US" sz="4500">
              <a:latin typeface="Twinkl" pitchFamily="2" charset="0"/>
            </a:endParaRPr>
          </a:p>
        </p:txBody>
      </p:sp>
      <p:sp>
        <p:nvSpPr>
          <p:cNvPr id="28675" name="Rectangle 3"/>
          <p:cNvSpPr>
            <a:spLocks noGrp="1" noChangeArrowheads="1"/>
          </p:cNvSpPr>
          <p:nvPr>
            <p:ph idx="1"/>
          </p:nvPr>
        </p:nvSpPr>
        <p:spPr>
          <a:xfrm>
            <a:off x="179388" y="1268413"/>
            <a:ext cx="7416800" cy="5186362"/>
          </a:xfrm>
        </p:spPr>
        <p:txBody>
          <a:bodyPr/>
          <a:lstStyle/>
          <a:p>
            <a:r>
              <a:rPr lang="en-GB" altLang="en-US" sz="2300" b="1" dirty="0">
                <a:latin typeface="Twinkl" pitchFamily="2" charset="0"/>
              </a:rPr>
              <a:t>Shared reading - </a:t>
            </a:r>
            <a:r>
              <a:rPr lang="en-GB" altLang="en-US" sz="2300" dirty="0">
                <a:latin typeface="Twinkl" pitchFamily="2" charset="0"/>
              </a:rPr>
              <a:t>during lessons, everyday, cross-curricular.</a:t>
            </a:r>
          </a:p>
          <a:p>
            <a:r>
              <a:rPr lang="en-GB" altLang="en-US" sz="2300" b="1" dirty="0">
                <a:latin typeface="Twinkl" pitchFamily="2" charset="0"/>
              </a:rPr>
              <a:t>Home readers – </a:t>
            </a:r>
            <a:r>
              <a:rPr lang="en-GB" altLang="en-US" sz="2300" dirty="0">
                <a:latin typeface="Twinkl" pitchFamily="2" charset="0"/>
              </a:rPr>
              <a:t>changed weekly in library sessions</a:t>
            </a:r>
          </a:p>
          <a:p>
            <a:r>
              <a:rPr lang="en-GB" altLang="en-US" sz="2300" b="1" dirty="0">
                <a:latin typeface="Twinkl" pitchFamily="2" charset="0"/>
              </a:rPr>
              <a:t>Reading book bands/</a:t>
            </a:r>
            <a:r>
              <a:rPr lang="en-GB" altLang="en-US" sz="2300" b="1" dirty="0" err="1">
                <a:latin typeface="Twinkl" pitchFamily="2" charset="0"/>
              </a:rPr>
              <a:t>RWInc</a:t>
            </a:r>
            <a:r>
              <a:rPr lang="en-GB" altLang="en-US" sz="2300" b="1" dirty="0">
                <a:latin typeface="Twinkl" pitchFamily="2" charset="0"/>
              </a:rPr>
              <a:t>. levels -</a:t>
            </a:r>
            <a:r>
              <a:rPr lang="en-GB" altLang="en-US" sz="2300" dirty="0">
                <a:latin typeface="Twinkl" pitchFamily="2" charset="0"/>
              </a:rPr>
              <a:t> These will be regularly reviewed throughout the year and communicated in the home school link books.</a:t>
            </a:r>
          </a:p>
          <a:p>
            <a:endParaRPr lang="en-GB" altLang="en-US" sz="2300" dirty="0">
              <a:latin typeface="Twinkl" pitchFamily="2" charset="0"/>
            </a:endParaRPr>
          </a:p>
          <a:p>
            <a:pPr marL="0" indent="0" eaLnBrk="1" fontAlgn="auto" hangingPunct="1">
              <a:spcAft>
                <a:spcPts val="0"/>
              </a:spcAft>
              <a:buClr>
                <a:schemeClr val="tx1">
                  <a:lumMod val="85000"/>
                  <a:lumOff val="15000"/>
                </a:schemeClr>
              </a:buClr>
              <a:buFont typeface="Garamond" panose="02020404030301010803" pitchFamily="18" charset="0"/>
              <a:buNone/>
              <a:defRPr/>
            </a:pPr>
            <a:r>
              <a:rPr lang="en-GB" altLang="en-US" sz="2400" b="1" u="sng" dirty="0">
                <a:latin typeface="Twinkl" pitchFamily="2" charset="0"/>
              </a:rPr>
              <a:t>Reading at home</a:t>
            </a:r>
          </a:p>
          <a:p>
            <a:pPr marL="182880" indent="-182880" eaLnBrk="1" fontAlgn="auto" hangingPunct="1">
              <a:spcBef>
                <a:spcPts val="0"/>
              </a:spcBef>
              <a:spcAft>
                <a:spcPts val="0"/>
              </a:spcAft>
              <a:buClr>
                <a:schemeClr val="tx1">
                  <a:lumMod val="85000"/>
                  <a:lumOff val="15000"/>
                </a:schemeClr>
              </a:buClr>
              <a:defRPr/>
            </a:pPr>
            <a:r>
              <a:rPr lang="en-GB" altLang="en-US" sz="2400" dirty="0">
                <a:latin typeface="Twinkl" pitchFamily="2" charset="0"/>
              </a:rPr>
              <a:t>Record book title and write a response to the book they have read </a:t>
            </a:r>
          </a:p>
          <a:p>
            <a:pPr marL="182880" indent="-182880" eaLnBrk="1" fontAlgn="auto" hangingPunct="1">
              <a:spcBef>
                <a:spcPts val="0"/>
              </a:spcBef>
              <a:spcAft>
                <a:spcPts val="0"/>
              </a:spcAft>
              <a:buClr>
                <a:schemeClr val="tx1">
                  <a:lumMod val="85000"/>
                  <a:lumOff val="15000"/>
                </a:schemeClr>
              </a:buClr>
              <a:defRPr/>
            </a:pPr>
            <a:r>
              <a:rPr lang="en-GB" altLang="en-US" sz="2400" dirty="0">
                <a:latin typeface="Twinkl" pitchFamily="2" charset="0"/>
              </a:rPr>
              <a:t>Regular reading will be rewarded </a:t>
            </a:r>
            <a:endParaRPr lang="en-GB" altLang="en-US" sz="4000" b="1" dirty="0">
              <a:latin typeface="Twinkl" pitchFamily="2" charset="0"/>
            </a:endParaRPr>
          </a:p>
        </p:txBody>
      </p:sp>
      <p:pic>
        <p:nvPicPr>
          <p:cNvPr id="2867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ltLang="en-US" sz="4500">
                <a:latin typeface="Twinkl" pitchFamily="2" charset="0"/>
              </a:rPr>
              <a:t>Maths</a:t>
            </a:r>
          </a:p>
        </p:txBody>
      </p:sp>
      <p:sp>
        <p:nvSpPr>
          <p:cNvPr id="30723" name="Rectangle 3"/>
          <p:cNvSpPr>
            <a:spLocks noGrp="1" noChangeArrowheads="1"/>
          </p:cNvSpPr>
          <p:nvPr>
            <p:ph idx="1"/>
          </p:nvPr>
        </p:nvSpPr>
        <p:spPr>
          <a:xfrm>
            <a:off x="473075" y="2268538"/>
            <a:ext cx="7921625" cy="4195762"/>
          </a:xfrm>
        </p:spPr>
        <p:txBody>
          <a:bodyPr/>
          <a:lstStyle/>
          <a:p>
            <a:r>
              <a:rPr lang="en-GB" altLang="en-US" sz="2500" dirty="0">
                <a:latin typeface="Twinkl" pitchFamily="2" charset="0"/>
              </a:rPr>
              <a:t>All aspects of maths are covered (Shape, measures, time, calculations, problem solving)</a:t>
            </a:r>
          </a:p>
          <a:p>
            <a:r>
              <a:rPr lang="en-GB" altLang="en-US" sz="2500" dirty="0">
                <a:latin typeface="Twinkl" pitchFamily="2" charset="0"/>
              </a:rPr>
              <a:t>All work is set at your child’s level</a:t>
            </a:r>
          </a:p>
          <a:p>
            <a:r>
              <a:rPr lang="en-GB" altLang="en-US" sz="2500" dirty="0">
                <a:latin typeface="Twinkl" pitchFamily="2" charset="0"/>
              </a:rPr>
              <a:t>We complete oral, practical and written work</a:t>
            </a:r>
          </a:p>
          <a:p>
            <a:r>
              <a:rPr lang="en-GB" altLang="en-US" sz="2500" dirty="0">
                <a:latin typeface="Twinkl" pitchFamily="2" charset="0"/>
              </a:rPr>
              <a:t>Children taught daily</a:t>
            </a:r>
          </a:p>
          <a:p>
            <a:r>
              <a:rPr lang="en-GB" altLang="en-US" sz="2500" dirty="0">
                <a:latin typeface="Twinkl" pitchFamily="2" charset="0"/>
              </a:rPr>
              <a:t>CPA (concrete, pictorial, abstract) maths policy</a:t>
            </a:r>
          </a:p>
          <a:p>
            <a:r>
              <a:rPr lang="en-GB" altLang="en-US" sz="2500" dirty="0">
                <a:latin typeface="Twinkl" pitchFamily="2" charset="0"/>
              </a:rPr>
              <a:t>Mastery Approach</a:t>
            </a:r>
          </a:p>
          <a:p>
            <a:r>
              <a:rPr lang="en-GB" altLang="en-US" sz="2500" dirty="0">
                <a:latin typeface="Twinkl" pitchFamily="2" charset="0"/>
              </a:rPr>
              <a:t>White Rose is followed </a:t>
            </a:r>
          </a:p>
        </p:txBody>
      </p:sp>
      <p:pic>
        <p:nvPicPr>
          <p:cNvPr id="3072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rot="20128744">
            <a:off x="122399" y="3277224"/>
            <a:ext cx="2957861"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22225">
                  <a:solidFill>
                    <a:schemeClr val="accent2"/>
                  </a:solidFill>
                  <a:prstDash val="solid"/>
                </a:ln>
                <a:solidFill>
                  <a:schemeClr val="accent2">
                    <a:lumMod val="40000"/>
                    <a:lumOff val="60000"/>
                  </a:schemeClr>
                </a:solidFill>
                <a:latin typeface="+mn-lt"/>
              </a:rPr>
              <a:t>Respect</a:t>
            </a:r>
          </a:p>
        </p:txBody>
      </p:sp>
      <p:sp>
        <p:nvSpPr>
          <p:cNvPr id="7" name="Rectangle 6"/>
          <p:cNvSpPr/>
          <p:nvPr/>
        </p:nvSpPr>
        <p:spPr>
          <a:xfrm rot="20965363">
            <a:off x="3484863" y="2776243"/>
            <a:ext cx="3831498"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n-lt"/>
              </a:rPr>
              <a:t>Friendship</a:t>
            </a:r>
            <a:endParaRPr lang="en-GB" sz="54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n-lt"/>
            </a:endParaRPr>
          </a:p>
        </p:txBody>
      </p:sp>
      <p:sp>
        <p:nvSpPr>
          <p:cNvPr id="8" name="Rectangle 7"/>
          <p:cNvSpPr/>
          <p:nvPr/>
        </p:nvSpPr>
        <p:spPr>
          <a:xfrm>
            <a:off x="1104128" y="5013176"/>
            <a:ext cx="3081293"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mn-lt"/>
              </a:rPr>
              <a:t>Courage</a:t>
            </a:r>
          </a:p>
        </p:txBody>
      </p:sp>
      <p:sp>
        <p:nvSpPr>
          <p:cNvPr id="31749" name="TextBox 5"/>
          <p:cNvSpPr txBox="1">
            <a:spLocks noChangeArrowheads="1"/>
          </p:cNvSpPr>
          <p:nvPr/>
        </p:nvSpPr>
        <p:spPr bwMode="auto">
          <a:xfrm>
            <a:off x="688975" y="1804988"/>
            <a:ext cx="23209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sz="4800">
                <a:latin typeface="Tahoma" panose="020B0604030504040204" pitchFamily="34" charset="0"/>
                <a:ea typeface="ＭＳ Ｐゴシック" panose="020B0600070205080204" pitchFamily="34" charset="-128"/>
              </a:rPr>
              <a:t>Trust</a:t>
            </a:r>
          </a:p>
        </p:txBody>
      </p:sp>
      <p:sp>
        <p:nvSpPr>
          <p:cNvPr id="31750" name="TextBox 11"/>
          <p:cNvSpPr txBox="1">
            <a:spLocks noChangeArrowheads="1"/>
          </p:cNvSpPr>
          <p:nvPr/>
        </p:nvSpPr>
        <p:spPr bwMode="auto">
          <a:xfrm>
            <a:off x="6156325" y="3644900"/>
            <a:ext cx="24479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eaLnBrk="1" hangingPunct="1"/>
            <a:r>
              <a:rPr lang="en-GB" altLang="en-US" sz="3200">
                <a:solidFill>
                  <a:srgbClr val="FF0000"/>
                </a:solidFill>
                <a:latin typeface="Tahoma" panose="020B0604030504040204" pitchFamily="34" charset="0"/>
                <a:ea typeface="ＭＳ Ｐゴシック" panose="020B0600070205080204" pitchFamily="34" charset="-128"/>
              </a:rPr>
              <a:t>Compassion</a:t>
            </a:r>
          </a:p>
        </p:txBody>
      </p:sp>
      <p:sp>
        <p:nvSpPr>
          <p:cNvPr id="13" name="TextBox 12"/>
          <p:cNvSpPr txBox="1"/>
          <p:nvPr/>
        </p:nvSpPr>
        <p:spPr>
          <a:xfrm rot="1162681">
            <a:off x="5245100" y="4979988"/>
            <a:ext cx="2924175" cy="646112"/>
          </a:xfrm>
          <a:prstGeom prst="rect">
            <a:avLst/>
          </a:prstGeom>
          <a:noFill/>
        </p:spPr>
        <p:txBody>
          <a:bodyPr>
            <a:spAutoFit/>
          </a:bodyPr>
          <a:lstStyle/>
          <a:p>
            <a:pPr eaLnBrk="1" fontAlgn="auto" hangingPunct="1">
              <a:spcBef>
                <a:spcPts val="0"/>
              </a:spcBef>
              <a:spcAft>
                <a:spcPts val="0"/>
              </a:spcAft>
              <a:defRPr/>
            </a:pPr>
            <a:r>
              <a:rPr lang="en-GB" sz="3600" dirty="0">
                <a:solidFill>
                  <a:schemeClr val="accent6"/>
                </a:solidFill>
                <a:latin typeface="+mn-lt"/>
              </a:rPr>
              <a:t>Forgiveness</a:t>
            </a:r>
          </a:p>
        </p:txBody>
      </p:sp>
      <p:sp>
        <p:nvSpPr>
          <p:cNvPr id="14" name="TextBox 13"/>
          <p:cNvSpPr txBox="1"/>
          <p:nvPr/>
        </p:nvSpPr>
        <p:spPr>
          <a:xfrm>
            <a:off x="4065588" y="1266825"/>
            <a:ext cx="1800225" cy="831850"/>
          </a:xfrm>
          <a:prstGeom prst="rect">
            <a:avLst/>
          </a:prstGeom>
          <a:noFill/>
        </p:spPr>
        <p:txBody>
          <a:bodyPr>
            <a:spAutoFit/>
          </a:bodyPr>
          <a:lstStyle/>
          <a:p>
            <a:pPr eaLnBrk="1" fontAlgn="auto" hangingPunct="1">
              <a:spcBef>
                <a:spcPts val="0"/>
              </a:spcBef>
              <a:spcAft>
                <a:spcPts val="0"/>
              </a:spcAft>
              <a:defRPr/>
            </a:pPr>
            <a:r>
              <a:rPr lang="en-GB" sz="4800" dirty="0">
                <a:solidFill>
                  <a:schemeClr val="accent6"/>
                </a:solidFill>
                <a:latin typeface="+mn-lt"/>
              </a:rPr>
              <a:t>Love</a:t>
            </a:r>
          </a:p>
        </p:txBody>
      </p:sp>
      <p:pic>
        <p:nvPicPr>
          <p:cNvPr id="31753"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Rectangle 2"/>
          <p:cNvSpPr>
            <a:spLocks noGrp="1" noChangeArrowheads="1"/>
          </p:cNvSpPr>
          <p:nvPr>
            <p:ph type="title"/>
          </p:nvPr>
        </p:nvSpPr>
        <p:spPr/>
        <p:txBody>
          <a:bodyPr/>
          <a:lstStyle/>
          <a:p>
            <a:r>
              <a:rPr lang="en-GB" altLang="en-US" sz="4500">
                <a:latin typeface="Twinkl" pitchFamily="2" charset="0"/>
              </a:rPr>
              <a:t>School Christian Values </a:t>
            </a:r>
          </a:p>
        </p:txBody>
      </p:sp>
    </p:spTree>
  </p:cSld>
  <p:clrMapOvr>
    <a:masterClrMapping/>
  </p:clrMapOvr>
  <p:transition>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GB" altLang="en-US" sz="4500">
                <a:latin typeface="Twinkl" pitchFamily="2" charset="0"/>
              </a:rPr>
              <a:t>Assessment</a:t>
            </a:r>
            <a:endParaRPr lang="en-US" altLang="en-US" sz="4500">
              <a:latin typeface="Twinkl" pitchFamily="2" charset="0"/>
            </a:endParaRPr>
          </a:p>
        </p:txBody>
      </p:sp>
      <p:sp>
        <p:nvSpPr>
          <p:cNvPr id="31747" name="Rectangle 3"/>
          <p:cNvSpPr>
            <a:spLocks noGrp="1" noChangeArrowheads="1"/>
          </p:cNvSpPr>
          <p:nvPr>
            <p:ph idx="1"/>
          </p:nvPr>
        </p:nvSpPr>
        <p:spPr>
          <a:xfrm>
            <a:off x="476250" y="2133600"/>
            <a:ext cx="8343900" cy="4194175"/>
          </a:xfrm>
        </p:spPr>
        <p:txBody>
          <a:bodyPr rtlCol="0">
            <a:normAutofit/>
          </a:bodyPr>
          <a:lstStyle/>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On going teacher assessment</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Informs parents evening and midyear conversations</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Year 1 – Phonics check – May/June</a:t>
            </a:r>
          </a:p>
          <a:p>
            <a:pPr marL="342906" indent="-342906" defTabSz="457207" fontAlgn="auto">
              <a:spcAft>
                <a:spcPts val="0"/>
              </a:spcAft>
              <a:buClr>
                <a:schemeClr val="bg2">
                  <a:lumMod val="40000"/>
                  <a:lumOff val="60000"/>
                </a:schemeClr>
              </a:buClr>
              <a:buFont typeface="Wingdings" panose="05000000000000000000" pitchFamily="2" charset="2"/>
              <a:buNone/>
              <a:defRPr/>
            </a:pPr>
            <a:r>
              <a:rPr lang="en-GB" altLang="en-US" sz="2500" dirty="0">
                <a:latin typeface="Twinkl" pitchFamily="2" charset="0"/>
              </a:rPr>
              <a:t>   The check comprises of words with sounds that they will have learnt in phases 1 – 5</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School pupil on line tracking system used to monitor progress and achievement. </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End of year reports</a:t>
            </a:r>
            <a:endParaRPr lang="en-US" altLang="en-US" sz="2500" dirty="0">
              <a:latin typeface="Twinkl" pitchFamily="2" charset="0"/>
            </a:endParaRPr>
          </a:p>
        </p:txBody>
      </p:sp>
      <p:pic>
        <p:nvPicPr>
          <p:cNvPr id="3482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39750" y="533400"/>
            <a:ext cx="7793038" cy="1462088"/>
          </a:xfrm>
        </p:spPr>
        <p:txBody>
          <a:bodyPr/>
          <a:lstStyle/>
          <a:p>
            <a:r>
              <a:rPr lang="en-GB" altLang="en-US" sz="4500">
                <a:latin typeface="Twinkl" pitchFamily="2" charset="0"/>
              </a:rPr>
              <a:t>Homework</a:t>
            </a:r>
            <a:endParaRPr lang="en-US" altLang="en-US" sz="4500">
              <a:latin typeface="Twinkl" pitchFamily="2" charset="0"/>
            </a:endParaRPr>
          </a:p>
        </p:txBody>
      </p:sp>
      <p:sp>
        <p:nvSpPr>
          <p:cNvPr id="34819" name="Rectangle 3"/>
          <p:cNvSpPr>
            <a:spLocks noGrp="1" noChangeArrowheads="1"/>
          </p:cNvSpPr>
          <p:nvPr>
            <p:ph idx="1"/>
          </p:nvPr>
        </p:nvSpPr>
        <p:spPr>
          <a:xfrm>
            <a:off x="395288" y="2205038"/>
            <a:ext cx="8064500" cy="4114800"/>
          </a:xfrm>
        </p:spPr>
        <p:txBody>
          <a:bodyPr rtlCol="0">
            <a:normAutofit/>
          </a:bodyPr>
          <a:lstStyle/>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Please read every day and record in the home school link book as per mentioned</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Practise number facts using </a:t>
            </a:r>
            <a:r>
              <a:rPr lang="en-GB" altLang="en-US" sz="2500" dirty="0" err="1">
                <a:latin typeface="Twinkl" pitchFamily="2" charset="0"/>
              </a:rPr>
              <a:t>NumBots</a:t>
            </a:r>
            <a:r>
              <a:rPr lang="en-GB" altLang="en-US" sz="2500" dirty="0">
                <a:latin typeface="Twinkl" pitchFamily="2" charset="0"/>
              </a:rPr>
              <a:t> (use same login)</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Learn RWInc sounds and read books sent home </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Use knowledge organisers as a starting point for vocabulary development and key knowledge acquisition </a:t>
            </a: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Seesaw to communicate homework tasks from September 2023</a:t>
            </a:r>
            <a:endParaRPr lang="en-US" altLang="en-US" sz="2500" dirty="0">
              <a:latin typeface="Twinkl" pitchFamily="2" charset="0"/>
            </a:endParaRPr>
          </a:p>
        </p:txBody>
      </p:sp>
      <p:pic>
        <p:nvPicPr>
          <p:cNvPr id="3584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GB" altLang="en-US" sz="4500" dirty="0">
                <a:latin typeface="Twinkl" pitchFamily="2" charset="0"/>
              </a:rPr>
              <a:t>Uniform</a:t>
            </a:r>
            <a:endParaRPr lang="en-US" altLang="en-US" sz="4500" dirty="0">
              <a:latin typeface="Twinkl" pitchFamily="2" charset="0"/>
            </a:endParaRPr>
          </a:p>
        </p:txBody>
      </p:sp>
      <p:sp>
        <p:nvSpPr>
          <p:cNvPr id="37891" name="Rectangle 3"/>
          <p:cNvSpPr>
            <a:spLocks noGrp="1" noChangeArrowheads="1"/>
          </p:cNvSpPr>
          <p:nvPr>
            <p:ph idx="1"/>
          </p:nvPr>
        </p:nvSpPr>
        <p:spPr/>
        <p:txBody>
          <a:bodyPr/>
          <a:lstStyle/>
          <a:p>
            <a:r>
              <a:rPr lang="en-GB" altLang="en-US" sz="2500" dirty="0">
                <a:latin typeface="Twinkl" pitchFamily="2" charset="0"/>
              </a:rPr>
              <a:t>Uniform list on website</a:t>
            </a:r>
          </a:p>
          <a:p>
            <a:r>
              <a:rPr lang="en-GB" altLang="en-US" sz="2500" dirty="0">
                <a:latin typeface="Twinkl" pitchFamily="2" charset="0"/>
              </a:rPr>
              <a:t>PE kit – named and worn on PE days (check pumps/trainers regularly)</a:t>
            </a:r>
          </a:p>
          <a:p>
            <a:r>
              <a:rPr lang="en-GB" altLang="en-US" sz="2500" dirty="0">
                <a:latin typeface="Twinkl" pitchFamily="2" charset="0"/>
              </a:rPr>
              <a:t>Winter kit-joggers, long sleeved top</a:t>
            </a:r>
          </a:p>
          <a:p>
            <a:r>
              <a:rPr lang="en-GB" altLang="en-US" sz="2500" dirty="0">
                <a:latin typeface="Twinkl" pitchFamily="2" charset="0"/>
              </a:rPr>
              <a:t>Named Water bottles</a:t>
            </a:r>
          </a:p>
          <a:p>
            <a:r>
              <a:rPr lang="en-GB" altLang="en-US" sz="2500" dirty="0">
                <a:latin typeface="Twinkl" pitchFamily="2" charset="0"/>
              </a:rPr>
              <a:t>No jewellery and earrings must be removed or covered for PE. (please provide tape)</a:t>
            </a:r>
            <a:endParaRPr lang="en-US" altLang="en-US" sz="2500" dirty="0">
              <a:latin typeface="Twinkl" pitchFamily="2" charset="0"/>
            </a:endParaRPr>
          </a:p>
        </p:txBody>
      </p:sp>
      <p:pic>
        <p:nvPicPr>
          <p:cNvPr id="3789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0"/>
            <a:ext cx="1979612"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altLang="en-US" sz="4500">
                <a:latin typeface="Twinkl" pitchFamily="2" charset="0"/>
              </a:rPr>
              <a:t>Communication</a:t>
            </a:r>
            <a:endParaRPr lang="en-US" altLang="en-US" sz="4500">
              <a:latin typeface="Twinkl" pitchFamily="2" charset="0"/>
            </a:endParaRPr>
          </a:p>
        </p:txBody>
      </p:sp>
      <p:sp>
        <p:nvSpPr>
          <p:cNvPr id="38915" name="Rectangle 3"/>
          <p:cNvSpPr>
            <a:spLocks noGrp="1" noChangeArrowheads="1"/>
          </p:cNvSpPr>
          <p:nvPr>
            <p:ph idx="1"/>
          </p:nvPr>
        </p:nvSpPr>
        <p:spPr>
          <a:xfrm>
            <a:off x="179388" y="2017713"/>
            <a:ext cx="8496300" cy="4724400"/>
          </a:xfrm>
        </p:spPr>
        <p:txBody>
          <a:bodyPr rtlCol="0">
            <a:normAutofit fontScale="70000" lnSpcReduction="20000"/>
          </a:bodyPr>
          <a:lstStyle/>
          <a:p>
            <a:pPr marL="342906" indent="-342906" defTabSz="457207" fontAlgn="auto">
              <a:spcAft>
                <a:spcPts val="0"/>
              </a:spcAft>
              <a:buClr>
                <a:schemeClr val="bg2">
                  <a:lumMod val="40000"/>
                  <a:lumOff val="60000"/>
                </a:schemeClr>
              </a:buClr>
              <a:buFont typeface="Wingdings" panose="05000000000000000000" pitchFamily="2" charset="2"/>
              <a:buNone/>
              <a:defRPr/>
            </a:pPr>
            <a:endParaRPr lang="en-GB" altLang="en-US" sz="3600" dirty="0"/>
          </a:p>
          <a:p>
            <a:pPr marL="342906" indent="-342906" defTabSz="457207" fontAlgn="auto">
              <a:spcAft>
                <a:spcPts val="0"/>
              </a:spcAft>
              <a:buClr>
                <a:schemeClr val="bg2">
                  <a:lumMod val="40000"/>
                  <a:lumOff val="60000"/>
                </a:schemeClr>
              </a:buClr>
              <a:buFont typeface="Wingdings 3" charset="2"/>
              <a:buChar char=""/>
              <a:defRPr/>
            </a:pPr>
            <a:r>
              <a:rPr lang="en-GB" altLang="en-US" sz="3600" dirty="0">
                <a:latin typeface="Twinkl" pitchFamily="2" charset="0"/>
              </a:rPr>
              <a:t>Home School link book. Specific communication pages and reading record pages.</a:t>
            </a:r>
          </a:p>
          <a:p>
            <a:pPr marL="342906" indent="-342906" defTabSz="457207" fontAlgn="auto">
              <a:spcAft>
                <a:spcPts val="0"/>
              </a:spcAft>
              <a:buClr>
                <a:schemeClr val="bg2">
                  <a:lumMod val="40000"/>
                  <a:lumOff val="60000"/>
                </a:schemeClr>
              </a:buClr>
              <a:buFont typeface="Wingdings 3" charset="2"/>
              <a:buChar char=""/>
              <a:defRPr/>
            </a:pPr>
            <a:r>
              <a:rPr lang="en-GB" altLang="en-US" sz="3600" dirty="0">
                <a:latin typeface="Twinkl" pitchFamily="2" charset="0"/>
              </a:rPr>
              <a:t>School web site</a:t>
            </a:r>
          </a:p>
          <a:p>
            <a:pPr marL="342906" indent="-342906" defTabSz="457207" fontAlgn="auto">
              <a:spcAft>
                <a:spcPts val="0"/>
              </a:spcAft>
              <a:buClr>
                <a:schemeClr val="bg2">
                  <a:lumMod val="40000"/>
                  <a:lumOff val="60000"/>
                </a:schemeClr>
              </a:buClr>
              <a:buFont typeface="Wingdings 3" charset="2"/>
              <a:buChar char=""/>
              <a:defRPr/>
            </a:pPr>
            <a:r>
              <a:rPr lang="en-GB" altLang="en-US" sz="3600" dirty="0">
                <a:latin typeface="Twinkl" pitchFamily="2" charset="0"/>
              </a:rPr>
              <a:t>Text Messages</a:t>
            </a:r>
          </a:p>
          <a:p>
            <a:pPr marL="342906" indent="-342906" defTabSz="457207" fontAlgn="auto">
              <a:spcAft>
                <a:spcPts val="0"/>
              </a:spcAft>
              <a:buClr>
                <a:schemeClr val="bg2">
                  <a:lumMod val="40000"/>
                  <a:lumOff val="60000"/>
                </a:schemeClr>
              </a:buClr>
              <a:buFont typeface="Wingdings 3" charset="2"/>
              <a:buChar char=""/>
              <a:defRPr/>
            </a:pPr>
            <a:r>
              <a:rPr lang="en-GB" altLang="en-US" sz="3600" dirty="0">
                <a:latin typeface="Twinkl" pitchFamily="2" charset="0"/>
              </a:rPr>
              <a:t>Newsletters emailed</a:t>
            </a:r>
          </a:p>
          <a:p>
            <a:pPr marL="342906" indent="-342906" defTabSz="457207" fontAlgn="auto">
              <a:spcAft>
                <a:spcPts val="0"/>
              </a:spcAft>
              <a:buClr>
                <a:schemeClr val="bg2">
                  <a:lumMod val="40000"/>
                  <a:lumOff val="60000"/>
                </a:schemeClr>
              </a:buClr>
              <a:buFont typeface="Wingdings 3" charset="2"/>
              <a:buChar char=""/>
              <a:defRPr/>
            </a:pPr>
            <a:r>
              <a:rPr lang="en-GB" altLang="en-US" sz="3600" dirty="0">
                <a:latin typeface="Twinkl" pitchFamily="2" charset="0"/>
              </a:rPr>
              <a:t>Specific activity enquires only via Seesaw (other enquires via the school office)</a:t>
            </a:r>
          </a:p>
          <a:p>
            <a:pPr marL="342906" indent="-342906" defTabSz="457207" fontAlgn="auto">
              <a:spcAft>
                <a:spcPts val="0"/>
              </a:spcAft>
              <a:buClr>
                <a:schemeClr val="bg2">
                  <a:lumMod val="40000"/>
                  <a:lumOff val="60000"/>
                </a:schemeClr>
              </a:buClr>
              <a:buFont typeface="Wingdings 3" charset="2"/>
              <a:buChar char=""/>
              <a:defRPr/>
            </a:pPr>
            <a:r>
              <a:rPr lang="en-GB" altLang="en-US" sz="3600" dirty="0">
                <a:latin typeface="Twinkl" pitchFamily="2" charset="0"/>
              </a:rPr>
              <a:t>Any worries – please make an appointment to speak to your child’s class teacher, in the first instance.</a:t>
            </a:r>
          </a:p>
          <a:p>
            <a:pPr marL="342906" indent="-342906" defTabSz="457207" fontAlgn="auto">
              <a:spcAft>
                <a:spcPts val="0"/>
              </a:spcAft>
              <a:buClr>
                <a:schemeClr val="bg2">
                  <a:lumMod val="40000"/>
                  <a:lumOff val="60000"/>
                </a:schemeClr>
              </a:buClr>
              <a:buFont typeface="Wingdings 3" charset="2"/>
              <a:buChar char=""/>
              <a:defRPr/>
            </a:pPr>
            <a:endParaRPr lang="en-GB" altLang="en-US" sz="2500" dirty="0">
              <a:latin typeface="Twinkl" pitchFamily="2" charset="0"/>
            </a:endParaRPr>
          </a:p>
          <a:p>
            <a:pPr marL="342906" indent="-342906" defTabSz="457207" fontAlgn="auto">
              <a:spcAft>
                <a:spcPts val="0"/>
              </a:spcAft>
              <a:buClr>
                <a:schemeClr val="bg2">
                  <a:lumMod val="40000"/>
                  <a:lumOff val="60000"/>
                </a:schemeClr>
              </a:buClr>
              <a:buFont typeface="Wingdings" panose="05000000000000000000" pitchFamily="2" charset="2"/>
              <a:buNone/>
              <a:defRPr/>
            </a:pPr>
            <a:r>
              <a:rPr lang="en-GB" altLang="en-US" sz="2500" dirty="0">
                <a:latin typeface="Twinkl" pitchFamily="2" charset="0"/>
              </a:rPr>
              <a:t> </a:t>
            </a:r>
            <a:endParaRPr lang="en-US" altLang="en-US" sz="2500" dirty="0">
              <a:latin typeface="Twinkl" pitchFamily="2" charset="0"/>
            </a:endParaRPr>
          </a:p>
        </p:txBody>
      </p:sp>
      <p:pic>
        <p:nvPicPr>
          <p:cNvPr id="3891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F483C-762C-8DD7-1439-A448351AB092}"/>
              </a:ext>
            </a:extLst>
          </p:cNvPr>
          <p:cNvSpPr>
            <a:spLocks noGrp="1"/>
          </p:cNvSpPr>
          <p:nvPr>
            <p:ph type="title"/>
          </p:nvPr>
        </p:nvSpPr>
        <p:spPr/>
        <p:txBody>
          <a:bodyPr/>
          <a:lstStyle/>
          <a:p>
            <a:r>
              <a:rPr lang="en-GB" dirty="0"/>
              <a:t>New Behaviour Policy</a:t>
            </a:r>
          </a:p>
        </p:txBody>
      </p:sp>
      <p:sp>
        <p:nvSpPr>
          <p:cNvPr id="3" name="Content Placeholder 2">
            <a:extLst>
              <a:ext uri="{FF2B5EF4-FFF2-40B4-BE49-F238E27FC236}">
                <a16:creationId xmlns:a16="http://schemas.microsoft.com/office/drawing/2014/main" id="{809346CD-7618-725C-B2D3-83555400F314}"/>
              </a:ext>
            </a:extLst>
          </p:cNvPr>
          <p:cNvSpPr>
            <a:spLocks noGrp="1"/>
          </p:cNvSpPr>
          <p:nvPr>
            <p:ph idx="1"/>
          </p:nvPr>
        </p:nvSpPr>
        <p:spPr/>
        <p:txBody>
          <a:bodyPr/>
          <a:lstStyle/>
          <a:p>
            <a:pPr algn="l"/>
            <a:r>
              <a:rPr lang="en-GB" b="0" i="0" dirty="0">
                <a:effectLst/>
                <a:latin typeface="Comic Sans MS" panose="030F0702030302020204" pitchFamily="66" charset="0"/>
              </a:rPr>
              <a:t>After consultation with staff, children and parents a new Behaviour Policy has been devised.</a:t>
            </a:r>
          </a:p>
          <a:p>
            <a:pPr algn="l"/>
            <a:r>
              <a:rPr lang="en-GB" b="0" i="0" dirty="0">
                <a:effectLst/>
                <a:latin typeface="Comic Sans MS" panose="030F0702030302020204" pitchFamily="66" charset="0"/>
              </a:rPr>
              <a:t>A restorative approach is being implemented from September to allow for the children to reflect more on their behaviour and take more ownership.</a:t>
            </a:r>
          </a:p>
          <a:p>
            <a:pPr algn="l"/>
            <a:r>
              <a:rPr lang="en-GB" b="0" i="0" dirty="0">
                <a:effectLst/>
                <a:latin typeface="Comic Sans MS" panose="030F0702030302020204" pitchFamily="66" charset="0"/>
              </a:rPr>
              <a:t>No zone boards from now on due to the “name and shame” being felt by staff and parents from the feedback.</a:t>
            </a:r>
          </a:p>
          <a:p>
            <a:pPr algn="l"/>
            <a:r>
              <a:rPr lang="en-GB" b="0" i="0" dirty="0">
                <a:effectLst/>
                <a:latin typeface="Comic Sans MS" panose="030F0702030302020204" pitchFamily="66" charset="0"/>
              </a:rPr>
              <a:t>Instead, the Policy will have 6 steps</a:t>
            </a:r>
            <a:endParaRPr lang="en-GB" dirty="0"/>
          </a:p>
        </p:txBody>
      </p:sp>
      <p:pic>
        <p:nvPicPr>
          <p:cNvPr id="4" name="Picture 3">
            <a:extLst>
              <a:ext uri="{FF2B5EF4-FFF2-40B4-BE49-F238E27FC236}">
                <a16:creationId xmlns:a16="http://schemas.microsoft.com/office/drawing/2014/main" id="{1937BF3F-4A34-4AA7-31B2-01F82A9B05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3921791"/>
      </p:ext>
    </p:extLst>
  </p:cSld>
  <p:clrMapOvr>
    <a:masterClrMapping/>
  </p:clrMapOvr>
  <p:transition>
    <p:strips dir="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84188" y="452438"/>
            <a:ext cx="6248400" cy="1104900"/>
          </a:xfrm>
        </p:spPr>
        <p:txBody>
          <a:bodyPr/>
          <a:lstStyle/>
          <a:p>
            <a:r>
              <a:rPr lang="en-GB" altLang="en-US" sz="4500" dirty="0">
                <a:latin typeface="Twinkl" pitchFamily="2" charset="0"/>
              </a:rPr>
              <a:t>Personal Skills and Learning Behaviours</a:t>
            </a:r>
            <a:endParaRPr lang="en-US" altLang="en-US" sz="4500" dirty="0">
              <a:latin typeface="Twinkl" pitchFamily="2" charset="0"/>
            </a:endParaRPr>
          </a:p>
        </p:txBody>
      </p:sp>
      <p:sp>
        <p:nvSpPr>
          <p:cNvPr id="29699" name="Rectangle 3"/>
          <p:cNvSpPr>
            <a:spLocks noGrp="1" noChangeArrowheads="1"/>
          </p:cNvSpPr>
          <p:nvPr>
            <p:ph idx="1"/>
          </p:nvPr>
        </p:nvSpPr>
        <p:spPr>
          <a:xfrm>
            <a:off x="250825" y="2276475"/>
            <a:ext cx="8551863" cy="4459288"/>
          </a:xfrm>
        </p:spPr>
        <p:txBody>
          <a:bodyPr rtlCol="0">
            <a:normAutofit fontScale="77500" lnSpcReduction="20000"/>
          </a:bodyPr>
          <a:lstStyle/>
          <a:p>
            <a:pPr algn="l"/>
            <a:r>
              <a:rPr lang="en-GB" sz="2400" b="0" i="0" dirty="0">
                <a:effectLst/>
                <a:latin typeface="Comic Sans MS" panose="030F0702030302020204" pitchFamily="66" charset="0"/>
              </a:rPr>
              <a:t>· Three new rules- RRS- Be Respectful, Be Responsible, Be safe</a:t>
            </a:r>
          </a:p>
          <a:p>
            <a:pPr algn="l"/>
            <a:r>
              <a:rPr lang="en-GB" sz="2400" b="0" i="0" dirty="0">
                <a:effectLst/>
                <a:latin typeface="Comic Sans MS" panose="030F0702030302020204" pitchFamily="66" charset="0"/>
              </a:rPr>
              <a:t>· Positive Behaviour Praised through:</a:t>
            </a:r>
          </a:p>
          <a:p>
            <a:pPr algn="l"/>
            <a:r>
              <a:rPr lang="en-GB" sz="2400" b="0" i="0" dirty="0">
                <a:effectLst/>
                <a:latin typeface="Comic Sans MS" panose="030F0702030302020204" pitchFamily="66" charset="0"/>
              </a:rPr>
              <a:t>- Green is Great chart (children devise behaviour focus for that day/lesson linked to rules or something the class need to work on) Green Card is given to the child’s name once the behaviour has been shown in class. Class celebrate once all achieved green card. We aim for all pupils name to be green by end of first session.</a:t>
            </a:r>
          </a:p>
          <a:p>
            <a:pPr algn="l"/>
            <a:r>
              <a:rPr lang="en-GB" sz="2400" b="0" i="0" dirty="0">
                <a:effectLst/>
                <a:latin typeface="Comic Sans MS" panose="030F0702030302020204" pitchFamily="66" charset="0"/>
              </a:rPr>
              <a:t>- Good News Cards- children going above and beyond expectations- sent home on same day stating which behaviour being shown</a:t>
            </a:r>
          </a:p>
          <a:p>
            <a:pPr algn="l"/>
            <a:r>
              <a:rPr lang="en-GB" sz="2400" b="0" i="0" dirty="0">
                <a:effectLst/>
                <a:latin typeface="Comic Sans MS" panose="030F0702030302020204" pitchFamily="66" charset="0"/>
              </a:rPr>
              <a:t>- Golden Table at lunchtime- to be implemented on Week 3 and Week 6 each half term by Mrs Marshall and Mrs Dean</a:t>
            </a:r>
          </a:p>
          <a:p>
            <a:pPr algn="l"/>
            <a:r>
              <a:rPr lang="en-GB" sz="2400" b="0" i="0" dirty="0">
                <a:effectLst/>
                <a:latin typeface="Comic Sans MS" panose="030F0702030302020204" pitchFamily="66" charset="0"/>
              </a:rPr>
              <a:t>- Congratulations Cards</a:t>
            </a:r>
          </a:p>
          <a:p>
            <a:pPr algn="l"/>
            <a:r>
              <a:rPr lang="en-GB" sz="2400" b="0" i="0" dirty="0">
                <a:effectLst/>
                <a:latin typeface="Comic Sans MS" panose="030F0702030302020204" pitchFamily="66" charset="0"/>
              </a:rPr>
              <a:t>- House Points</a:t>
            </a:r>
          </a:p>
          <a:p>
            <a:pPr algn="l"/>
            <a:r>
              <a:rPr lang="en-GB" sz="2400" b="0" i="0" dirty="0">
                <a:effectLst/>
                <a:latin typeface="Comic Sans MS" panose="030F0702030302020204" pitchFamily="66" charset="0"/>
              </a:rPr>
              <a:t>- Jar of Joy – jar filled up every time the School Value is demonstrated for that half term. Class decides on reward once full</a:t>
            </a:r>
          </a:p>
          <a:p>
            <a:pPr marL="342906" indent="-342906" defTabSz="457207" fontAlgn="auto">
              <a:spcAft>
                <a:spcPts val="0"/>
              </a:spcAft>
              <a:buClr>
                <a:schemeClr val="bg2">
                  <a:lumMod val="40000"/>
                  <a:lumOff val="60000"/>
                </a:schemeClr>
              </a:buClr>
              <a:buFont typeface="Wingdings 3" charset="2"/>
              <a:buChar char=""/>
              <a:defRPr/>
            </a:pPr>
            <a:endParaRPr lang="en-GB" altLang="en-US" sz="2500" dirty="0">
              <a:latin typeface="Twinkl" pitchFamily="2" charset="0"/>
            </a:endParaRPr>
          </a:p>
        </p:txBody>
      </p:sp>
      <p:pic>
        <p:nvPicPr>
          <p:cNvPr id="3277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56EA709-3BA0-F419-04EB-A2BD72874384}"/>
              </a:ext>
            </a:extLst>
          </p:cNvPr>
          <p:cNvPicPr>
            <a:picLocks noChangeAspect="1"/>
          </p:cNvPicPr>
          <p:nvPr/>
        </p:nvPicPr>
        <p:blipFill>
          <a:blip r:embed="rId4"/>
          <a:stretch>
            <a:fillRect/>
          </a:stretch>
        </p:blipFill>
        <p:spPr>
          <a:xfrm>
            <a:off x="5364088" y="312984"/>
            <a:ext cx="1924050" cy="1666875"/>
          </a:xfrm>
          <a:prstGeom prst="rect">
            <a:avLst/>
          </a:prstGeom>
        </p:spPr>
      </p:pic>
    </p:spTree>
  </p:cSld>
  <p:clrMapOvr>
    <a:masterClrMapping/>
  </p:clrMapOvr>
  <p:transition>
    <p:strips dir="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2C7B9-5442-B868-0BE2-380970F47697}"/>
              </a:ext>
            </a:extLst>
          </p:cNvPr>
          <p:cNvSpPr>
            <a:spLocks noGrp="1"/>
          </p:cNvSpPr>
          <p:nvPr>
            <p:ph type="title"/>
          </p:nvPr>
        </p:nvSpPr>
        <p:spPr/>
        <p:txBody>
          <a:bodyPr/>
          <a:lstStyle/>
          <a:p>
            <a:r>
              <a:rPr lang="en-GB" dirty="0"/>
              <a:t>New Behaviour Policy</a:t>
            </a:r>
          </a:p>
        </p:txBody>
      </p:sp>
      <p:sp>
        <p:nvSpPr>
          <p:cNvPr id="3" name="Content Placeholder 2">
            <a:extLst>
              <a:ext uri="{FF2B5EF4-FFF2-40B4-BE49-F238E27FC236}">
                <a16:creationId xmlns:a16="http://schemas.microsoft.com/office/drawing/2014/main" id="{E69E8319-5F3F-5EC4-02EA-FC3C7B43DEC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9922AB3-5FC9-8342-E43E-92AD68881AF7}"/>
              </a:ext>
            </a:extLst>
          </p:cNvPr>
          <p:cNvPicPr>
            <a:picLocks noChangeAspect="1"/>
          </p:cNvPicPr>
          <p:nvPr/>
        </p:nvPicPr>
        <p:blipFill>
          <a:blip r:embed="rId2"/>
          <a:stretch>
            <a:fillRect/>
          </a:stretch>
        </p:blipFill>
        <p:spPr>
          <a:xfrm>
            <a:off x="333375" y="1628800"/>
            <a:ext cx="8477250" cy="4886325"/>
          </a:xfrm>
          <a:prstGeom prst="rect">
            <a:avLst/>
          </a:prstGeom>
        </p:spPr>
      </p:pic>
      <p:pic>
        <p:nvPicPr>
          <p:cNvPr id="6" name="Picture 3">
            <a:extLst>
              <a:ext uri="{FF2B5EF4-FFF2-40B4-BE49-F238E27FC236}">
                <a16:creationId xmlns:a16="http://schemas.microsoft.com/office/drawing/2014/main" id="{C984F2B5-0D9C-7B80-A76A-3F938BCC04C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0"/>
            <a:ext cx="1743051" cy="174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9574247"/>
      </p:ext>
    </p:extLst>
  </p:cSld>
  <p:clrMapOvr>
    <a:masterClrMapping/>
  </p:clrMapOvr>
  <p:transition>
    <p:strips dir="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43BE8-5283-79E5-EE56-4618D5E0A8A6}"/>
              </a:ext>
            </a:extLst>
          </p:cNvPr>
          <p:cNvSpPr>
            <a:spLocks noGrp="1"/>
          </p:cNvSpPr>
          <p:nvPr>
            <p:ph type="title"/>
          </p:nvPr>
        </p:nvSpPr>
        <p:spPr/>
        <p:txBody>
          <a:bodyPr/>
          <a:lstStyle/>
          <a:p>
            <a:r>
              <a:rPr lang="en-GB" dirty="0"/>
              <a:t>New Behaviour Policy</a:t>
            </a:r>
          </a:p>
        </p:txBody>
      </p:sp>
      <p:graphicFrame>
        <p:nvGraphicFramePr>
          <p:cNvPr id="5" name="Table 4">
            <a:extLst>
              <a:ext uri="{FF2B5EF4-FFF2-40B4-BE49-F238E27FC236}">
                <a16:creationId xmlns:a16="http://schemas.microsoft.com/office/drawing/2014/main" id="{E177F6F9-66FE-7392-1864-2AEE7D65F873}"/>
              </a:ext>
            </a:extLst>
          </p:cNvPr>
          <p:cNvGraphicFramePr>
            <a:graphicFrameLocks noGrp="1"/>
          </p:cNvGraphicFramePr>
          <p:nvPr>
            <p:extLst>
              <p:ext uri="{D42A27DB-BD31-4B8C-83A1-F6EECF244321}">
                <p14:modId xmlns:p14="http://schemas.microsoft.com/office/powerpoint/2010/main" val="3821437838"/>
              </p:ext>
            </p:extLst>
          </p:nvPr>
        </p:nvGraphicFramePr>
        <p:xfrm>
          <a:off x="755576" y="1412776"/>
          <a:ext cx="7201296" cy="5281284"/>
        </p:xfrm>
        <a:graphic>
          <a:graphicData uri="http://schemas.openxmlformats.org/drawingml/2006/table">
            <a:tbl>
              <a:tblPr firstRow="1" firstCol="1" bandRow="1">
                <a:tableStyleId>{5C22544A-7EE6-4342-B048-85BDC9FD1C3A}</a:tableStyleId>
              </a:tblPr>
              <a:tblGrid>
                <a:gridCol w="1368648">
                  <a:extLst>
                    <a:ext uri="{9D8B030D-6E8A-4147-A177-3AD203B41FA5}">
                      <a16:colId xmlns:a16="http://schemas.microsoft.com/office/drawing/2014/main" val="558627776"/>
                    </a:ext>
                  </a:extLst>
                </a:gridCol>
                <a:gridCol w="5832648">
                  <a:extLst>
                    <a:ext uri="{9D8B030D-6E8A-4147-A177-3AD203B41FA5}">
                      <a16:colId xmlns:a16="http://schemas.microsoft.com/office/drawing/2014/main" val="2483653042"/>
                    </a:ext>
                  </a:extLst>
                </a:gridCol>
              </a:tblGrid>
              <a:tr h="792088">
                <a:tc>
                  <a:txBody>
                    <a:bodyPr/>
                    <a:lstStyle/>
                    <a:p>
                      <a:pPr>
                        <a:lnSpc>
                          <a:spcPct val="107000"/>
                        </a:lnSpc>
                        <a:spcAft>
                          <a:spcPts val="800"/>
                        </a:spcAft>
                      </a:pPr>
                      <a:r>
                        <a:rPr lang="en-GB" sz="1100" kern="100" dirty="0">
                          <a:effectLst/>
                          <a:latin typeface="Comic Sans MS" panose="030F0702030302020204" pitchFamily="66" charset="0"/>
                        </a:rPr>
                        <a:t>Step 1- Remind</a:t>
                      </a:r>
                      <a:endParaRPr lang="en-GB" sz="11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971" marR="51971" marT="0" marB="0">
                    <a:noFill/>
                  </a:tcPr>
                </a:tc>
                <a:tc>
                  <a:txBody>
                    <a:bodyPr/>
                    <a:lstStyle/>
                    <a:p>
                      <a:pPr>
                        <a:lnSpc>
                          <a:spcPct val="107000"/>
                        </a:lnSpc>
                        <a:spcBef>
                          <a:spcPts val="600"/>
                        </a:spcBef>
                        <a:spcAft>
                          <a:spcPts val="800"/>
                        </a:spcAft>
                      </a:pPr>
                      <a:r>
                        <a:rPr lang="en-GB" sz="1100" kern="100">
                          <a:effectLst/>
                          <a:latin typeface="Comic Sans MS" panose="030F0702030302020204" pitchFamily="66" charset="0"/>
                        </a:rPr>
                        <a:t>Praise the positive behaviours</a:t>
                      </a:r>
                    </a:p>
                    <a:p>
                      <a:pPr>
                        <a:lnSpc>
                          <a:spcPct val="107000"/>
                        </a:lnSpc>
                        <a:spcAft>
                          <a:spcPts val="800"/>
                        </a:spcAft>
                      </a:pPr>
                      <a:r>
                        <a:rPr lang="en-GB" sz="1100" kern="100">
                          <a:effectLst/>
                          <a:latin typeface="Comic Sans MS" panose="030F0702030302020204" pitchFamily="66" charset="0"/>
                        </a:rPr>
                        <a:t>Where behaviour does not meet your expectations, a reminder of the expectations for children of Responsible, Respect, Safe.</a:t>
                      </a:r>
                      <a:endParaRPr lang="en-GB" sz="1100" kern="100">
                        <a:effectLst/>
                        <a:latin typeface="Comic Sans MS" panose="030F0702030302020204" pitchFamily="66" charset="0"/>
                        <a:ea typeface="Calibri" panose="020F0502020204030204" pitchFamily="34" charset="0"/>
                        <a:cs typeface="Times New Roman" panose="02020603050405020304" pitchFamily="18" charset="0"/>
                      </a:endParaRPr>
                    </a:p>
                  </a:txBody>
                  <a:tcPr marL="51971" marR="51971" marT="0" marB="0">
                    <a:noFill/>
                  </a:tcPr>
                </a:tc>
                <a:extLst>
                  <a:ext uri="{0D108BD9-81ED-4DB2-BD59-A6C34878D82A}">
                    <a16:rowId xmlns:a16="http://schemas.microsoft.com/office/drawing/2014/main" val="1874180616"/>
                  </a:ext>
                </a:extLst>
              </a:tr>
              <a:tr h="3304581">
                <a:tc>
                  <a:txBody>
                    <a:bodyPr/>
                    <a:lstStyle/>
                    <a:p>
                      <a:pPr>
                        <a:lnSpc>
                          <a:spcPct val="107000"/>
                        </a:lnSpc>
                        <a:spcAft>
                          <a:spcPts val="800"/>
                        </a:spcAft>
                      </a:pPr>
                      <a:r>
                        <a:rPr lang="en-GB" sz="1100" kern="100">
                          <a:effectLst/>
                          <a:latin typeface="Comic Sans MS" panose="030F0702030302020204" pitchFamily="66" charset="0"/>
                        </a:rPr>
                        <a:t>Step 2 - Final Reminder</a:t>
                      </a:r>
                      <a:endParaRPr lang="en-GB" sz="1100" kern="100">
                        <a:effectLst/>
                        <a:latin typeface="Comic Sans MS" panose="030F0702030302020204" pitchFamily="66" charset="0"/>
                        <a:ea typeface="Calibri" panose="020F0502020204030204" pitchFamily="34" charset="0"/>
                        <a:cs typeface="Times New Roman" panose="02020603050405020304" pitchFamily="18" charset="0"/>
                      </a:endParaRPr>
                    </a:p>
                  </a:txBody>
                  <a:tcPr marL="51971" marR="51971" marT="0" marB="0">
                    <a:noFill/>
                  </a:tcPr>
                </a:tc>
                <a:tc>
                  <a:txBody>
                    <a:bodyPr/>
                    <a:lstStyle/>
                    <a:p>
                      <a:pPr marR="42545" algn="just">
                        <a:lnSpc>
                          <a:spcPct val="107000"/>
                        </a:lnSpc>
                        <a:spcBef>
                          <a:spcPts val="600"/>
                        </a:spcBef>
                        <a:spcAft>
                          <a:spcPts val="800"/>
                        </a:spcAft>
                      </a:pPr>
                      <a:r>
                        <a:rPr lang="en-GB" sz="1100" kern="100" dirty="0">
                          <a:solidFill>
                            <a:schemeClr val="tx1"/>
                          </a:solidFill>
                          <a:effectLst/>
                          <a:latin typeface="Comic Sans MS" panose="030F0702030302020204" pitchFamily="66" charset="0"/>
                        </a:rPr>
                        <a:t>The 30 second script, at the child’s level, involves a conversation with the pupil that goes to redress their behaviour in the first instance. The key to these conversations is framing the pupil in the positive light we know they can exhibit:  </a:t>
                      </a:r>
                    </a:p>
                    <a:p>
                      <a:pPr marL="342900" marR="42545" lvl="0" indent="-342900" algn="just" fontAlgn="base">
                        <a:lnSpc>
                          <a:spcPct val="107000"/>
                        </a:lnSpc>
                        <a:spcBef>
                          <a:spcPts val="600"/>
                        </a:spcBef>
                        <a:spcAft>
                          <a:spcPts val="800"/>
                        </a:spcAft>
                        <a:buClr>
                          <a:srgbClr val="000000"/>
                        </a:buClr>
                        <a:buSzPts val="1000"/>
                        <a:buFont typeface="Arial" panose="020B0604020202020204" pitchFamily="34" charset="0"/>
                        <a:buChar char="•"/>
                      </a:pPr>
                      <a:r>
                        <a:rPr lang="en-GB" sz="1100" u="none" strike="noStrike" kern="100" dirty="0">
                          <a:solidFill>
                            <a:schemeClr val="tx1"/>
                          </a:solidFill>
                          <a:effectLst/>
                          <a:uFill>
                            <a:solidFill>
                              <a:srgbClr val="000000"/>
                            </a:solidFill>
                          </a:uFill>
                          <a:latin typeface="Comic Sans MS" panose="030F0702030302020204" pitchFamily="66" charset="0"/>
                        </a:rPr>
                        <a:t>I noticed you are having trouble with [state the behaviour you see to separate the behaviour from the child]. </a:t>
                      </a:r>
                    </a:p>
                    <a:p>
                      <a:pPr marL="342900" marR="42545" lvl="0" indent="-342900" algn="just" fontAlgn="base">
                        <a:lnSpc>
                          <a:spcPct val="107000"/>
                        </a:lnSpc>
                        <a:spcBef>
                          <a:spcPts val="600"/>
                        </a:spcBef>
                        <a:spcAft>
                          <a:spcPts val="800"/>
                        </a:spcAft>
                        <a:buClr>
                          <a:srgbClr val="000000"/>
                        </a:buClr>
                        <a:buSzPts val="1000"/>
                        <a:buFont typeface="Arial" panose="020B0604020202020204" pitchFamily="34" charset="0"/>
                        <a:buChar char="•"/>
                      </a:pPr>
                      <a:r>
                        <a:rPr lang="en-GB" sz="1100" u="none" strike="noStrike" kern="100" dirty="0">
                          <a:solidFill>
                            <a:schemeClr val="tx1"/>
                          </a:solidFill>
                          <a:effectLst/>
                          <a:uFill>
                            <a:solidFill>
                              <a:srgbClr val="000000"/>
                            </a:solidFill>
                          </a:uFill>
                          <a:latin typeface="Comic Sans MS" panose="030F0702030302020204" pitchFamily="66" charset="0"/>
                        </a:rPr>
                        <a:t>I am wondering if you are feeling [………….…]?  </a:t>
                      </a:r>
                    </a:p>
                    <a:p>
                      <a:pPr marL="342900" marR="42545" lvl="0" indent="-342900" algn="just" fontAlgn="base">
                        <a:lnSpc>
                          <a:spcPct val="107000"/>
                        </a:lnSpc>
                        <a:spcBef>
                          <a:spcPts val="600"/>
                        </a:spcBef>
                        <a:spcAft>
                          <a:spcPts val="800"/>
                        </a:spcAft>
                        <a:buClr>
                          <a:srgbClr val="000000"/>
                        </a:buClr>
                        <a:buSzPts val="1000"/>
                        <a:buFont typeface="Arial" panose="020B0604020202020204" pitchFamily="34" charset="0"/>
                        <a:buChar char="•"/>
                      </a:pPr>
                      <a:r>
                        <a:rPr lang="en-GB" sz="1100" u="none" strike="noStrike" kern="100" dirty="0">
                          <a:solidFill>
                            <a:schemeClr val="tx1"/>
                          </a:solidFill>
                          <a:effectLst/>
                          <a:uFill>
                            <a:solidFill>
                              <a:srgbClr val="000000"/>
                            </a:solidFill>
                          </a:uFill>
                          <a:latin typeface="Comic Sans MS" panose="030F0702030302020204" pitchFamily="66" charset="0"/>
                        </a:rPr>
                        <a:t>You know we have a Ready, Respect, Safe rule in the classroom. It was the rule about [lining up / bringing toys into school / not allowing others to learn] that you broke. </a:t>
                      </a:r>
                    </a:p>
                    <a:p>
                      <a:pPr marL="342900" marR="42545" lvl="0" indent="-342900" algn="just" fontAlgn="base">
                        <a:lnSpc>
                          <a:spcPct val="107000"/>
                        </a:lnSpc>
                        <a:spcBef>
                          <a:spcPts val="600"/>
                        </a:spcBef>
                        <a:spcAft>
                          <a:spcPts val="800"/>
                        </a:spcAft>
                        <a:buClr>
                          <a:srgbClr val="000000"/>
                        </a:buClr>
                        <a:buSzPts val="1000"/>
                        <a:buFont typeface="Arial" panose="020B0604020202020204" pitchFamily="34" charset="0"/>
                        <a:buChar char="•"/>
                      </a:pPr>
                      <a:r>
                        <a:rPr lang="en-GB" sz="1100" u="none" strike="noStrike" kern="100" dirty="0">
                          <a:solidFill>
                            <a:schemeClr val="tx1"/>
                          </a:solidFill>
                          <a:effectLst/>
                          <a:uFill>
                            <a:solidFill>
                              <a:srgbClr val="000000"/>
                            </a:solidFill>
                          </a:uFill>
                          <a:latin typeface="Comic Sans MS" panose="030F0702030302020204" pitchFamily="66" charset="0"/>
                        </a:rPr>
                        <a:t>Do you remember when you [did that kind thing for……]?  That is who I need to see today.  </a:t>
                      </a:r>
                    </a:p>
                    <a:p>
                      <a:pPr marL="342900" marR="42545" lvl="0" indent="-342900" algn="just" fontAlgn="base">
                        <a:lnSpc>
                          <a:spcPct val="107000"/>
                        </a:lnSpc>
                        <a:spcBef>
                          <a:spcPts val="600"/>
                        </a:spcBef>
                        <a:spcAft>
                          <a:spcPts val="800"/>
                        </a:spcAft>
                        <a:buClr>
                          <a:srgbClr val="000000"/>
                        </a:buClr>
                        <a:buSzPts val="1000"/>
                        <a:buFont typeface="Arial" panose="020B0604020202020204" pitchFamily="34" charset="0"/>
                        <a:buChar char="•"/>
                      </a:pPr>
                      <a:r>
                        <a:rPr lang="en-GB" sz="1100" u="none" strike="noStrike" kern="100" dirty="0">
                          <a:solidFill>
                            <a:schemeClr val="tx1"/>
                          </a:solidFill>
                          <a:effectLst/>
                          <a:uFill>
                            <a:solidFill>
                              <a:srgbClr val="000000"/>
                            </a:solidFill>
                          </a:uFill>
                          <a:latin typeface="Comic Sans MS" panose="030F0702030302020204" pitchFamily="66" charset="0"/>
                        </a:rPr>
                        <a:t>When I come back in * minutes, I want to see your wonderful [………..…]. Thank you for listening.  </a:t>
                      </a:r>
                    </a:p>
                    <a:p>
                      <a:pPr marR="42545" algn="just">
                        <a:lnSpc>
                          <a:spcPct val="107000"/>
                        </a:lnSpc>
                        <a:spcBef>
                          <a:spcPts val="600"/>
                        </a:spcBef>
                        <a:spcAft>
                          <a:spcPts val="800"/>
                        </a:spcAft>
                      </a:pPr>
                      <a:r>
                        <a:rPr lang="en-GB" sz="1100" kern="100" dirty="0">
                          <a:solidFill>
                            <a:schemeClr val="tx1"/>
                          </a:solidFill>
                          <a:effectLst/>
                          <a:latin typeface="Comic Sans MS" panose="030F0702030302020204" pitchFamily="66" charset="0"/>
                        </a:rPr>
                        <a:t>The 30 second script can go a long way to reduce the disruption in lessons, build a positive relationship and enable children to reset their behaviour. Praise in Public (</a:t>
                      </a:r>
                      <a:r>
                        <a:rPr lang="en-GB" sz="1100" kern="100" dirty="0" err="1">
                          <a:solidFill>
                            <a:schemeClr val="tx1"/>
                          </a:solidFill>
                          <a:effectLst/>
                          <a:latin typeface="Comic Sans MS" panose="030F0702030302020204" pitchFamily="66" charset="0"/>
                        </a:rPr>
                        <a:t>PiP</a:t>
                      </a:r>
                      <a:r>
                        <a:rPr lang="en-GB" sz="1100" kern="100" dirty="0">
                          <a:solidFill>
                            <a:schemeClr val="tx1"/>
                          </a:solidFill>
                          <a:effectLst/>
                          <a:latin typeface="Comic Sans MS" panose="030F0702030302020204" pitchFamily="66" charset="0"/>
                        </a:rPr>
                        <a:t>) and Remind in Private (</a:t>
                      </a:r>
                      <a:r>
                        <a:rPr lang="en-GB" sz="1100" kern="100" dirty="0" err="1">
                          <a:solidFill>
                            <a:schemeClr val="tx1"/>
                          </a:solidFill>
                          <a:effectLst/>
                          <a:latin typeface="Comic Sans MS" panose="030F0702030302020204" pitchFamily="66" charset="0"/>
                        </a:rPr>
                        <a:t>RiP</a:t>
                      </a:r>
                      <a:r>
                        <a:rPr lang="en-GB" sz="1100" kern="100" dirty="0">
                          <a:solidFill>
                            <a:schemeClr val="tx1"/>
                          </a:solidFill>
                          <a:effectLst/>
                          <a:latin typeface="Comic Sans MS" panose="030F0702030302020204" pitchFamily="66" charset="0"/>
                        </a:rPr>
                        <a:t>). </a:t>
                      </a:r>
                    </a:p>
                    <a:p>
                      <a:pPr algn="just">
                        <a:lnSpc>
                          <a:spcPct val="107000"/>
                        </a:lnSpc>
                        <a:spcAft>
                          <a:spcPts val="800"/>
                        </a:spcAft>
                      </a:pPr>
                      <a:r>
                        <a:rPr lang="en-GB" sz="1100" kern="100" dirty="0">
                          <a:effectLst/>
                          <a:latin typeface="Comic Sans MS" panose="030F0702030302020204" pitchFamily="66" charset="0"/>
                        </a:rPr>
                        <a:t> </a:t>
                      </a:r>
                    </a:p>
                    <a:p>
                      <a:pPr>
                        <a:lnSpc>
                          <a:spcPct val="107000"/>
                        </a:lnSpc>
                        <a:spcAft>
                          <a:spcPts val="800"/>
                        </a:spcAft>
                      </a:pPr>
                      <a:r>
                        <a:rPr lang="en-GB" sz="1100" kern="100" dirty="0">
                          <a:effectLst/>
                          <a:latin typeface="Comic Sans MS" panose="030F0702030302020204" pitchFamily="66" charset="0"/>
                        </a:rPr>
                        <a:t> </a:t>
                      </a:r>
                      <a:endParaRPr lang="en-GB" sz="11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1971" marR="51971" marT="0" marB="0">
                    <a:noFill/>
                  </a:tcPr>
                </a:tc>
                <a:extLst>
                  <a:ext uri="{0D108BD9-81ED-4DB2-BD59-A6C34878D82A}">
                    <a16:rowId xmlns:a16="http://schemas.microsoft.com/office/drawing/2014/main" val="4215733137"/>
                  </a:ext>
                </a:extLst>
              </a:tr>
            </a:tbl>
          </a:graphicData>
        </a:graphic>
      </p:graphicFrame>
      <p:pic>
        <p:nvPicPr>
          <p:cNvPr id="3" name="Picture 3">
            <a:extLst>
              <a:ext uri="{FF2B5EF4-FFF2-40B4-BE49-F238E27FC236}">
                <a16:creationId xmlns:a16="http://schemas.microsoft.com/office/drawing/2014/main" id="{1CBE74B1-A68D-5551-3E68-442DC92C6A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40625" y="1"/>
            <a:ext cx="1582738"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3422928"/>
      </p:ext>
    </p:extLst>
  </p:cSld>
  <p:clrMapOvr>
    <a:masterClrMapping/>
  </p:clrMapOvr>
  <p:transition>
    <p:strips dir="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CE350-86EE-ABB3-1411-D4B6FAFEF32D}"/>
              </a:ext>
            </a:extLst>
          </p:cNvPr>
          <p:cNvSpPr>
            <a:spLocks noGrp="1"/>
          </p:cNvSpPr>
          <p:nvPr>
            <p:ph type="title"/>
          </p:nvPr>
        </p:nvSpPr>
        <p:spPr/>
        <p:txBody>
          <a:bodyPr/>
          <a:lstStyle/>
          <a:p>
            <a:r>
              <a:rPr lang="en-GB" dirty="0"/>
              <a:t>New Behaviour Policy</a:t>
            </a:r>
          </a:p>
        </p:txBody>
      </p:sp>
      <p:graphicFrame>
        <p:nvGraphicFramePr>
          <p:cNvPr id="4" name="Content Placeholder 3">
            <a:extLst>
              <a:ext uri="{FF2B5EF4-FFF2-40B4-BE49-F238E27FC236}">
                <a16:creationId xmlns:a16="http://schemas.microsoft.com/office/drawing/2014/main" id="{29D5DE07-7789-17EF-DBF5-AC6CA4A798C8}"/>
              </a:ext>
            </a:extLst>
          </p:cNvPr>
          <p:cNvGraphicFramePr>
            <a:graphicFrameLocks noGrp="1"/>
          </p:cNvGraphicFramePr>
          <p:nvPr>
            <p:ph idx="1"/>
            <p:extLst>
              <p:ext uri="{D42A27DB-BD31-4B8C-83A1-F6EECF244321}">
                <p14:modId xmlns:p14="http://schemas.microsoft.com/office/powerpoint/2010/main" val="21287711"/>
              </p:ext>
            </p:extLst>
          </p:nvPr>
        </p:nvGraphicFramePr>
        <p:xfrm>
          <a:off x="683568" y="1406398"/>
          <a:ext cx="7776864" cy="5189855"/>
        </p:xfrm>
        <a:graphic>
          <a:graphicData uri="http://schemas.openxmlformats.org/drawingml/2006/table">
            <a:tbl>
              <a:tblPr firstRow="1" firstCol="1" bandRow="1">
                <a:tableStyleId>{5C22544A-7EE6-4342-B048-85BDC9FD1C3A}</a:tableStyleId>
              </a:tblPr>
              <a:tblGrid>
                <a:gridCol w="1656184">
                  <a:extLst>
                    <a:ext uri="{9D8B030D-6E8A-4147-A177-3AD203B41FA5}">
                      <a16:colId xmlns:a16="http://schemas.microsoft.com/office/drawing/2014/main" val="2213962314"/>
                    </a:ext>
                  </a:extLst>
                </a:gridCol>
                <a:gridCol w="6120680">
                  <a:extLst>
                    <a:ext uri="{9D8B030D-6E8A-4147-A177-3AD203B41FA5}">
                      <a16:colId xmlns:a16="http://schemas.microsoft.com/office/drawing/2014/main" val="1325524633"/>
                    </a:ext>
                  </a:extLst>
                </a:gridCol>
              </a:tblGrid>
              <a:tr h="2003313">
                <a:tc>
                  <a:txBody>
                    <a:bodyPr/>
                    <a:lstStyle/>
                    <a:p>
                      <a:pPr>
                        <a:lnSpc>
                          <a:spcPct val="107000"/>
                        </a:lnSpc>
                        <a:spcAft>
                          <a:spcPts val="800"/>
                        </a:spcAft>
                      </a:pPr>
                      <a:r>
                        <a:rPr lang="en-GB" sz="800" kern="100" dirty="0">
                          <a:solidFill>
                            <a:schemeClr val="tx1"/>
                          </a:solidFill>
                          <a:effectLst/>
                          <a:latin typeface="Comic Sans MS" panose="030F0702030302020204" pitchFamily="66" charset="0"/>
                        </a:rPr>
                        <a:t>Step 3 - Time in (Calm Corner) Recorded on </a:t>
                      </a:r>
                      <a:r>
                        <a:rPr lang="en-GB" sz="800" kern="100" dirty="0" err="1">
                          <a:solidFill>
                            <a:schemeClr val="tx1"/>
                          </a:solidFill>
                          <a:effectLst/>
                          <a:latin typeface="Comic Sans MS" panose="030F0702030302020204" pitchFamily="66" charset="0"/>
                        </a:rPr>
                        <a:t>ScholarPack</a:t>
                      </a:r>
                      <a:r>
                        <a:rPr lang="en-GB" sz="800" kern="100" dirty="0">
                          <a:solidFill>
                            <a:schemeClr val="tx1"/>
                          </a:solidFill>
                          <a:effectLst/>
                          <a:latin typeface="Comic Sans MS" panose="030F0702030302020204" pitchFamily="66" charset="0"/>
                        </a:rPr>
                        <a:t>. (Behaviour Plan on Provision Map).</a:t>
                      </a:r>
                      <a:endParaRPr lang="en-GB" sz="8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38166" marR="38166" marT="0" marB="0">
                    <a:noFill/>
                  </a:tcPr>
                </a:tc>
                <a:tc>
                  <a:txBody>
                    <a:bodyPr/>
                    <a:lstStyle/>
                    <a:p>
                      <a:pPr algn="just">
                        <a:lnSpc>
                          <a:spcPct val="107000"/>
                        </a:lnSpc>
                        <a:spcBef>
                          <a:spcPts val="600"/>
                        </a:spcBef>
                        <a:spcAft>
                          <a:spcPts val="25"/>
                        </a:spcAft>
                      </a:pPr>
                      <a:r>
                        <a:rPr lang="en-GB" sz="800" kern="100" dirty="0">
                          <a:solidFill>
                            <a:schemeClr val="tx1"/>
                          </a:solidFill>
                          <a:effectLst/>
                          <a:latin typeface="Comic Sans MS" panose="030F0702030302020204" pitchFamily="66" charset="0"/>
                        </a:rPr>
                        <a:t>The child will be asked to go to the Calm Corner in the classroom where they will access a calm box containing items to support the child’s regulation. Items within the box will help the child to re-engage their prefrontal cortex, such as breathing and grounding techniques.   </a:t>
                      </a:r>
                    </a:p>
                    <a:p>
                      <a:pPr marL="342900" lvl="0" indent="-342900" algn="just" fontAlgn="base">
                        <a:lnSpc>
                          <a:spcPct val="107000"/>
                        </a:lnSpc>
                        <a:spcBef>
                          <a:spcPts val="600"/>
                        </a:spcBef>
                        <a:spcAft>
                          <a:spcPts val="800"/>
                        </a:spcAft>
                        <a:buClr>
                          <a:srgbClr val="000000"/>
                        </a:buClr>
                        <a:buSzPts val="1000"/>
                        <a:buFont typeface="Courier New" panose="02070309020205020404" pitchFamily="49" charset="0"/>
                        <a:buChar char="o"/>
                      </a:pPr>
                      <a:r>
                        <a:rPr lang="en-GB" sz="800" u="none" strike="noStrike" kern="100" dirty="0">
                          <a:solidFill>
                            <a:schemeClr val="tx1"/>
                          </a:solidFill>
                          <a:effectLst/>
                          <a:uFill>
                            <a:solidFill>
                              <a:srgbClr val="000000"/>
                            </a:solidFill>
                          </a:uFill>
                          <a:latin typeface="Comic Sans MS" panose="030F0702030302020204" pitchFamily="66" charset="0"/>
                        </a:rPr>
                        <a:t>The teacher will have a chance to speak to the child away from the class and will use WIN; ‘I am wondering, imagining, noticing…’. </a:t>
                      </a:r>
                    </a:p>
                    <a:p>
                      <a:pPr marL="342900" lvl="0" indent="-342900" algn="just" fontAlgn="base">
                        <a:lnSpc>
                          <a:spcPct val="112000"/>
                        </a:lnSpc>
                        <a:spcBef>
                          <a:spcPts val="600"/>
                        </a:spcBef>
                        <a:spcAft>
                          <a:spcPts val="800"/>
                        </a:spcAft>
                        <a:buClr>
                          <a:srgbClr val="000000"/>
                        </a:buClr>
                        <a:buSzPts val="1000"/>
                        <a:buFont typeface="Courier New" panose="02070309020205020404" pitchFamily="49" charset="0"/>
                        <a:buChar char="o"/>
                      </a:pPr>
                      <a:r>
                        <a:rPr lang="en-GB" sz="800" u="none" strike="noStrike" kern="100" dirty="0">
                          <a:solidFill>
                            <a:schemeClr val="tx1"/>
                          </a:solidFill>
                          <a:effectLst/>
                          <a:uFill>
                            <a:solidFill>
                              <a:srgbClr val="000000"/>
                            </a:solidFill>
                          </a:uFill>
                          <a:latin typeface="Comic Sans MS" panose="030F0702030302020204" pitchFamily="66" charset="0"/>
                        </a:rPr>
                        <a:t>Boundaries are reset.  </a:t>
                      </a:r>
                    </a:p>
                    <a:p>
                      <a:pPr marL="342900" lvl="0" indent="-342900" algn="just" fontAlgn="base">
                        <a:lnSpc>
                          <a:spcPct val="107000"/>
                        </a:lnSpc>
                        <a:spcBef>
                          <a:spcPts val="600"/>
                        </a:spcBef>
                        <a:spcAft>
                          <a:spcPts val="800"/>
                        </a:spcAft>
                        <a:buClr>
                          <a:srgbClr val="000000"/>
                        </a:buClr>
                        <a:buSzPts val="1000"/>
                        <a:buFont typeface="Courier New" panose="02070309020205020404" pitchFamily="49" charset="0"/>
                        <a:buChar char="o"/>
                      </a:pPr>
                      <a:r>
                        <a:rPr lang="en-GB" sz="800" u="none" strike="noStrike" kern="100" dirty="0">
                          <a:solidFill>
                            <a:schemeClr val="tx1"/>
                          </a:solidFill>
                          <a:effectLst/>
                          <a:uFill>
                            <a:solidFill>
                              <a:srgbClr val="000000"/>
                            </a:solidFill>
                          </a:uFill>
                          <a:latin typeface="Comic Sans MS" panose="030F0702030302020204" pitchFamily="66" charset="0"/>
                        </a:rPr>
                        <a:t>Child is asked to reflect on their next step. Again, they are reminded of their previous positive behaviour for learning.  </a:t>
                      </a:r>
                    </a:p>
                    <a:p>
                      <a:pPr marL="342900" lvl="0" indent="-342900" algn="just" fontAlgn="base">
                        <a:lnSpc>
                          <a:spcPct val="107000"/>
                        </a:lnSpc>
                        <a:spcBef>
                          <a:spcPts val="600"/>
                        </a:spcBef>
                        <a:spcAft>
                          <a:spcPts val="800"/>
                        </a:spcAft>
                        <a:buClr>
                          <a:srgbClr val="000000"/>
                        </a:buClr>
                        <a:buSzPts val="1000"/>
                        <a:buFont typeface="Courier New" panose="02070309020205020404" pitchFamily="49" charset="0"/>
                        <a:buChar char="o"/>
                      </a:pPr>
                      <a:r>
                        <a:rPr lang="en-GB" sz="800" u="none" strike="noStrike" kern="100" dirty="0">
                          <a:solidFill>
                            <a:schemeClr val="tx1"/>
                          </a:solidFill>
                          <a:effectLst/>
                          <a:uFill>
                            <a:solidFill>
                              <a:srgbClr val="000000"/>
                            </a:solidFill>
                          </a:uFill>
                          <a:latin typeface="Comic Sans MS" panose="030F0702030302020204" pitchFamily="66" charset="0"/>
                        </a:rPr>
                        <a:t>Usually, after no more than 10 minutes the child is given the opportunity to re-engage with the learning and / or follow instructions. </a:t>
                      </a:r>
                    </a:p>
                    <a:p>
                      <a:pPr marL="342900" lvl="0" indent="-342900" algn="just" fontAlgn="base">
                        <a:lnSpc>
                          <a:spcPct val="107000"/>
                        </a:lnSpc>
                        <a:spcBef>
                          <a:spcPts val="600"/>
                        </a:spcBef>
                        <a:spcAft>
                          <a:spcPts val="800"/>
                        </a:spcAft>
                        <a:buClr>
                          <a:srgbClr val="000000"/>
                        </a:buClr>
                        <a:buSzPts val="1000"/>
                        <a:buFont typeface="Courier New" panose="02070309020205020404" pitchFamily="49" charset="0"/>
                        <a:buChar char="o"/>
                      </a:pPr>
                      <a:r>
                        <a:rPr lang="en-GB" sz="800" u="none" strike="noStrike" kern="100" dirty="0">
                          <a:solidFill>
                            <a:schemeClr val="tx1"/>
                          </a:solidFill>
                          <a:effectLst/>
                          <a:uFill>
                            <a:solidFill>
                              <a:srgbClr val="000000"/>
                            </a:solidFill>
                          </a:uFill>
                          <a:latin typeface="Comic Sans MS" panose="030F0702030302020204" pitchFamily="66" charset="0"/>
                        </a:rPr>
                        <a:t>If this is at playtime, the child should have ‘time in’ by standing with the adult. </a:t>
                      </a:r>
                    </a:p>
                    <a:p>
                      <a:pPr marR="10795">
                        <a:lnSpc>
                          <a:spcPct val="107000"/>
                        </a:lnSpc>
                        <a:spcAft>
                          <a:spcPts val="800"/>
                        </a:spcAft>
                      </a:pPr>
                      <a:r>
                        <a:rPr lang="en-GB" sz="800" kern="100" dirty="0">
                          <a:solidFill>
                            <a:schemeClr val="tx1"/>
                          </a:solidFill>
                          <a:effectLst/>
                          <a:latin typeface="Comic Sans MS" panose="030F0702030302020204" pitchFamily="66" charset="0"/>
                        </a:rPr>
                        <a:t> </a:t>
                      </a:r>
                    </a:p>
                    <a:p>
                      <a:pPr>
                        <a:lnSpc>
                          <a:spcPct val="107000"/>
                        </a:lnSpc>
                        <a:spcAft>
                          <a:spcPts val="800"/>
                        </a:spcAft>
                      </a:pPr>
                      <a:r>
                        <a:rPr lang="en-GB" sz="800" kern="100" dirty="0">
                          <a:solidFill>
                            <a:schemeClr val="tx1"/>
                          </a:solidFill>
                          <a:effectLst/>
                          <a:latin typeface="Comic Sans MS" panose="030F0702030302020204" pitchFamily="66" charset="0"/>
                        </a:rPr>
                        <a:t> </a:t>
                      </a:r>
                      <a:endParaRPr lang="en-GB" sz="8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38166" marR="38166" marT="0" marB="0">
                    <a:noFill/>
                  </a:tcPr>
                </a:tc>
                <a:extLst>
                  <a:ext uri="{0D108BD9-81ED-4DB2-BD59-A6C34878D82A}">
                    <a16:rowId xmlns:a16="http://schemas.microsoft.com/office/drawing/2014/main" val="478528398"/>
                  </a:ext>
                </a:extLst>
              </a:tr>
              <a:tr h="2192449">
                <a:tc>
                  <a:txBody>
                    <a:bodyPr/>
                    <a:lstStyle/>
                    <a:p>
                      <a:pPr>
                        <a:lnSpc>
                          <a:spcPct val="107000"/>
                        </a:lnSpc>
                        <a:spcAft>
                          <a:spcPts val="800"/>
                        </a:spcAft>
                      </a:pPr>
                      <a:r>
                        <a:rPr lang="en-GB" sz="800" kern="100">
                          <a:solidFill>
                            <a:schemeClr val="tx1"/>
                          </a:solidFill>
                          <a:effectLst/>
                          <a:latin typeface="Comic Sans MS" panose="030F0702030302020204" pitchFamily="66" charset="0"/>
                        </a:rPr>
                        <a:t>Step 4 - Time In (Nurture Base) Recorded on ScholarPack </a:t>
                      </a:r>
                      <a:endParaRPr lang="en-GB" sz="8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38166" marR="38166" marT="0" marB="0">
                    <a:noFill/>
                  </a:tcPr>
                </a:tc>
                <a:tc>
                  <a:txBody>
                    <a:bodyPr/>
                    <a:lstStyle/>
                    <a:p>
                      <a:pPr marR="26670" algn="just">
                        <a:lnSpc>
                          <a:spcPct val="107000"/>
                        </a:lnSpc>
                        <a:spcBef>
                          <a:spcPts val="600"/>
                        </a:spcBef>
                        <a:spcAft>
                          <a:spcPts val="800"/>
                        </a:spcAft>
                      </a:pPr>
                      <a:r>
                        <a:rPr lang="en-GB" sz="800" kern="100" dirty="0">
                          <a:solidFill>
                            <a:schemeClr val="tx1"/>
                          </a:solidFill>
                          <a:effectLst/>
                          <a:latin typeface="Comic Sans MS" panose="030F0702030302020204" pitchFamily="66" charset="0"/>
                        </a:rPr>
                        <a:t>A member of the SLT will escort the child from the classroom and give them time to regulate and reflect on their behaviour. They will be given the opportunity to complete their work in a designated place, decided by and arranged by the class teacher and appropriate to the child’s age and need (</a:t>
                      </a:r>
                      <a:r>
                        <a:rPr lang="en-GB" sz="800" kern="100" dirty="0" err="1">
                          <a:solidFill>
                            <a:schemeClr val="tx1"/>
                          </a:solidFill>
                          <a:effectLst/>
                          <a:latin typeface="Comic Sans MS" panose="030F0702030302020204" pitchFamily="66" charset="0"/>
                        </a:rPr>
                        <a:t>eg</a:t>
                      </a:r>
                      <a:r>
                        <a:rPr lang="en-GB" sz="800" kern="100" dirty="0">
                          <a:solidFill>
                            <a:schemeClr val="tx1"/>
                          </a:solidFill>
                          <a:effectLst/>
                          <a:latin typeface="Comic Sans MS" panose="030F0702030302020204" pitchFamily="66" charset="0"/>
                        </a:rPr>
                        <a:t> a quiet space, another classroom, with another member of staff). The length of time away from their base class will be decided by the class teacher and discussed with a member of the SLT, as appropriate. </a:t>
                      </a:r>
                    </a:p>
                    <a:p>
                      <a:pPr>
                        <a:lnSpc>
                          <a:spcPct val="107000"/>
                        </a:lnSpc>
                        <a:spcAft>
                          <a:spcPts val="800"/>
                        </a:spcAft>
                      </a:pPr>
                      <a:r>
                        <a:rPr lang="en-GB" sz="800" kern="100" dirty="0">
                          <a:solidFill>
                            <a:schemeClr val="tx1"/>
                          </a:solidFill>
                          <a:effectLst/>
                          <a:latin typeface="Comic Sans MS" panose="030F0702030302020204" pitchFamily="66" charset="0"/>
                        </a:rPr>
                        <a:t> </a:t>
                      </a:r>
                    </a:p>
                    <a:p>
                      <a:pPr algn="just">
                        <a:lnSpc>
                          <a:spcPct val="107000"/>
                        </a:lnSpc>
                        <a:spcAft>
                          <a:spcPts val="10"/>
                        </a:spcAft>
                      </a:pPr>
                      <a:r>
                        <a:rPr lang="en-GB" sz="800" kern="100" dirty="0">
                          <a:solidFill>
                            <a:schemeClr val="tx1"/>
                          </a:solidFill>
                          <a:effectLst/>
                          <a:latin typeface="Comic Sans MS" panose="030F0702030302020204" pitchFamily="66" charset="0"/>
                        </a:rPr>
                        <a:t>They may miss some playtime on that day (as deemed appropriate by the teacher). On their return to class, the final stage of the three Rs (repair- restorative conversation) will be discussed and a ‘clean slate’ approach will be used from that moment.</a:t>
                      </a:r>
                    </a:p>
                    <a:p>
                      <a:pPr algn="just">
                        <a:lnSpc>
                          <a:spcPct val="107000"/>
                        </a:lnSpc>
                        <a:spcAft>
                          <a:spcPts val="800"/>
                        </a:spcAft>
                      </a:pPr>
                      <a:r>
                        <a:rPr lang="en-GB" sz="800" kern="100" dirty="0">
                          <a:solidFill>
                            <a:schemeClr val="tx1"/>
                          </a:solidFill>
                          <a:effectLst/>
                          <a:latin typeface="Comic Sans MS" panose="030F0702030302020204" pitchFamily="66" charset="0"/>
                        </a:rPr>
                        <a:t> </a:t>
                      </a:r>
                    </a:p>
                    <a:p>
                      <a:pPr algn="just">
                        <a:lnSpc>
                          <a:spcPct val="107000"/>
                        </a:lnSpc>
                        <a:spcBef>
                          <a:spcPts val="600"/>
                        </a:spcBef>
                        <a:spcAft>
                          <a:spcPts val="800"/>
                        </a:spcAft>
                      </a:pPr>
                      <a:r>
                        <a:rPr lang="en-GB" sz="800" kern="100" dirty="0">
                          <a:solidFill>
                            <a:schemeClr val="tx1"/>
                          </a:solidFill>
                          <a:effectLst/>
                          <a:latin typeface="Comic Sans MS" panose="030F0702030302020204" pitchFamily="66" charset="0"/>
                        </a:rPr>
                        <a:t>Parents will be informed at the end of the day through a Behaviour Form filled in with child and teacher. </a:t>
                      </a:r>
                    </a:p>
                    <a:p>
                      <a:pPr algn="just">
                        <a:lnSpc>
                          <a:spcPct val="107000"/>
                        </a:lnSpc>
                        <a:spcAft>
                          <a:spcPts val="25"/>
                        </a:spcAft>
                      </a:pPr>
                      <a:r>
                        <a:rPr lang="en-GB" sz="800" kern="100" dirty="0">
                          <a:solidFill>
                            <a:schemeClr val="tx1"/>
                          </a:solidFill>
                          <a:effectLst/>
                          <a:latin typeface="Comic Sans MS" panose="030F0702030302020204" pitchFamily="66" charset="0"/>
                        </a:rPr>
                        <a:t> </a:t>
                      </a:r>
                    </a:p>
                    <a:p>
                      <a:pPr algn="just">
                        <a:lnSpc>
                          <a:spcPct val="107000"/>
                        </a:lnSpc>
                        <a:spcAft>
                          <a:spcPts val="800"/>
                        </a:spcAft>
                      </a:pPr>
                      <a:r>
                        <a:rPr lang="en-GB" sz="800" kern="100" dirty="0">
                          <a:solidFill>
                            <a:schemeClr val="tx1"/>
                          </a:solidFill>
                          <a:effectLst/>
                          <a:latin typeface="Comic Sans MS" panose="030F0702030302020204" pitchFamily="66" charset="0"/>
                        </a:rPr>
                        <a:t>Incident is logged as a Stage 3 on </a:t>
                      </a:r>
                      <a:r>
                        <a:rPr lang="en-GB" sz="800" kern="100" dirty="0" err="1">
                          <a:solidFill>
                            <a:schemeClr val="tx1"/>
                          </a:solidFill>
                          <a:effectLst/>
                          <a:latin typeface="Comic Sans MS" panose="030F0702030302020204" pitchFamily="66" charset="0"/>
                        </a:rPr>
                        <a:t>ScholarPack</a:t>
                      </a:r>
                      <a:r>
                        <a:rPr lang="en-GB" sz="800" kern="100" dirty="0">
                          <a:solidFill>
                            <a:schemeClr val="tx1"/>
                          </a:solidFill>
                          <a:effectLst/>
                          <a:latin typeface="Comic Sans MS" panose="030F0702030302020204" pitchFamily="66" charset="0"/>
                        </a:rPr>
                        <a:t>.</a:t>
                      </a:r>
                    </a:p>
                    <a:p>
                      <a:pPr>
                        <a:lnSpc>
                          <a:spcPct val="107000"/>
                        </a:lnSpc>
                        <a:spcAft>
                          <a:spcPts val="800"/>
                        </a:spcAft>
                      </a:pPr>
                      <a:r>
                        <a:rPr lang="en-GB" sz="800" kern="100" dirty="0">
                          <a:solidFill>
                            <a:schemeClr val="tx1"/>
                          </a:solidFill>
                          <a:effectLst/>
                          <a:latin typeface="Comic Sans MS" panose="030F0702030302020204" pitchFamily="66" charset="0"/>
                        </a:rPr>
                        <a:t> </a:t>
                      </a:r>
                    </a:p>
                    <a:p>
                      <a:pPr>
                        <a:lnSpc>
                          <a:spcPct val="107000"/>
                        </a:lnSpc>
                        <a:spcAft>
                          <a:spcPts val="800"/>
                        </a:spcAft>
                      </a:pPr>
                      <a:r>
                        <a:rPr lang="en-GB" sz="800" kern="100" dirty="0">
                          <a:solidFill>
                            <a:schemeClr val="tx1"/>
                          </a:solidFill>
                          <a:effectLst/>
                          <a:latin typeface="Comic Sans MS" panose="030F0702030302020204" pitchFamily="66" charset="0"/>
                        </a:rPr>
                        <a:t> </a:t>
                      </a:r>
                      <a:endParaRPr lang="en-GB" sz="8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38166" marR="38166" marT="0" marB="0">
                    <a:noFill/>
                  </a:tcPr>
                </a:tc>
                <a:extLst>
                  <a:ext uri="{0D108BD9-81ED-4DB2-BD59-A6C34878D82A}">
                    <a16:rowId xmlns:a16="http://schemas.microsoft.com/office/drawing/2014/main" val="3366920831"/>
                  </a:ext>
                </a:extLst>
              </a:tr>
            </a:tbl>
          </a:graphicData>
        </a:graphic>
      </p:graphicFrame>
      <p:pic>
        <p:nvPicPr>
          <p:cNvPr id="3" name="Picture 3">
            <a:extLst>
              <a:ext uri="{FF2B5EF4-FFF2-40B4-BE49-F238E27FC236}">
                <a16:creationId xmlns:a16="http://schemas.microsoft.com/office/drawing/2014/main" id="{BBEACFDB-C141-B0AC-F184-D9080A5F457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23187" y="1"/>
            <a:ext cx="1400176" cy="1400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26865584"/>
      </p:ext>
    </p:extLst>
  </p:cSld>
  <p:clrMapOvr>
    <a:masterClrMapping/>
  </p:clrMapOvr>
  <p:transition>
    <p:strips dir="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07808-E4C3-91E1-666E-B3739261E00E}"/>
              </a:ext>
            </a:extLst>
          </p:cNvPr>
          <p:cNvSpPr>
            <a:spLocks noGrp="1"/>
          </p:cNvSpPr>
          <p:nvPr>
            <p:ph type="title"/>
          </p:nvPr>
        </p:nvSpPr>
        <p:spPr/>
        <p:txBody>
          <a:bodyPr/>
          <a:lstStyle/>
          <a:p>
            <a:r>
              <a:rPr lang="en-GB" dirty="0"/>
              <a:t>New Behaviour Policy</a:t>
            </a:r>
          </a:p>
        </p:txBody>
      </p:sp>
      <p:graphicFrame>
        <p:nvGraphicFramePr>
          <p:cNvPr id="4" name="Content Placeholder 3">
            <a:extLst>
              <a:ext uri="{FF2B5EF4-FFF2-40B4-BE49-F238E27FC236}">
                <a16:creationId xmlns:a16="http://schemas.microsoft.com/office/drawing/2014/main" id="{88E076DE-0EF4-ABD1-0E4B-5E51BADB0A41}"/>
              </a:ext>
            </a:extLst>
          </p:cNvPr>
          <p:cNvGraphicFramePr>
            <a:graphicFrameLocks noGrp="1"/>
          </p:cNvGraphicFramePr>
          <p:nvPr>
            <p:ph idx="1"/>
            <p:extLst>
              <p:ext uri="{D42A27DB-BD31-4B8C-83A1-F6EECF244321}">
                <p14:modId xmlns:p14="http://schemas.microsoft.com/office/powerpoint/2010/main" val="2559764848"/>
              </p:ext>
            </p:extLst>
          </p:nvPr>
        </p:nvGraphicFramePr>
        <p:xfrm>
          <a:off x="683568" y="1152525"/>
          <a:ext cx="7560840" cy="5790311"/>
        </p:xfrm>
        <a:graphic>
          <a:graphicData uri="http://schemas.openxmlformats.org/drawingml/2006/table">
            <a:tbl>
              <a:tblPr firstRow="1" firstCol="1" bandRow="1">
                <a:tableStyleId>{5C22544A-7EE6-4342-B048-85BDC9FD1C3A}</a:tableStyleId>
              </a:tblPr>
              <a:tblGrid>
                <a:gridCol w="1360951">
                  <a:extLst>
                    <a:ext uri="{9D8B030D-6E8A-4147-A177-3AD203B41FA5}">
                      <a16:colId xmlns:a16="http://schemas.microsoft.com/office/drawing/2014/main" val="2331548608"/>
                    </a:ext>
                  </a:extLst>
                </a:gridCol>
                <a:gridCol w="6199889">
                  <a:extLst>
                    <a:ext uri="{9D8B030D-6E8A-4147-A177-3AD203B41FA5}">
                      <a16:colId xmlns:a16="http://schemas.microsoft.com/office/drawing/2014/main" val="2859291919"/>
                    </a:ext>
                  </a:extLst>
                </a:gridCol>
              </a:tblGrid>
              <a:tr h="3174970">
                <a:tc>
                  <a:txBody>
                    <a:bodyPr/>
                    <a:lstStyle/>
                    <a:p>
                      <a:pPr>
                        <a:lnSpc>
                          <a:spcPct val="107000"/>
                        </a:lnSpc>
                        <a:spcAft>
                          <a:spcPts val="800"/>
                        </a:spcAft>
                      </a:pPr>
                      <a:r>
                        <a:rPr lang="en-GB" sz="800" kern="100" dirty="0">
                          <a:solidFill>
                            <a:schemeClr val="tx1"/>
                          </a:solidFill>
                          <a:effectLst/>
                          <a:latin typeface="Comic Sans MS" panose="030F0702030302020204" pitchFamily="66" charset="0"/>
                        </a:rPr>
                        <a:t>Step 5 - Positive Report Card (PRC) and Behaviour Plan on Provision Map</a:t>
                      </a:r>
                      <a:endParaRPr lang="en-GB" sz="8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29073" marR="29073" marT="0" marB="0">
                    <a:noFill/>
                  </a:tcPr>
                </a:tc>
                <a:tc>
                  <a:txBody>
                    <a:bodyPr/>
                    <a:lstStyle/>
                    <a:p>
                      <a:pPr marR="42545" algn="just">
                        <a:lnSpc>
                          <a:spcPct val="107000"/>
                        </a:lnSpc>
                        <a:spcBef>
                          <a:spcPts val="600"/>
                        </a:spcBef>
                        <a:spcAft>
                          <a:spcPts val="800"/>
                        </a:spcAft>
                      </a:pPr>
                      <a:r>
                        <a:rPr lang="en-GB" sz="800" kern="100" dirty="0">
                          <a:solidFill>
                            <a:schemeClr val="tx1"/>
                          </a:solidFill>
                          <a:effectLst/>
                          <a:latin typeface="Comic Sans MS" panose="030F0702030302020204" pitchFamily="66" charset="0"/>
                        </a:rPr>
                        <a:t>The Positive Report Card will support the child by setting a precise behaviour target that is achievable. The behaviour target will remain in place for a week, there will be 30 opportunities for success each recognised by a sticker. An achievement target (the number of stickers to be achieved) will be set by the Head Teacher, Class Teacher and Mentor in conjunction with the child. A review is held at the end of each week and a decision made as to the best course of action. A child must achieve 30 stickers 2 weeks running for it to be considered that the PRC is no longer needed for support. A mentor will be assigned to the child to offer support. </a:t>
                      </a:r>
                    </a:p>
                    <a:p>
                      <a:pPr>
                        <a:lnSpc>
                          <a:spcPct val="107000"/>
                        </a:lnSpc>
                        <a:spcAft>
                          <a:spcPts val="15"/>
                        </a:spcAft>
                      </a:pPr>
                      <a:r>
                        <a:rPr lang="en-GB" sz="800" kern="100" dirty="0">
                          <a:solidFill>
                            <a:schemeClr val="tx1"/>
                          </a:solidFill>
                          <a:effectLst/>
                          <a:highlight>
                            <a:srgbClr val="FF00FF"/>
                          </a:highlight>
                          <a:latin typeface="Comic Sans MS" panose="030F0702030302020204" pitchFamily="66" charset="0"/>
                        </a:rPr>
                        <a:t> </a:t>
                      </a:r>
                      <a:endParaRPr lang="en-GB" sz="800" kern="100" dirty="0">
                        <a:solidFill>
                          <a:schemeClr val="tx1"/>
                        </a:solidFill>
                        <a:effectLst/>
                        <a:latin typeface="Comic Sans MS" panose="030F0702030302020204" pitchFamily="66" charset="0"/>
                      </a:endParaRPr>
                    </a:p>
                    <a:p>
                      <a:pPr algn="just">
                        <a:lnSpc>
                          <a:spcPct val="107000"/>
                        </a:lnSpc>
                        <a:spcAft>
                          <a:spcPts val="15"/>
                        </a:spcAft>
                      </a:pPr>
                      <a:r>
                        <a:rPr lang="en-GB" sz="800" kern="100" dirty="0">
                          <a:solidFill>
                            <a:schemeClr val="tx1"/>
                          </a:solidFill>
                          <a:effectLst/>
                          <a:latin typeface="Comic Sans MS" panose="030F0702030302020204" pitchFamily="66" charset="0"/>
                        </a:rPr>
                        <a:t>The SLT member will determine a space appropriate to the school and the age of the child where the child will work for the remainder of the session or day depending on age and individual needs.  </a:t>
                      </a:r>
                    </a:p>
                    <a:p>
                      <a:pPr algn="just">
                        <a:lnSpc>
                          <a:spcPct val="107000"/>
                        </a:lnSpc>
                        <a:spcAft>
                          <a:spcPts val="800"/>
                        </a:spcAft>
                      </a:pPr>
                      <a:r>
                        <a:rPr lang="en-GB" sz="800" kern="100" dirty="0">
                          <a:solidFill>
                            <a:schemeClr val="tx1"/>
                          </a:solidFill>
                          <a:effectLst/>
                          <a:latin typeface="Comic Sans MS" panose="030F0702030302020204" pitchFamily="66" charset="0"/>
                        </a:rPr>
                        <a:t> </a:t>
                      </a:r>
                    </a:p>
                    <a:p>
                      <a:pPr algn="just">
                        <a:lnSpc>
                          <a:spcPct val="107000"/>
                        </a:lnSpc>
                        <a:spcAft>
                          <a:spcPts val="10"/>
                        </a:spcAft>
                      </a:pPr>
                      <a:r>
                        <a:rPr lang="en-GB" sz="800" kern="100" dirty="0">
                          <a:solidFill>
                            <a:schemeClr val="tx1"/>
                          </a:solidFill>
                          <a:effectLst/>
                          <a:latin typeface="Comic Sans MS" panose="030F0702030302020204" pitchFamily="66" charset="0"/>
                        </a:rPr>
                        <a:t>They will not be able to access lunchtime or playtime, whichever is first, and the SLT member has the discretion to keep them off the playground if this puts other children at risk.  </a:t>
                      </a:r>
                    </a:p>
                    <a:p>
                      <a:pPr algn="just">
                        <a:lnSpc>
                          <a:spcPct val="107000"/>
                        </a:lnSpc>
                        <a:spcAft>
                          <a:spcPts val="800"/>
                        </a:spcAft>
                      </a:pPr>
                      <a:r>
                        <a:rPr lang="en-GB" sz="800" kern="100" dirty="0">
                          <a:solidFill>
                            <a:schemeClr val="tx1"/>
                          </a:solidFill>
                          <a:effectLst/>
                          <a:latin typeface="Comic Sans MS" panose="030F0702030302020204" pitchFamily="66" charset="0"/>
                        </a:rPr>
                        <a:t> </a:t>
                      </a:r>
                    </a:p>
                    <a:p>
                      <a:pPr marR="47625" algn="just">
                        <a:lnSpc>
                          <a:spcPct val="107000"/>
                        </a:lnSpc>
                        <a:spcAft>
                          <a:spcPts val="10"/>
                        </a:spcAft>
                      </a:pPr>
                      <a:r>
                        <a:rPr lang="en-GB" sz="800" kern="100" dirty="0">
                          <a:solidFill>
                            <a:schemeClr val="tx1"/>
                          </a:solidFill>
                          <a:effectLst/>
                          <a:latin typeface="Comic Sans MS" panose="030F0702030302020204" pitchFamily="66" charset="0"/>
                        </a:rPr>
                        <a:t>A meeting with parents will be held with class teacher and member of SLT in order to discuss the triggers as noted on Provision Map and to seek a positive solution to avoid further negative behaviours from happening.  </a:t>
                      </a:r>
                    </a:p>
                    <a:p>
                      <a:pPr algn="just">
                        <a:lnSpc>
                          <a:spcPct val="107000"/>
                        </a:lnSpc>
                        <a:spcAft>
                          <a:spcPts val="800"/>
                        </a:spcAft>
                      </a:pPr>
                      <a:r>
                        <a:rPr lang="en-GB" sz="800" kern="100" dirty="0">
                          <a:solidFill>
                            <a:schemeClr val="tx1"/>
                          </a:solidFill>
                          <a:effectLst/>
                          <a:latin typeface="Comic Sans MS" panose="030F0702030302020204" pitchFamily="66" charset="0"/>
                        </a:rPr>
                        <a:t> </a:t>
                      </a:r>
                    </a:p>
                    <a:p>
                      <a:pPr marR="33020" algn="just">
                        <a:lnSpc>
                          <a:spcPct val="107000"/>
                        </a:lnSpc>
                        <a:spcAft>
                          <a:spcPts val="800"/>
                        </a:spcAft>
                      </a:pPr>
                      <a:r>
                        <a:rPr lang="en-GB" sz="800" kern="100" dirty="0">
                          <a:solidFill>
                            <a:schemeClr val="tx1"/>
                          </a:solidFill>
                          <a:effectLst/>
                          <a:latin typeface="Comic Sans MS" panose="030F0702030302020204" pitchFamily="66" charset="0"/>
                        </a:rPr>
                        <a:t>The Head Teacher has the discretion to apply a fixed-term exclusion at this stage if it is deemed that removal from the playground or classroom will not regulate the behaviour or that the risk to other children and staff cannot be managed. </a:t>
                      </a:r>
                    </a:p>
                    <a:p>
                      <a:pPr algn="just">
                        <a:lnSpc>
                          <a:spcPct val="107000"/>
                        </a:lnSpc>
                        <a:spcAft>
                          <a:spcPts val="800"/>
                        </a:spcAft>
                      </a:pPr>
                      <a:r>
                        <a:rPr lang="en-GB" sz="800" kern="100" dirty="0">
                          <a:solidFill>
                            <a:schemeClr val="tx1"/>
                          </a:solidFill>
                          <a:effectLst/>
                          <a:latin typeface="Comic Sans MS" panose="030F0702030302020204" pitchFamily="66" charset="0"/>
                        </a:rPr>
                        <a:t> </a:t>
                      </a:r>
                    </a:p>
                    <a:p>
                      <a:pPr algn="just">
                        <a:lnSpc>
                          <a:spcPct val="100000"/>
                        </a:lnSpc>
                        <a:spcAft>
                          <a:spcPts val="800"/>
                        </a:spcAft>
                      </a:pPr>
                      <a:r>
                        <a:rPr lang="en-GB" sz="800" kern="100" dirty="0">
                          <a:solidFill>
                            <a:schemeClr val="tx1"/>
                          </a:solidFill>
                          <a:effectLst/>
                          <a:latin typeface="Comic Sans MS" panose="030F0702030302020204" pitchFamily="66" charset="0"/>
                        </a:rPr>
                        <a:t>Incident is logged as a Stage 4 on Scholar Pack </a:t>
                      </a:r>
                    </a:p>
                    <a:p>
                      <a:pPr>
                        <a:lnSpc>
                          <a:spcPct val="107000"/>
                        </a:lnSpc>
                        <a:spcAft>
                          <a:spcPts val="800"/>
                        </a:spcAft>
                      </a:pPr>
                      <a:r>
                        <a:rPr lang="en-GB" sz="800" kern="100" dirty="0">
                          <a:solidFill>
                            <a:schemeClr val="tx1"/>
                          </a:solidFill>
                          <a:effectLst/>
                          <a:latin typeface="Comic Sans MS" panose="030F0702030302020204" pitchFamily="66" charset="0"/>
                        </a:rPr>
                        <a:t> </a:t>
                      </a:r>
                      <a:endParaRPr lang="en-GB" sz="8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29073" marR="29073" marT="0" marB="0">
                    <a:noFill/>
                  </a:tcPr>
                </a:tc>
                <a:extLst>
                  <a:ext uri="{0D108BD9-81ED-4DB2-BD59-A6C34878D82A}">
                    <a16:rowId xmlns:a16="http://schemas.microsoft.com/office/drawing/2014/main" val="588422842"/>
                  </a:ext>
                </a:extLst>
              </a:tr>
              <a:tr h="1981825">
                <a:tc>
                  <a:txBody>
                    <a:bodyPr/>
                    <a:lstStyle/>
                    <a:p>
                      <a:pPr>
                        <a:lnSpc>
                          <a:spcPct val="107000"/>
                        </a:lnSpc>
                        <a:spcAft>
                          <a:spcPts val="800"/>
                        </a:spcAft>
                      </a:pPr>
                      <a:r>
                        <a:rPr lang="en-GB" sz="800" kern="100">
                          <a:solidFill>
                            <a:schemeClr val="tx1"/>
                          </a:solidFill>
                          <a:effectLst/>
                          <a:latin typeface="Comic Sans MS" panose="030F0702030302020204" pitchFamily="66" charset="0"/>
                        </a:rPr>
                        <a:t>Step 6 – Individual Behaviour Plan Recorded on Provision Map</a:t>
                      </a:r>
                      <a:endParaRPr lang="en-GB" sz="800" kern="1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29073" marR="29073" marT="0" marB="0">
                    <a:noFill/>
                  </a:tcPr>
                </a:tc>
                <a:tc>
                  <a:txBody>
                    <a:bodyPr/>
                    <a:lstStyle/>
                    <a:p>
                      <a:pPr marR="42545" algn="just">
                        <a:lnSpc>
                          <a:spcPct val="107000"/>
                        </a:lnSpc>
                        <a:spcBef>
                          <a:spcPts val="600"/>
                        </a:spcBef>
                        <a:spcAft>
                          <a:spcPts val="800"/>
                        </a:spcAft>
                      </a:pPr>
                      <a:r>
                        <a:rPr lang="en-GB" sz="800" kern="100" dirty="0">
                          <a:solidFill>
                            <a:schemeClr val="tx1"/>
                          </a:solidFill>
                          <a:effectLst/>
                          <a:latin typeface="Comic Sans MS" panose="030F0702030302020204" pitchFamily="66" charset="0"/>
                        </a:rPr>
                        <a:t>A child’s behaviour may deteriorate before it improves when an Individual Behaviour Plan is introduced. </a:t>
                      </a:r>
                    </a:p>
                    <a:p>
                      <a:pPr marR="42545" algn="just">
                        <a:lnSpc>
                          <a:spcPct val="107000"/>
                        </a:lnSpc>
                        <a:spcBef>
                          <a:spcPts val="600"/>
                        </a:spcBef>
                        <a:spcAft>
                          <a:spcPts val="800"/>
                        </a:spcAft>
                      </a:pPr>
                      <a:r>
                        <a:rPr lang="en-GB" sz="800" kern="100" dirty="0">
                          <a:solidFill>
                            <a:schemeClr val="tx1"/>
                          </a:solidFill>
                          <a:effectLst/>
                          <a:latin typeface="Comic Sans MS" panose="030F0702030302020204" pitchFamily="66" charset="0"/>
                        </a:rPr>
                        <a:t>Rewards and reinforcements used to promote positive social behaviour must be immediate and at a high frequency in the early stages of an Individual Behaviour Plan for maximum success, especially with younger children.  </a:t>
                      </a:r>
                    </a:p>
                    <a:p>
                      <a:pPr marR="42545" algn="just">
                        <a:lnSpc>
                          <a:spcPct val="107000"/>
                        </a:lnSpc>
                        <a:spcAft>
                          <a:spcPts val="80"/>
                        </a:spcAft>
                      </a:pPr>
                      <a:r>
                        <a:rPr lang="en-GB" sz="800" kern="100" dirty="0">
                          <a:solidFill>
                            <a:schemeClr val="tx1"/>
                          </a:solidFill>
                          <a:effectLst/>
                          <a:latin typeface="Comic Sans MS" panose="030F0702030302020204" pitchFamily="66" charset="0"/>
                        </a:rPr>
                        <a:t> </a:t>
                      </a:r>
                    </a:p>
                    <a:p>
                      <a:pPr marR="42545" algn="just">
                        <a:lnSpc>
                          <a:spcPct val="107000"/>
                        </a:lnSpc>
                        <a:spcAft>
                          <a:spcPts val="80"/>
                        </a:spcAft>
                      </a:pPr>
                      <a:r>
                        <a:rPr lang="en-GB" sz="800" kern="100" dirty="0">
                          <a:solidFill>
                            <a:schemeClr val="tx1"/>
                          </a:solidFill>
                          <a:effectLst/>
                          <a:latin typeface="Comic Sans MS" panose="030F0702030302020204" pitchFamily="66" charset="0"/>
                        </a:rPr>
                        <a:t>The Individual Behaviour Plan will include clear expectations for behaviour and targets that provide limited (maximum of three) unambiguous and, above all, achievable targets for the child’s behaviour. ‘To stay on task at all times’ is not a realistic target for any child. Specific targets will be identified through the Thrive assessment. </a:t>
                      </a:r>
                    </a:p>
                    <a:p>
                      <a:pPr marR="22860">
                        <a:lnSpc>
                          <a:spcPct val="107000"/>
                        </a:lnSpc>
                        <a:spcAft>
                          <a:spcPts val="10"/>
                        </a:spcAft>
                      </a:pPr>
                      <a:r>
                        <a:rPr lang="en-GB" sz="800" kern="100" dirty="0">
                          <a:solidFill>
                            <a:schemeClr val="tx1"/>
                          </a:solidFill>
                          <a:effectLst/>
                          <a:latin typeface="Comic Sans MS" panose="030F0702030302020204" pitchFamily="66" charset="0"/>
                        </a:rPr>
                        <a:t> </a:t>
                      </a:r>
                    </a:p>
                    <a:p>
                      <a:pPr marR="22860">
                        <a:lnSpc>
                          <a:spcPct val="107000"/>
                        </a:lnSpc>
                        <a:spcAft>
                          <a:spcPts val="10"/>
                        </a:spcAft>
                      </a:pPr>
                      <a:r>
                        <a:rPr lang="en-GB" sz="800" kern="100" dirty="0">
                          <a:solidFill>
                            <a:schemeClr val="tx1"/>
                          </a:solidFill>
                          <a:effectLst/>
                          <a:latin typeface="Comic Sans MS" panose="030F0702030302020204" pitchFamily="66" charset="0"/>
                        </a:rPr>
                        <a:t>This can only be given when a child has worked their way through Consequences. If there is an immediate situation that warrants exclusion, then a Fixed Term referral needs to be made by the class teacher to the Head Teacher. The decision to exclude lies with the Head Teacher. </a:t>
                      </a:r>
                    </a:p>
                    <a:p>
                      <a:pPr>
                        <a:lnSpc>
                          <a:spcPct val="107000"/>
                        </a:lnSpc>
                        <a:spcAft>
                          <a:spcPts val="800"/>
                        </a:spcAft>
                      </a:pPr>
                      <a:r>
                        <a:rPr lang="en-GB" sz="800" kern="100" dirty="0">
                          <a:solidFill>
                            <a:schemeClr val="tx1"/>
                          </a:solidFill>
                          <a:effectLst/>
                          <a:latin typeface="Comic Sans MS" panose="030F0702030302020204" pitchFamily="66" charset="0"/>
                        </a:rPr>
                        <a:t> </a:t>
                      </a:r>
                    </a:p>
                    <a:p>
                      <a:pPr>
                        <a:lnSpc>
                          <a:spcPct val="107000"/>
                        </a:lnSpc>
                        <a:spcAft>
                          <a:spcPts val="800"/>
                        </a:spcAft>
                      </a:pPr>
                      <a:r>
                        <a:rPr lang="en-GB" sz="800" kern="100" dirty="0">
                          <a:solidFill>
                            <a:schemeClr val="tx1"/>
                          </a:solidFill>
                          <a:effectLst/>
                          <a:latin typeface="Comic Sans MS" panose="030F0702030302020204" pitchFamily="66" charset="0"/>
                        </a:rPr>
                        <a:t>Fixed term and permanent exclusions must meet the statutory guidance as set out in DFE Exclusions from Maintained Schools and Academies and Pupil Referral Units (2017).</a:t>
                      </a:r>
                      <a:endParaRPr lang="en-GB" sz="8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29073" marR="29073" marT="0" marB="0">
                    <a:noFill/>
                  </a:tcPr>
                </a:tc>
                <a:extLst>
                  <a:ext uri="{0D108BD9-81ED-4DB2-BD59-A6C34878D82A}">
                    <a16:rowId xmlns:a16="http://schemas.microsoft.com/office/drawing/2014/main" val="2687490821"/>
                  </a:ext>
                </a:extLst>
              </a:tr>
            </a:tbl>
          </a:graphicData>
        </a:graphic>
      </p:graphicFrame>
      <p:pic>
        <p:nvPicPr>
          <p:cNvPr id="3" name="Picture 3">
            <a:extLst>
              <a:ext uri="{FF2B5EF4-FFF2-40B4-BE49-F238E27FC236}">
                <a16:creationId xmlns:a16="http://schemas.microsoft.com/office/drawing/2014/main" id="{2E4FF1A1-A621-96BA-DC9E-615152D04B1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4368" y="0"/>
            <a:ext cx="1238995" cy="1238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0212293"/>
      </p:ext>
    </p:extLst>
  </p:cSld>
  <p:clrMapOvr>
    <a:masterClrMapping/>
  </p:clrMapOvr>
  <p:transition>
    <p:strips dir="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GB" altLang="en-US" sz="4500">
                <a:latin typeface="Twinkl" pitchFamily="2" charset="0"/>
              </a:rPr>
              <a:t>Questions</a:t>
            </a:r>
          </a:p>
        </p:txBody>
      </p:sp>
      <p:sp>
        <p:nvSpPr>
          <p:cNvPr id="40963" name="Rectangle 3"/>
          <p:cNvSpPr>
            <a:spLocks noGrp="1" noChangeArrowheads="1"/>
          </p:cNvSpPr>
          <p:nvPr>
            <p:ph idx="1"/>
          </p:nvPr>
        </p:nvSpPr>
        <p:spPr>
          <a:xfrm>
            <a:off x="179388" y="2060575"/>
            <a:ext cx="8785225" cy="4195763"/>
          </a:xfrm>
        </p:spPr>
        <p:txBody>
          <a:bodyPr rtlCol="0">
            <a:normAutofit/>
          </a:bodyPr>
          <a:lstStyle/>
          <a:p>
            <a:pPr marL="342906" indent="-342906" defTabSz="457207" fontAlgn="auto">
              <a:spcAft>
                <a:spcPts val="0"/>
              </a:spcAft>
              <a:buClr>
                <a:schemeClr val="bg2">
                  <a:lumMod val="40000"/>
                  <a:lumOff val="60000"/>
                </a:schemeClr>
              </a:buClr>
              <a:buFont typeface="Wingdings 3" charset="2"/>
              <a:buChar char=""/>
              <a:defRPr/>
            </a:pPr>
            <a:endParaRPr lang="en-GB" altLang="en-US" dirty="0"/>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Please email any specific questions or enquiries that have not been answered to: office@nortonprimary.worcs.sch.uk</a:t>
            </a:r>
          </a:p>
          <a:p>
            <a:pPr marL="342906" indent="-342906" defTabSz="457207" fontAlgn="auto">
              <a:spcAft>
                <a:spcPts val="0"/>
              </a:spcAft>
              <a:buClr>
                <a:schemeClr val="bg2">
                  <a:lumMod val="40000"/>
                  <a:lumOff val="60000"/>
                </a:schemeClr>
              </a:buClr>
              <a:buFont typeface="Wingdings 3" charset="2"/>
              <a:buChar char=""/>
              <a:defRPr/>
            </a:pPr>
            <a:endParaRPr lang="en-GB" altLang="en-US" sz="2500" dirty="0">
              <a:latin typeface="Twinkl" pitchFamily="2" charset="0"/>
            </a:endParaRPr>
          </a:p>
          <a:p>
            <a:pPr marL="342906" indent="-342906" defTabSz="457207" fontAlgn="auto">
              <a:spcAft>
                <a:spcPts val="0"/>
              </a:spcAft>
              <a:buClr>
                <a:schemeClr val="bg2">
                  <a:lumMod val="40000"/>
                  <a:lumOff val="60000"/>
                </a:schemeClr>
              </a:buClr>
              <a:buFont typeface="Wingdings 3" charset="2"/>
              <a:buChar char=""/>
              <a:defRPr/>
            </a:pPr>
            <a:r>
              <a:rPr lang="en-GB" altLang="en-US" sz="2500" dirty="0">
                <a:latin typeface="Twinkl" pitchFamily="2" charset="0"/>
              </a:rPr>
              <a:t>Class webpage:</a:t>
            </a:r>
          </a:p>
          <a:p>
            <a:pPr marL="0" indent="0" defTabSz="457207" fontAlgn="auto">
              <a:spcAft>
                <a:spcPts val="0"/>
              </a:spcAft>
              <a:buClr>
                <a:schemeClr val="bg2">
                  <a:lumMod val="40000"/>
                  <a:lumOff val="60000"/>
                </a:schemeClr>
              </a:buClr>
              <a:buFont typeface="Wingdings 3" charset="2"/>
              <a:buNone/>
              <a:defRPr/>
            </a:pPr>
            <a:r>
              <a:rPr lang="en-GB" altLang="en-US" sz="2500" dirty="0">
                <a:latin typeface="Twinkl" pitchFamily="2" charset="0"/>
              </a:rPr>
              <a:t>https://norton-juxta-kempsey.secure-primarysite.net/class-pages/</a:t>
            </a:r>
          </a:p>
          <a:p>
            <a:pPr marL="0" indent="0" defTabSz="457207" fontAlgn="auto">
              <a:spcAft>
                <a:spcPts val="0"/>
              </a:spcAft>
              <a:buClr>
                <a:schemeClr val="bg2">
                  <a:lumMod val="40000"/>
                  <a:lumOff val="60000"/>
                </a:schemeClr>
              </a:buClr>
              <a:buFont typeface="Wingdings 3" charset="2"/>
              <a:buNone/>
              <a:defRPr/>
            </a:pPr>
            <a:endParaRPr lang="en-GB" altLang="en-US" sz="2500" dirty="0">
              <a:latin typeface="Twinkl" pitchFamily="2" charset="0"/>
            </a:endParaRPr>
          </a:p>
        </p:txBody>
      </p:sp>
      <p:pic>
        <p:nvPicPr>
          <p:cNvPr id="4096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43750" y="0"/>
            <a:ext cx="1979613" cy="197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539750" y="260350"/>
            <a:ext cx="7054850" cy="1400175"/>
          </a:xfrm>
        </p:spPr>
        <p:txBody>
          <a:bodyPr/>
          <a:lstStyle/>
          <a:p>
            <a:pPr algn="ctr"/>
            <a:r>
              <a:rPr lang="en-GB" altLang="en-US" sz="4500">
                <a:latin typeface="Twinkl" pitchFamily="2" charset="0"/>
              </a:rPr>
              <a:t>We look forward to working with you and getting to know your child even better. </a:t>
            </a:r>
          </a:p>
        </p:txBody>
      </p:sp>
      <p:pic>
        <p:nvPicPr>
          <p:cNvPr id="4198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3141663"/>
            <a:ext cx="3195638" cy="319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trips dir="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A89C55CFC6B04744A54F5F4E11DD3E53" ma:contentTypeVersion="14" ma:contentTypeDescription="Create a new document." ma:contentTypeScope="" ma:versionID="e323b76a64886a7ca8dd7d8b220cb8fc">
  <xsd:schema xmlns:xsd="http://www.w3.org/2001/XMLSchema" xmlns:xs="http://www.w3.org/2001/XMLSchema" xmlns:p="http://schemas.microsoft.com/office/2006/metadata/properties" xmlns:ns2="6926eeae-0d7a-49bf-b0ac-166d4fc20773" xmlns:ns3="670ee706-ee6e-4727-a084-746c7beec48b" targetNamespace="http://schemas.microsoft.com/office/2006/metadata/properties" ma:root="true" ma:fieldsID="5880bd910862d35ea51fc6d69dc4b566" ns2:_="" ns3:_="">
    <xsd:import namespace="6926eeae-0d7a-49bf-b0ac-166d4fc20773"/>
    <xsd:import namespace="670ee706-ee6e-4727-a084-746c7beec48b"/>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LengthInSeconds" minOccurs="0"/>
                <xsd:element ref="ns3:MediaServiceDateTaken" minOccurs="0"/>
                <xsd:element ref="ns3:MediaServiceObjectDetectorVersion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26eeae-0d7a-49bf-b0ac-166d4fc2077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68675250-8f8c-4848-946d-a73d70a8e4c7}" ma:internalName="TaxCatchAll" ma:showField="CatchAllData" ma:web="6926eeae-0d7a-49bf-b0ac-166d4fc20773">
      <xsd:complexType>
        <xsd:complexContent>
          <xsd:extension base="dms:MultiChoiceLookup">
            <xsd:sequence>
              <xsd:element name="Value" type="dms:Lookup" maxOccurs="unbounded" minOccurs="0"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70ee706-ee6e-4727-a084-746c7beec48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3692bff-d1e5-40d4-bafd-7eb5ac35d13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70ee706-ee6e-4727-a084-746c7beec48b">
      <Terms xmlns="http://schemas.microsoft.com/office/infopath/2007/PartnerControls"/>
    </lcf76f155ced4ddcb4097134ff3c332f>
    <TaxCatchAll xmlns="6926eeae-0d7a-49bf-b0ac-166d4fc20773" xsi:nil="true"/>
    <_dlc_DocId xmlns="6926eeae-0d7a-49bf-b0ac-166d4fc20773">SVVSQVN3FXYW-1379705205-504577</_dlc_DocId>
    <_dlc_DocIdUrl xmlns="6926eeae-0d7a-49bf-b0ac-166d4fc20773">
      <Url>https://nortonprimary.sharepoint.com/sites/NJKTeachingSharedDrive/_layouts/15/DocIdRedir.aspx?ID=SVVSQVN3FXYW-1379705205-504577</Url>
      <Description>SVVSQVN3FXYW-1379705205-504577</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F147E0F-A160-4B9E-8DFE-8CE84865E9B7}">
  <ds:schemaRefs>
    <ds:schemaRef ds:uri="http://schemas.microsoft.com/sharepoint/events"/>
  </ds:schemaRefs>
</ds:datastoreItem>
</file>

<file path=customXml/itemProps2.xml><?xml version="1.0" encoding="utf-8"?>
<ds:datastoreItem xmlns:ds="http://schemas.openxmlformats.org/officeDocument/2006/customXml" ds:itemID="{F6BC7E0C-6430-41E4-A9BE-63F4078264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26eeae-0d7a-49bf-b0ac-166d4fc20773"/>
    <ds:schemaRef ds:uri="670ee706-ee6e-4727-a084-746c7beec4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74464E-E25C-4532-8D86-D2E5A44BE48E}">
  <ds:schemaRefs>
    <ds:schemaRef ds:uri="http://schemas.microsoft.com/office/2006/metadata/properties"/>
    <ds:schemaRef ds:uri="http://schemas.microsoft.com/office/infopath/2007/PartnerControls"/>
    <ds:schemaRef ds:uri="670ee706-ee6e-4727-a084-746c7beec48b"/>
    <ds:schemaRef ds:uri="6926eeae-0d7a-49bf-b0ac-166d4fc20773"/>
  </ds:schemaRefs>
</ds:datastoreItem>
</file>

<file path=customXml/itemProps4.xml><?xml version="1.0" encoding="utf-8"?>
<ds:datastoreItem xmlns:ds="http://schemas.openxmlformats.org/officeDocument/2006/customXml" ds:itemID="{A972F6F0-21EB-47B0-A8BA-AB2583CEB6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2137</TotalTime>
  <Words>2138</Words>
  <Application>Microsoft Office PowerPoint</Application>
  <PresentationFormat>On-screen Show (4:3)</PresentationFormat>
  <Paragraphs>215</Paragraphs>
  <Slides>22</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vt:lpstr>
      <vt:lpstr>Century Gothic</vt:lpstr>
      <vt:lpstr>Comic Sans MS</vt:lpstr>
      <vt:lpstr>Courier New</vt:lpstr>
      <vt:lpstr>Garamond</vt:lpstr>
      <vt:lpstr>Tahoma</vt:lpstr>
      <vt:lpstr>Twinkl</vt:lpstr>
      <vt:lpstr>Wingdings</vt:lpstr>
      <vt:lpstr>Wingdings 3</vt:lpstr>
      <vt:lpstr>Ion</vt:lpstr>
      <vt:lpstr>Norton Juxta Kempsey CE Primary School Parent Information  2023-2024</vt:lpstr>
      <vt:lpstr>Welcome to Rowan Class</vt:lpstr>
      <vt:lpstr>Daily Routine (subject to change) </vt:lpstr>
      <vt:lpstr>Curriculum </vt:lpstr>
      <vt:lpstr>Themes and Topics in  Year 1 </vt:lpstr>
      <vt:lpstr>School Visits and Visitors (subject to change)</vt:lpstr>
      <vt:lpstr>COOL Time!  Choose Our Own Learning </vt:lpstr>
      <vt:lpstr>Reading</vt:lpstr>
      <vt:lpstr>Maths</vt:lpstr>
      <vt:lpstr>School Christian Values </vt:lpstr>
      <vt:lpstr>Assessment</vt:lpstr>
      <vt:lpstr>Homework</vt:lpstr>
      <vt:lpstr>Uniform</vt:lpstr>
      <vt:lpstr>Communication</vt:lpstr>
      <vt:lpstr>New Behaviour Policy</vt:lpstr>
      <vt:lpstr>Personal Skills and Learning Behaviours</vt:lpstr>
      <vt:lpstr>New Behaviour Policy</vt:lpstr>
      <vt:lpstr>New Behaviour Policy</vt:lpstr>
      <vt:lpstr>New Behaviour Policy</vt:lpstr>
      <vt:lpstr>New Behaviour Policy</vt:lpstr>
      <vt:lpstr>Questions</vt:lpstr>
      <vt:lpstr>We look forward to working with you and getting to know your child even better. </vt:lpstr>
    </vt:vector>
  </TitlesOfParts>
  <Company>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Information Evening</dc:title>
  <dc:creator>Andy Parton</dc:creator>
  <cp:lastModifiedBy>F Berry</cp:lastModifiedBy>
  <cp:revision>85</cp:revision>
  <cp:lastPrinted>2022-07-08T12:40:27Z</cp:lastPrinted>
  <dcterms:created xsi:type="dcterms:W3CDTF">2007-07-10T20:39:01Z</dcterms:created>
  <dcterms:modified xsi:type="dcterms:W3CDTF">2023-07-19T07:32:32Z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0x010100A89C55CFC6B04744A54F5F4E11DD3E53</vt:lpwstr>
  </property>
  <property fmtid="{D5CDD505-2E9C-101B-9397-08002B2CF9AE}" pid="3" name="Order">
    <vt:r8>228800</vt:r8>
  </property>
  <property fmtid="{D5CDD505-2E9C-101B-9397-08002B2CF9AE}" pid="4" name="_dlc_DocIdItemGuid">
    <vt:lpwstr>3c407402-9db9-4a86-94d3-331307468233</vt:lpwstr>
  </property>
  <property fmtid="{D5CDD505-2E9C-101B-9397-08002B2CF9AE}" pid="5" name="MediaServiceImageTags">
    <vt:lpwstr/>
  </property>
</Properties>
</file>