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0"/>
  </p:handoutMasterIdLst>
  <p:sldIdLst>
    <p:sldId id="258" r:id="rId2"/>
    <p:sldId id="263" r:id="rId3"/>
    <p:sldId id="288" r:id="rId4"/>
    <p:sldId id="275" r:id="rId5"/>
    <p:sldId id="290" r:id="rId6"/>
    <p:sldId id="291" r:id="rId7"/>
    <p:sldId id="292" r:id="rId8"/>
    <p:sldId id="284" r:id="rId9"/>
  </p:sldIdLst>
  <p:sldSz cx="9144000" cy="6858000" type="screen4x3"/>
  <p:notesSz cx="6858000" cy="9144000"/>
  <p:embeddedFontLst>
    <p:embeddedFont>
      <p:font typeface="Sassoon Infant Rg" panose="02000503030000020003" charset="0"/>
      <p:regular r:id="rId11"/>
      <p:bold r:id="rId12"/>
    </p:embeddedFont>
    <p:embeddedFont>
      <p:font typeface="Sassoon Infant Md" panose="02000603050000020003" charset="0"/>
      <p:regular r:id="rId13"/>
    </p:embeddedFont>
    <p:embeddedFont>
      <p:font typeface="SimSun" panose="02010600030101010101" pitchFamily="2" charset="-122"/>
      <p:regular r:id="rId14"/>
    </p:embeddedFont>
    <p:embeddedFont>
      <p:font typeface="Londrina Solid" panose="02000506000000020003" charset="0"/>
      <p:regular r:id="rId15"/>
    </p:embeddedFont>
    <p:embeddedFont>
      <p:font typeface="BPreplay" panose="0200050300000002000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E1FF"/>
    <a:srgbClr val="C19AB7"/>
    <a:srgbClr val="228CDB"/>
    <a:srgbClr val="9C95DC"/>
    <a:srgbClr val="4267AC"/>
    <a:srgbClr val="ADD83B"/>
    <a:srgbClr val="561E96"/>
    <a:srgbClr val="690E77"/>
    <a:srgbClr val="5FAD41"/>
    <a:srgbClr val="2D93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28" autoAdjust="0"/>
    <p:restoredTop sz="94660"/>
  </p:normalViewPr>
  <p:slideViewPr>
    <p:cSldViewPr snapToGrid="0" showGuides="1">
      <p:cViewPr varScale="1">
        <p:scale>
          <a:sx n="70" d="100"/>
          <a:sy n="70" d="100"/>
        </p:scale>
        <p:origin x="1204" y="60"/>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presProps" Target="pres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4" name="Twinkl Logo"/>
          <p:cNvPicPr>
            <a:picLocks noChangeAspect="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xmlns="" id="{B4E2FC91-1A1C-4CE5-BDA4-D48C87816814}"/>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Separating Mixtures</a:t>
            </a:r>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LO:</a:t>
            </a:r>
            <a:endParaRPr lang="en-US" sz="3600" dirty="0"/>
          </a:p>
        </p:txBody>
      </p:sp>
      <p:sp>
        <p:nvSpPr>
          <p:cNvPr id="16" name="Content Placeholder 15"/>
          <p:cNvSpPr>
            <a:spLocks noGrp="1"/>
          </p:cNvSpPr>
          <p:nvPr>
            <p:ph idx="1"/>
          </p:nvPr>
        </p:nvSpPr>
        <p:spPr>
          <a:xfrm>
            <a:off x="628650" y="1127760"/>
            <a:ext cx="7886700" cy="1409700"/>
          </a:xfrm>
        </p:spPr>
        <p:txBody>
          <a:bodyPr>
            <a:noAutofit/>
          </a:bodyPr>
          <a:lstStyle/>
          <a:p>
            <a:pPr marL="0" indent="0" algn="ctr">
              <a:buNone/>
            </a:pPr>
            <a:r>
              <a:rPr lang="en-US" altLang="zh-CN" u="sng" dirty="0" smtClean="0">
                <a:latin typeface="+mn-lt"/>
                <a:ea typeface="SimSun" panose="02010600030101010101" pitchFamily="2" charset="-122"/>
              </a:rPr>
              <a:t>To understand the processes used to separate mixtures of materials.</a:t>
            </a:r>
            <a:endParaRPr lang="en-US" altLang="zh-CN" u="sng" dirty="0">
              <a:latin typeface="+mn-lt"/>
              <a:ea typeface="SimSun" panose="02010600030101010101" pitchFamily="2" charset="-122"/>
            </a:endParaRP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identify different ways materials can be mixed together.</a:t>
            </a:r>
          </a:p>
          <a:p>
            <a:r>
              <a:rPr lang="en-US" altLang="zh-CN" dirty="0">
                <a:latin typeface="+mn-lt"/>
                <a:ea typeface="SimSun" panose="02010600030101010101" pitchFamily="2" charset="-122"/>
              </a:rPr>
              <a:t>I can use sieving, filtering, evaporating and other processes to separate mixtures of materials.</a:t>
            </a:r>
          </a:p>
          <a:p>
            <a:r>
              <a:rPr lang="en-US" altLang="zh-CN" dirty="0">
                <a:latin typeface="+mn-lt"/>
                <a:ea typeface="SimSun" panose="02010600030101010101" pitchFamily="2" charset="-122"/>
              </a:rPr>
              <a:t>I know when to use which processes to separate mixtures.</a:t>
            </a:r>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890990"/>
            <a:ext cx="7632700" cy="428625"/>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ysClr val="windowText" lastClr="000000"/>
                </a:solidFill>
              </a:rPr>
              <a:t>Materials can be mixed in different ways:</a:t>
            </a:r>
            <a:endParaRPr lang="en-GB" dirty="0">
              <a:solidFill>
                <a:sysClr val="windowText" lastClr="000000"/>
              </a:solidFill>
            </a:endParaRPr>
          </a:p>
        </p:txBody>
      </p:sp>
      <p:sp>
        <p:nvSpPr>
          <p:cNvPr id="6" name="Title 5"/>
          <p:cNvSpPr>
            <a:spLocks noGrp="1"/>
          </p:cNvSpPr>
          <p:nvPr>
            <p:ph type="title"/>
          </p:nvPr>
        </p:nvSpPr>
        <p:spPr>
          <a:xfrm>
            <a:off x="461962" y="317664"/>
            <a:ext cx="8220075" cy="748766"/>
          </a:xfrm>
        </p:spPr>
        <p:txBody>
          <a:bodyPr>
            <a:noAutofit/>
          </a:bodyPr>
          <a:lstStyle/>
          <a:p>
            <a:r>
              <a:rPr lang="en-GB" sz="3200" b="0" dirty="0">
                <a:latin typeface="Sassoon Infant Rg" panose="02000503030000020003" pitchFamily="50" charset="0"/>
                <a:ea typeface="Sassoon Infant Rg" panose="02000503030000020003" pitchFamily="50" charset="0"/>
              </a:rPr>
              <a:t>Mixed Materials</a:t>
            </a:r>
          </a:p>
        </p:txBody>
      </p:sp>
      <p:grpSp>
        <p:nvGrpSpPr>
          <p:cNvPr id="12" name="Group 11"/>
          <p:cNvGrpSpPr/>
          <p:nvPr/>
        </p:nvGrpSpPr>
        <p:grpSpPr>
          <a:xfrm>
            <a:off x="755649" y="1390407"/>
            <a:ext cx="7632700" cy="4193464"/>
            <a:chOff x="755650" y="1557528"/>
            <a:chExt cx="7632700" cy="4193464"/>
          </a:xfrm>
        </p:grpSpPr>
        <p:sp>
          <p:nvSpPr>
            <p:cNvPr id="8" name="Rounded Rectangle 7"/>
            <p:cNvSpPr/>
            <p:nvPr/>
          </p:nvSpPr>
          <p:spPr>
            <a:xfrm>
              <a:off x="2722560" y="1557528"/>
              <a:ext cx="1774876" cy="1695450"/>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1557528"/>
              <a:ext cx="1774876" cy="1695450"/>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t>
              </a:r>
              <a:r>
                <a:rPr lang="en-GB" altLang="en-US" b="1" dirty="0"/>
                <a:t>A solution </a:t>
              </a:r>
              <a:r>
                <a:rPr lang="en-GB" altLang="en-US" dirty="0" smtClean="0"/>
                <a:t>is</a:t>
              </a:r>
              <a:r>
                <a:rPr lang="en-GB" altLang="en-US" dirty="0" smtClean="0"/>
                <a:t> </a:t>
              </a:r>
              <a:r>
                <a:rPr lang="en-GB" altLang="en-US" dirty="0"/>
                <a:t>a solid dissolved in a liquid.</a:t>
              </a:r>
            </a:p>
          </p:txBody>
        </p:sp>
        <p:sp>
          <p:nvSpPr>
            <p:cNvPr id="10" name="Rounded Rectangle 9"/>
            <p:cNvSpPr/>
            <p:nvPr/>
          </p:nvSpPr>
          <p:spPr>
            <a:xfrm>
              <a:off x="6613474" y="1557528"/>
              <a:ext cx="1774876" cy="1695450"/>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13" name="Rounded Rectangle 12"/>
            <p:cNvSpPr/>
            <p:nvPr/>
          </p:nvSpPr>
          <p:spPr>
            <a:xfrm>
              <a:off x="2722560" y="3252978"/>
              <a:ext cx="1774876" cy="2492375"/>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err="1" smtClean="0"/>
                <a:t>Eg</a:t>
              </a:r>
              <a:r>
                <a:rPr lang="en-GB" dirty="0" smtClean="0"/>
                <a:t>. </a:t>
              </a:r>
              <a:r>
                <a:rPr lang="en-GB" dirty="0"/>
                <a:t>Raisins and flour.</a:t>
              </a:r>
            </a:p>
          </p:txBody>
        </p:sp>
        <p:sp>
          <p:nvSpPr>
            <p:cNvPr id="16" name="Rounded Rectangle 15"/>
            <p:cNvSpPr/>
            <p:nvPr/>
          </p:nvSpPr>
          <p:spPr>
            <a:xfrm>
              <a:off x="6613474" y="3252978"/>
              <a:ext cx="1774876" cy="2498014"/>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err="1" smtClean="0"/>
                <a:t>Eg</a:t>
              </a:r>
              <a:r>
                <a:rPr lang="en-GB" dirty="0" smtClean="0"/>
                <a:t>. </a:t>
              </a:r>
              <a:r>
                <a:rPr lang="en-GB" dirty="0"/>
                <a:t>Paper clips and rice.</a:t>
              </a:r>
            </a:p>
          </p:txBody>
        </p:sp>
        <p:sp>
          <p:nvSpPr>
            <p:cNvPr id="18" name="Rounded Rectangle 17"/>
            <p:cNvSpPr/>
            <p:nvPr/>
          </p:nvSpPr>
          <p:spPr>
            <a:xfrm>
              <a:off x="4689470" y="3252978"/>
              <a:ext cx="1774876" cy="2492375"/>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err="1" smtClean="0"/>
                <a:t>Eg</a:t>
              </a:r>
              <a:r>
                <a:rPr lang="en-GB" dirty="0" smtClean="0"/>
                <a:t>. </a:t>
              </a:r>
              <a:r>
                <a:rPr lang="en-GB" dirty="0"/>
                <a:t>Salt and water.</a:t>
              </a:r>
            </a:p>
          </p:txBody>
        </p:sp>
        <p:grpSp>
          <p:nvGrpSpPr>
            <p:cNvPr id="11" name="Group 10"/>
            <p:cNvGrpSpPr/>
            <p:nvPr/>
          </p:nvGrpSpPr>
          <p:grpSpPr>
            <a:xfrm>
              <a:off x="755650" y="1557528"/>
              <a:ext cx="1774876" cy="4187825"/>
              <a:chOff x="755650" y="1905000"/>
              <a:chExt cx="1774876" cy="4187825"/>
            </a:xfrm>
          </p:grpSpPr>
          <p:grpSp>
            <p:nvGrpSpPr>
              <p:cNvPr id="7" name="Group 6"/>
              <p:cNvGrpSpPr/>
              <p:nvPr/>
            </p:nvGrpSpPr>
            <p:grpSpPr>
              <a:xfrm>
                <a:off x="755650" y="1905000"/>
                <a:ext cx="1774876" cy="4187825"/>
                <a:chOff x="755650" y="1905000"/>
                <a:chExt cx="1774876" cy="4187825"/>
              </a:xfrm>
            </p:grpSpPr>
            <p:sp>
              <p:nvSpPr>
                <p:cNvPr id="2" name="Rounded Rectangle 1"/>
                <p:cNvSpPr/>
                <p:nvPr/>
              </p:nvSpPr>
              <p:spPr>
                <a:xfrm>
                  <a:off x="755650" y="1905000"/>
                  <a:ext cx="1774876" cy="1695450"/>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t>
                  </a:r>
                  <a:r>
                    <a:rPr lang="en-GB" altLang="en-US" b="1" dirty="0"/>
                    <a:t>A suspension </a:t>
                  </a:r>
                  <a:r>
                    <a:rPr lang="en-GB" altLang="en-US" dirty="0" smtClean="0"/>
                    <a:t>is</a:t>
                  </a:r>
                  <a:r>
                    <a:rPr lang="en-GB" altLang="en-US" dirty="0" smtClean="0"/>
                    <a:t> </a:t>
                  </a:r>
                  <a:r>
                    <a:rPr lang="en-GB" altLang="en-US" dirty="0"/>
                    <a:t>a mixture of a liquid and solid particles that will not dissolve.</a:t>
                  </a:r>
                </a:p>
              </p:txBody>
            </p:sp>
            <p:sp>
              <p:nvSpPr>
                <p:cNvPr id="3" name="Rounded Rectangle 2"/>
                <p:cNvSpPr/>
                <p:nvPr/>
              </p:nvSpPr>
              <p:spPr>
                <a:xfrm>
                  <a:off x="755650" y="3600450"/>
                  <a:ext cx="1774876" cy="2492375"/>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err="1" smtClean="0"/>
                    <a:t>Eg</a:t>
                  </a:r>
                  <a:r>
                    <a:rPr lang="en-GB" dirty="0" smtClean="0"/>
                    <a:t>. </a:t>
                  </a:r>
                  <a:r>
                    <a:rPr lang="en-GB" dirty="0"/>
                    <a:t>Sand and water.</a:t>
                  </a:r>
                </a:p>
              </p:txBody>
            </p:sp>
          </p:grpSp>
          <p:pic>
            <p:nvPicPr>
              <p:cNvPr id="21" name="Picture 20">
                <a:extLst>
                  <a:ext uri="{FF2B5EF4-FFF2-40B4-BE49-F238E27FC236}">
                    <a16:creationId xmlns:a16="http://schemas.microsoft.com/office/drawing/2014/main" xmlns="" id="{F33963B5-82A7-46B7-B370-A610FD4B6C09}"/>
                  </a:ext>
                </a:extLst>
              </p:cNvPr>
              <p:cNvPicPr>
                <a:picLocks noChangeAspect="1"/>
              </p:cNvPicPr>
              <p:nvPr/>
            </p:nvPicPr>
            <p:blipFill>
              <a:blip r:embed="rId2"/>
              <a:stretch>
                <a:fillRect/>
              </a:stretch>
            </p:blipFill>
            <p:spPr>
              <a:xfrm>
                <a:off x="920649" y="4311794"/>
                <a:ext cx="1444877" cy="1652159"/>
              </a:xfrm>
              <a:prstGeom prst="rect">
                <a:avLst/>
              </a:prstGeom>
            </p:spPr>
          </p:pic>
        </p:grpSp>
        <p:pic>
          <p:nvPicPr>
            <p:cNvPr id="22" name="Picture 21">
              <a:extLst>
                <a:ext uri="{FF2B5EF4-FFF2-40B4-BE49-F238E27FC236}">
                  <a16:creationId xmlns:a16="http://schemas.microsoft.com/office/drawing/2014/main" xmlns="" id="{41E97011-A2A3-4AA8-B735-D14B1F8D3A25}"/>
                </a:ext>
              </a:extLst>
            </p:cNvPr>
            <p:cNvPicPr>
              <a:picLocks noChangeAspect="1"/>
            </p:cNvPicPr>
            <p:nvPr/>
          </p:nvPicPr>
          <p:blipFill>
            <a:blip r:embed="rId3"/>
            <a:stretch>
              <a:fillRect/>
            </a:stretch>
          </p:blipFill>
          <p:spPr>
            <a:xfrm>
              <a:off x="3092238" y="3930790"/>
              <a:ext cx="932769" cy="1719221"/>
            </a:xfrm>
            <a:prstGeom prst="rect">
              <a:avLst/>
            </a:prstGeom>
          </p:spPr>
        </p:pic>
        <p:pic>
          <p:nvPicPr>
            <p:cNvPr id="23" name="Picture 22">
              <a:extLst>
                <a:ext uri="{FF2B5EF4-FFF2-40B4-BE49-F238E27FC236}">
                  <a16:creationId xmlns:a16="http://schemas.microsoft.com/office/drawing/2014/main" xmlns="" id="{EEC57A36-D1BD-4B6C-8D37-B473474AFA29}"/>
                </a:ext>
              </a:extLst>
            </p:cNvPr>
            <p:cNvPicPr>
              <a:picLocks noChangeAspect="1"/>
            </p:cNvPicPr>
            <p:nvPr/>
          </p:nvPicPr>
          <p:blipFill>
            <a:blip r:embed="rId4"/>
            <a:stretch>
              <a:fillRect/>
            </a:stretch>
          </p:blipFill>
          <p:spPr>
            <a:xfrm>
              <a:off x="4957084" y="4025285"/>
              <a:ext cx="1383912" cy="1530229"/>
            </a:xfrm>
            <a:prstGeom prst="rect">
              <a:avLst/>
            </a:prstGeom>
          </p:spPr>
        </p:pic>
        <p:pic>
          <p:nvPicPr>
            <p:cNvPr id="24" name="Picture 23">
              <a:extLst>
                <a:ext uri="{FF2B5EF4-FFF2-40B4-BE49-F238E27FC236}">
                  <a16:creationId xmlns:a16="http://schemas.microsoft.com/office/drawing/2014/main" xmlns="" id="{0BAF367C-F79D-4B3A-8993-BA5BE6D8ABE8}"/>
                </a:ext>
              </a:extLst>
            </p:cNvPr>
            <p:cNvPicPr>
              <a:picLocks noChangeAspect="1"/>
            </p:cNvPicPr>
            <p:nvPr/>
          </p:nvPicPr>
          <p:blipFill>
            <a:blip r:embed="rId5"/>
            <a:stretch>
              <a:fillRect/>
            </a:stretch>
          </p:blipFill>
          <p:spPr>
            <a:xfrm>
              <a:off x="7095493" y="3853350"/>
              <a:ext cx="810838" cy="1792379"/>
            </a:xfrm>
            <a:prstGeom prst="rect">
              <a:avLst/>
            </a:prstGeom>
          </p:spPr>
        </p:pic>
      </p:grpSp>
      <p:sp>
        <p:nvSpPr>
          <p:cNvPr id="19" name="Rectangle 18"/>
          <p:cNvSpPr/>
          <p:nvPr/>
        </p:nvSpPr>
        <p:spPr>
          <a:xfrm>
            <a:off x="755649" y="5661616"/>
            <a:ext cx="7632700" cy="600068"/>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Since each of these mixtures of materials has been mixed differently, you will need to use different processes to separate them</a:t>
            </a:r>
            <a:r>
              <a:rPr lang="en-GB" altLang="en-US" dirty="0" smtClean="0">
                <a:solidFill>
                  <a:schemeClr val="tx1"/>
                </a:solidFill>
              </a:rPr>
              <a:t>.</a:t>
            </a:r>
            <a:endParaRPr lang="en-GB" altLang="en-US" dirty="0">
              <a:solidFill>
                <a:schemeClr val="tx1"/>
              </a:solidFill>
            </a:endParaRPr>
          </a:p>
        </p:txBody>
      </p:sp>
    </p:spTree>
    <p:extLst>
      <p:ext uri="{BB962C8B-B14F-4D97-AF65-F5344CB8AC3E}">
        <p14:creationId xmlns:p14="http://schemas.microsoft.com/office/powerpoint/2010/main" val="3930431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0" y="2724150"/>
            <a:ext cx="3806825" cy="3006725"/>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altLang="en-US" sz="1600" dirty="0"/>
              <a:t>This process is best used to separate the salt and water solution.</a:t>
            </a:r>
          </a:p>
          <a:p>
            <a:pPr algn="ctr"/>
            <a:r>
              <a:rPr lang="en-GB" altLang="en-US" sz="1600" dirty="0"/>
              <a:t>As the salt has dissolved in the water, filtering would not separate the two materials. The salt particles would go through the filter paper along with the water.</a:t>
            </a:r>
          </a:p>
          <a:p>
            <a:pPr algn="ctr"/>
            <a:r>
              <a:rPr lang="en-GB" altLang="en-US" sz="1600" dirty="0"/>
              <a:t>When the salt water solution is evaporated, the water will turn into water vapour and leave the salt behind.</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Evaporation</a:t>
            </a:r>
          </a:p>
        </p:txBody>
      </p:sp>
      <p:sp>
        <p:nvSpPr>
          <p:cNvPr id="2" name="Rounded Rectangle 1"/>
          <p:cNvSpPr/>
          <p:nvPr/>
        </p:nvSpPr>
        <p:spPr>
          <a:xfrm>
            <a:off x="755650" y="1714500"/>
            <a:ext cx="3816350" cy="1476375"/>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Boil the mixture, or leave it for a few days, so the liquid evaporates leaving the solid behind.</a:t>
            </a:r>
          </a:p>
        </p:txBody>
      </p:sp>
      <p:sp>
        <p:nvSpPr>
          <p:cNvPr id="5" name="Rounded Rectangle 4"/>
          <p:cNvSpPr/>
          <p:nvPr/>
        </p:nvSpPr>
        <p:spPr>
          <a:xfrm>
            <a:off x="755650" y="1714499"/>
            <a:ext cx="3816350" cy="1476375"/>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xmlns="" id="{1D40B6FB-0653-45E9-AB8B-A9C15C632C6E}"/>
              </a:ext>
            </a:extLst>
          </p:cNvPr>
          <p:cNvPicPr>
            <a:picLocks noChangeAspect="1"/>
          </p:cNvPicPr>
          <p:nvPr/>
        </p:nvPicPr>
        <p:blipFill>
          <a:blip r:embed="rId2"/>
          <a:stretch>
            <a:fillRect/>
          </a:stretch>
        </p:blipFill>
        <p:spPr>
          <a:xfrm>
            <a:off x="4870452" y="2369258"/>
            <a:ext cx="3377477" cy="2706859"/>
          </a:xfrm>
          <a:prstGeom prst="rect">
            <a:avLst/>
          </a:prstGeom>
        </p:spPr>
      </p:pic>
    </p:spTree>
    <p:extLst>
      <p:ext uri="{BB962C8B-B14F-4D97-AF65-F5344CB8AC3E}">
        <p14:creationId xmlns:p14="http://schemas.microsoft.com/office/powerpoint/2010/main" val="111432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895600"/>
            <a:ext cx="3811590" cy="3006725"/>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bIns="504000" rtlCol="0" anchor="b"/>
          <a:lstStyle/>
          <a:p>
            <a:pPr algn="ctr"/>
            <a:r>
              <a:rPr lang="en-GB" altLang="en-US" sz="1600" dirty="0"/>
              <a:t>Use this process to separate the paper clips from the rice.</a:t>
            </a:r>
          </a:p>
          <a:p>
            <a:pPr algn="ctr"/>
            <a:r>
              <a:rPr lang="en-GB" altLang="en-US" sz="1600" dirty="0"/>
              <a:t>The paper clips are made of steel and will be attracted to the magnet.</a:t>
            </a:r>
          </a:p>
          <a:p>
            <a:pPr algn="ctr"/>
            <a:r>
              <a:rPr lang="en-GB" altLang="en-US" sz="1600" dirty="0"/>
              <a:t>The rice is not magnetic so will stay in the bowl.</a:t>
            </a:r>
          </a:p>
        </p:txBody>
      </p:sp>
      <p:sp>
        <p:nvSpPr>
          <p:cNvPr id="6" name="Title 5"/>
          <p:cNvSpPr>
            <a:spLocks noGrp="1"/>
          </p:cNvSpPr>
          <p:nvPr>
            <p:ph type="title"/>
          </p:nvPr>
        </p:nvSpPr>
        <p:spPr>
          <a:xfrm>
            <a:off x="457198" y="619124"/>
            <a:ext cx="8220075" cy="1247778"/>
          </a:xfrm>
        </p:spPr>
        <p:txBody>
          <a:bodyPr>
            <a:noAutofit/>
          </a:bodyPr>
          <a:lstStyle/>
          <a:p>
            <a:pPr algn="ctr"/>
            <a:r>
              <a:rPr lang="en-GB" b="0" dirty="0">
                <a:latin typeface="Sassoon Infant Rg" panose="02000503030000020003" pitchFamily="50" charset="0"/>
                <a:ea typeface="Sassoon Infant Rg" panose="02000503030000020003" pitchFamily="50" charset="0"/>
              </a:rPr>
              <a:t>Separating Processes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Magnetic Attraction</a:t>
            </a:r>
          </a:p>
        </p:txBody>
      </p:sp>
      <p:sp>
        <p:nvSpPr>
          <p:cNvPr id="2" name="Rounded Rectangle 1"/>
          <p:cNvSpPr/>
          <p:nvPr/>
        </p:nvSpPr>
        <p:spPr>
          <a:xfrm>
            <a:off x="755650" y="1885950"/>
            <a:ext cx="3816350" cy="14763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000" dirty="0">
                <a:latin typeface="Sassoon Infant Rg" panose="02000503030000020003" pitchFamily="50" charset="0"/>
                <a:ea typeface="Sassoon Infant Rg" panose="02000503030000020003" pitchFamily="50" charset="0"/>
              </a:rPr>
              <a:t>Use a magnet to attract any magnetic materials and remove them from the mixture.</a:t>
            </a:r>
          </a:p>
        </p:txBody>
      </p:sp>
      <p:sp>
        <p:nvSpPr>
          <p:cNvPr id="5" name="Rounded Rectangle 4"/>
          <p:cNvSpPr/>
          <p:nvPr/>
        </p:nvSpPr>
        <p:spPr>
          <a:xfrm>
            <a:off x="750885" y="1885950"/>
            <a:ext cx="3816350" cy="14763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885950"/>
            <a:ext cx="3692525" cy="4016376"/>
          </a:xfrm>
          <a:prstGeom prst="roundRect">
            <a:avLst>
              <a:gd name="adj" fmla="val 63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xmlns="" id="{06B98AE4-2402-408C-A023-FABE9665F7DB}"/>
              </a:ext>
            </a:extLst>
          </p:cNvPr>
          <p:cNvPicPr>
            <a:picLocks noChangeAspect="1"/>
          </p:cNvPicPr>
          <p:nvPr/>
        </p:nvPicPr>
        <p:blipFill>
          <a:blip r:embed="rId2"/>
          <a:stretch>
            <a:fillRect/>
          </a:stretch>
        </p:blipFill>
        <p:spPr>
          <a:xfrm>
            <a:off x="4959902" y="2694038"/>
            <a:ext cx="3334801" cy="2627604"/>
          </a:xfrm>
          <a:prstGeom prst="rect">
            <a:avLst/>
          </a:prstGeom>
        </p:spPr>
      </p:pic>
    </p:spTree>
    <p:extLst>
      <p:ext uri="{BB962C8B-B14F-4D97-AF65-F5344CB8AC3E}">
        <p14:creationId xmlns:p14="http://schemas.microsoft.com/office/powerpoint/2010/main" val="152775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724150"/>
            <a:ext cx="3811590" cy="3006725"/>
          </a:xfrm>
          <a:prstGeom prst="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bIns="180000" rtlCol="0" anchor="b"/>
          <a:lstStyle/>
          <a:p>
            <a:pPr algn="ctr"/>
            <a:r>
              <a:rPr lang="en-GB" altLang="en-US" sz="1600" dirty="0"/>
              <a:t>This process should be used to separate the mixture of sand and water.</a:t>
            </a:r>
          </a:p>
          <a:p>
            <a:pPr algn="ctr"/>
            <a:r>
              <a:rPr lang="en-GB" altLang="en-US" sz="1600" dirty="0"/>
              <a:t>Sand is insoluble, so it has not dissolved in the water. The sand particles will not be able to get through the tiny holes in the filter paper, but the water particles will.</a:t>
            </a:r>
          </a:p>
          <a:p>
            <a:pPr algn="ctr"/>
            <a:r>
              <a:rPr lang="en-GB" altLang="en-US" sz="1600" dirty="0"/>
              <a:t>The sand will be caught in the filter paper while the water will get through                        to the bowl.</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Filtration</a:t>
            </a:r>
          </a:p>
        </p:txBody>
      </p:sp>
      <p:sp>
        <p:nvSpPr>
          <p:cNvPr id="2" name="Rounded Rectangle 1"/>
          <p:cNvSpPr/>
          <p:nvPr/>
        </p:nvSpPr>
        <p:spPr>
          <a:xfrm>
            <a:off x="755650" y="1714500"/>
            <a:ext cx="3816350" cy="1476375"/>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latin typeface="Sassoon Infant Rg" panose="02000503030000020003" pitchFamily="50" charset="0"/>
                <a:ea typeface="Sassoon Infant Rg" panose="02000503030000020003" pitchFamily="50" charset="0"/>
              </a:rPr>
              <a:t>Line a funnel with filter paper and place it over a beaker. Pour the mixture slowly into the filter paper. The liquid will get through and any insoluble solids will be caught in the filter paper.</a:t>
            </a:r>
          </a:p>
        </p:txBody>
      </p:sp>
      <p:sp>
        <p:nvSpPr>
          <p:cNvPr id="5" name="Rounded Rectangle 4"/>
          <p:cNvSpPr/>
          <p:nvPr/>
        </p:nvSpPr>
        <p:spPr>
          <a:xfrm>
            <a:off x="750885" y="1714499"/>
            <a:ext cx="3816350" cy="1476375"/>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solidFill>
                  <a:schemeClr val="tx1"/>
                </a:solidFill>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xmlns="" id="{E6CB5C54-8380-4007-B64D-FDA801F8569B}"/>
              </a:ext>
            </a:extLst>
          </p:cNvPr>
          <p:cNvPicPr>
            <a:picLocks noChangeAspect="1"/>
          </p:cNvPicPr>
          <p:nvPr/>
        </p:nvPicPr>
        <p:blipFill>
          <a:blip r:embed="rId2"/>
          <a:stretch>
            <a:fillRect/>
          </a:stretch>
        </p:blipFill>
        <p:spPr>
          <a:xfrm>
            <a:off x="5167320" y="2219477"/>
            <a:ext cx="2749534" cy="3249450"/>
          </a:xfrm>
          <a:prstGeom prst="rect">
            <a:avLst/>
          </a:prstGeom>
        </p:spPr>
      </p:pic>
    </p:spTree>
    <p:extLst>
      <p:ext uri="{BB962C8B-B14F-4D97-AF65-F5344CB8AC3E}">
        <p14:creationId xmlns:p14="http://schemas.microsoft.com/office/powerpoint/2010/main" val="292108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724150"/>
            <a:ext cx="3811590" cy="3006725"/>
          </a:xfrm>
          <a:prstGeom prst="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tIns="360000" bIns="396000" rtlCol="0" anchor="b"/>
          <a:lstStyle/>
          <a:p>
            <a:pPr algn="ctr"/>
            <a:r>
              <a:rPr lang="en-GB" altLang="en-US" sz="1600" dirty="0"/>
              <a:t>Use this process to separate the mixture of raisins and flour.</a:t>
            </a:r>
          </a:p>
          <a:p>
            <a:pPr algn="ctr"/>
            <a:r>
              <a:rPr lang="en-GB" altLang="en-US" sz="1600" dirty="0"/>
              <a:t>The grains of flour are much smaller than the raisins, so they will be able to go through the sieve into the bowl below.</a:t>
            </a:r>
          </a:p>
          <a:p>
            <a:pPr algn="ctr"/>
            <a:r>
              <a:rPr lang="en-GB" altLang="en-US" sz="1600" dirty="0"/>
              <a:t>The raisins are much bigger, and will get caught in the sieve.</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Sieving</a:t>
            </a:r>
          </a:p>
        </p:txBody>
      </p:sp>
      <p:sp>
        <p:nvSpPr>
          <p:cNvPr id="2" name="Rounded Rectangle 1"/>
          <p:cNvSpPr/>
          <p:nvPr/>
        </p:nvSpPr>
        <p:spPr>
          <a:xfrm>
            <a:off x="755650" y="1714500"/>
            <a:ext cx="3816350" cy="14763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Pour the mixture through a sieve held over a bowl. The smaller particles will get through it into the bowl and the larger particles will be caught in the sieve.</a:t>
            </a:r>
          </a:p>
        </p:txBody>
      </p:sp>
      <p:sp>
        <p:nvSpPr>
          <p:cNvPr id="5" name="Rounded Rectangle 4"/>
          <p:cNvSpPr/>
          <p:nvPr/>
        </p:nvSpPr>
        <p:spPr>
          <a:xfrm>
            <a:off x="750885" y="1714499"/>
            <a:ext cx="3816350" cy="14763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xmlns="" id="{3DF9AF6E-EB5E-4C34-B217-91361C7F8B01}"/>
              </a:ext>
            </a:extLst>
          </p:cNvPr>
          <p:cNvPicPr>
            <a:picLocks noChangeAspect="1"/>
          </p:cNvPicPr>
          <p:nvPr/>
        </p:nvPicPr>
        <p:blipFill>
          <a:blip r:embed="rId2"/>
          <a:stretch>
            <a:fillRect/>
          </a:stretch>
        </p:blipFill>
        <p:spPr>
          <a:xfrm>
            <a:off x="4792383" y="2896860"/>
            <a:ext cx="3499407" cy="2523963"/>
          </a:xfrm>
          <a:prstGeom prst="rect">
            <a:avLst/>
          </a:prstGeom>
        </p:spPr>
      </p:pic>
    </p:spTree>
    <p:extLst>
      <p:ext uri="{BB962C8B-B14F-4D97-AF65-F5344CB8AC3E}">
        <p14:creationId xmlns:p14="http://schemas.microsoft.com/office/powerpoint/2010/main" val="313763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2762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1093</TotalTime>
  <Words>518</Words>
  <Application>Microsoft Office PowerPoint</Application>
  <PresentationFormat>On-screen Show (4:3)</PresentationFormat>
  <Paragraphs>44</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Sassoon Infant Rg</vt:lpstr>
      <vt:lpstr>Sassoon Infant Md</vt:lpstr>
      <vt:lpstr>SimSun</vt:lpstr>
      <vt:lpstr>Arial</vt:lpstr>
      <vt:lpstr>Londrina Solid</vt:lpstr>
      <vt:lpstr>BPreplay</vt:lpstr>
      <vt:lpstr>Calibri</vt:lpstr>
      <vt:lpstr>Office Theme</vt:lpstr>
      <vt:lpstr>PowerPoint Presentation</vt:lpstr>
      <vt:lpstr>PowerPoint Presentation</vt:lpstr>
      <vt:lpstr>Mixed Materials</vt:lpstr>
      <vt:lpstr>Separating Processes - Evaporation</vt:lpstr>
      <vt:lpstr>Separating Processes –  Magnetic Attraction</vt:lpstr>
      <vt:lpstr>Separating Processes - Filtration</vt:lpstr>
      <vt:lpstr>Separating Processes - Sieving</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Jayne Clarke</cp:lastModifiedBy>
  <cp:revision>85</cp:revision>
  <dcterms:created xsi:type="dcterms:W3CDTF">2014-10-01T16:09:27Z</dcterms:created>
  <dcterms:modified xsi:type="dcterms:W3CDTF">2020-03-28T16:33:53Z</dcterms:modified>
</cp:coreProperties>
</file>