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5"/>
  </p:sldMasterIdLst>
  <p:sldIdLst>
    <p:sldId id="284" r:id="rId6"/>
    <p:sldId id="256" r:id="rId7"/>
    <p:sldId id="257" r:id="rId8"/>
    <p:sldId id="258" r:id="rId9"/>
    <p:sldId id="259" r:id="rId10"/>
    <p:sldId id="260" r:id="rId11"/>
    <p:sldId id="261" r:id="rId12"/>
    <p:sldId id="288" r:id="rId13"/>
    <p:sldId id="262" r:id="rId14"/>
    <p:sldId id="285" r:id="rId15"/>
    <p:sldId id="263" r:id="rId16"/>
    <p:sldId id="264" r:id="rId17"/>
    <p:sldId id="265" r:id="rId18"/>
    <p:sldId id="266" r:id="rId19"/>
    <p:sldId id="267" r:id="rId20"/>
    <p:sldId id="283" r:id="rId21"/>
    <p:sldId id="268" r:id="rId22"/>
    <p:sldId id="269" r:id="rId23"/>
    <p:sldId id="279" r:id="rId24"/>
    <p:sldId id="274" r:id="rId25"/>
    <p:sldId id="280" r:id="rId26"/>
    <p:sldId id="287" r:id="rId27"/>
    <p:sldId id="289" r:id="rId28"/>
    <p:sldId id="270" r:id="rId29"/>
    <p:sldId id="282" r:id="rId30"/>
    <p:sldId id="273" r:id="rId31"/>
    <p:sldId id="275" r:id="rId32"/>
    <p:sldId id="276" r:id="rId33"/>
    <p:sldId id="277" r:id="rId34"/>
    <p:sldId id="281" r:id="rId35"/>
    <p:sldId id="278" r:id="rId36"/>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F16330-FD73-4B82-89E2-9553846EA039}" v="10" dt="2023-11-06T15:47:53.9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9" d="100"/>
          <a:sy n="79" d="100"/>
        </p:scale>
        <p:origin x="82" y="22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theme" Target="theme/theme1.xml"/><Relationship Id="rId21" Type="http://schemas.openxmlformats.org/officeDocument/2006/relationships/slide" Target="slides/slide16.xml"/><Relationship Id="rId34" Type="http://schemas.openxmlformats.org/officeDocument/2006/relationships/slide" Target="slides/slide29.xml"/><Relationship Id="rId42"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 Berry" userId="S::flb34@nortonprimary.worcs.sch.uk::4a0c0ff8-d6f4-4f11-b748-962dd0b96ec6" providerId="AD" clId="Web-{11CAB49E-4759-992F-AD51-81D17212144C}"/>
    <pc:docChg chg="addSld modSld">
      <pc:chgData name="F Berry" userId="S::flb34@nortonprimary.worcs.sch.uk::4a0c0ff8-d6f4-4f11-b748-962dd0b96ec6" providerId="AD" clId="Web-{11CAB49E-4759-992F-AD51-81D17212144C}" dt="2023-06-13T07:25:41.924" v="26" actId="20577"/>
      <pc:docMkLst>
        <pc:docMk/>
      </pc:docMkLst>
      <pc:sldChg chg="modSp new">
        <pc:chgData name="F Berry" userId="S::flb34@nortonprimary.worcs.sch.uk::4a0c0ff8-d6f4-4f11-b748-962dd0b96ec6" providerId="AD" clId="Web-{11CAB49E-4759-992F-AD51-81D17212144C}" dt="2023-06-13T07:25:41.924" v="26" actId="20577"/>
        <pc:sldMkLst>
          <pc:docMk/>
          <pc:sldMk cId="1780951498" sldId="287"/>
        </pc:sldMkLst>
        <pc:spChg chg="mod">
          <ac:chgData name="F Berry" userId="S::flb34@nortonprimary.worcs.sch.uk::4a0c0ff8-d6f4-4f11-b748-962dd0b96ec6" providerId="AD" clId="Web-{11CAB49E-4759-992F-AD51-81D17212144C}" dt="2023-06-13T07:24:34.048" v="15" actId="20577"/>
          <ac:spMkLst>
            <pc:docMk/>
            <pc:sldMk cId="1780951498" sldId="287"/>
            <ac:spMk id="2" creationId="{CA1FF16B-3F19-3F38-1750-CF8CAFAB549A}"/>
          </ac:spMkLst>
        </pc:spChg>
        <pc:spChg chg="mod">
          <ac:chgData name="F Berry" userId="S::flb34@nortonprimary.worcs.sch.uk::4a0c0ff8-d6f4-4f11-b748-962dd0b96ec6" providerId="AD" clId="Web-{11CAB49E-4759-992F-AD51-81D17212144C}" dt="2023-06-13T07:25:41.924" v="26" actId="20577"/>
          <ac:spMkLst>
            <pc:docMk/>
            <pc:sldMk cId="1780951498" sldId="287"/>
            <ac:spMk id="3" creationId="{40408BCB-85F0-DFEC-C814-081F27DFD74C}"/>
          </ac:spMkLst>
        </pc:spChg>
      </pc:sldChg>
    </pc:docChg>
  </pc:docChgLst>
  <pc:docChgLst>
    <pc:chgData name="F Berry" userId="4a0c0ff8-d6f4-4f11-b748-962dd0b96ec6" providerId="ADAL" clId="{3BF16330-FD73-4B82-89E2-9553846EA039}"/>
    <pc:docChg chg="custSel addSld delSld modSld sldOrd">
      <pc:chgData name="F Berry" userId="4a0c0ff8-d6f4-4f11-b748-962dd0b96ec6" providerId="ADAL" clId="{3BF16330-FD73-4B82-89E2-9553846EA039}" dt="2023-11-06T15:48:17.049" v="264" actId="478"/>
      <pc:docMkLst>
        <pc:docMk/>
      </pc:docMkLst>
      <pc:sldChg chg="addSp delSp modSp mod">
        <pc:chgData name="F Berry" userId="4a0c0ff8-d6f4-4f11-b748-962dd0b96ec6" providerId="ADAL" clId="{3BF16330-FD73-4B82-89E2-9553846EA039}" dt="2023-11-06T15:30:15.832" v="34" actId="403"/>
        <pc:sldMkLst>
          <pc:docMk/>
          <pc:sldMk cId="2095968082" sldId="261"/>
        </pc:sldMkLst>
        <pc:spChg chg="del">
          <ac:chgData name="F Berry" userId="4a0c0ff8-d6f4-4f11-b748-962dd0b96ec6" providerId="ADAL" clId="{3BF16330-FD73-4B82-89E2-9553846EA039}" dt="2023-11-06T15:28:16.783" v="5" actId="478"/>
          <ac:spMkLst>
            <pc:docMk/>
            <pc:sldMk cId="2095968082" sldId="261"/>
            <ac:spMk id="3" creationId="{35A86EDB-E89C-4E40-9A8A-6EB76860D476}"/>
          </ac:spMkLst>
        </pc:spChg>
        <pc:spChg chg="add del mod">
          <ac:chgData name="F Berry" userId="4a0c0ff8-d6f4-4f11-b748-962dd0b96ec6" providerId="ADAL" clId="{3BF16330-FD73-4B82-89E2-9553846EA039}" dt="2023-11-06T15:28:22.563" v="7" actId="478"/>
          <ac:spMkLst>
            <pc:docMk/>
            <pc:sldMk cId="2095968082" sldId="261"/>
            <ac:spMk id="5" creationId="{C63549CE-E1DE-D815-EE4D-7691BCC6145D}"/>
          </ac:spMkLst>
        </pc:spChg>
        <pc:spChg chg="add mod">
          <ac:chgData name="F Berry" userId="4a0c0ff8-d6f4-4f11-b748-962dd0b96ec6" providerId="ADAL" clId="{3BF16330-FD73-4B82-89E2-9553846EA039}" dt="2023-11-06T15:30:15.832" v="34" actId="403"/>
          <ac:spMkLst>
            <pc:docMk/>
            <pc:sldMk cId="2095968082" sldId="261"/>
            <ac:spMk id="7" creationId="{3B470AAE-568B-7D77-6A84-AA704577E00F}"/>
          </ac:spMkLst>
        </pc:spChg>
      </pc:sldChg>
      <pc:sldChg chg="del">
        <pc:chgData name="F Berry" userId="4a0c0ff8-d6f4-4f11-b748-962dd0b96ec6" providerId="ADAL" clId="{3BF16330-FD73-4B82-89E2-9553846EA039}" dt="2023-11-06T15:35:45.762" v="44" actId="47"/>
        <pc:sldMkLst>
          <pc:docMk/>
          <pc:sldMk cId="1033792734" sldId="271"/>
        </pc:sldMkLst>
      </pc:sldChg>
      <pc:sldChg chg="modSp mod">
        <pc:chgData name="F Berry" userId="4a0c0ff8-d6f4-4f11-b748-962dd0b96ec6" providerId="ADAL" clId="{3BF16330-FD73-4B82-89E2-9553846EA039}" dt="2023-11-06T15:36:11.107" v="49" actId="20577"/>
        <pc:sldMkLst>
          <pc:docMk/>
          <pc:sldMk cId="1194125802" sldId="281"/>
        </pc:sldMkLst>
        <pc:spChg chg="mod">
          <ac:chgData name="F Berry" userId="4a0c0ff8-d6f4-4f11-b748-962dd0b96ec6" providerId="ADAL" clId="{3BF16330-FD73-4B82-89E2-9553846EA039}" dt="2023-11-06T15:36:11.107" v="49" actId="20577"/>
          <ac:spMkLst>
            <pc:docMk/>
            <pc:sldMk cId="1194125802" sldId="281"/>
            <ac:spMk id="3" creationId="{4B33F476-F2C1-493F-A2A1-03765B400BD9}"/>
          </ac:spMkLst>
        </pc:spChg>
      </pc:sldChg>
      <pc:sldChg chg="del">
        <pc:chgData name="F Berry" userId="4a0c0ff8-d6f4-4f11-b748-962dd0b96ec6" providerId="ADAL" clId="{3BF16330-FD73-4B82-89E2-9553846EA039}" dt="2023-11-06T15:35:46.842" v="45" actId="47"/>
        <pc:sldMkLst>
          <pc:docMk/>
          <pc:sldMk cId="3890875305" sldId="286"/>
        </pc:sldMkLst>
      </pc:sldChg>
      <pc:sldChg chg="addSp delSp modSp new mod ord">
        <pc:chgData name="F Berry" userId="4a0c0ff8-d6f4-4f11-b748-962dd0b96ec6" providerId="ADAL" clId="{3BF16330-FD73-4B82-89E2-9553846EA039}" dt="2023-11-06T15:30:41.805" v="43" actId="20577"/>
        <pc:sldMkLst>
          <pc:docMk/>
          <pc:sldMk cId="607396604" sldId="288"/>
        </pc:sldMkLst>
        <pc:spChg chg="mod">
          <ac:chgData name="F Berry" userId="4a0c0ff8-d6f4-4f11-b748-962dd0b96ec6" providerId="ADAL" clId="{3BF16330-FD73-4B82-89E2-9553846EA039}" dt="2023-11-06T15:30:29.538" v="37" actId="122"/>
          <ac:spMkLst>
            <pc:docMk/>
            <pc:sldMk cId="607396604" sldId="288"/>
            <ac:spMk id="2" creationId="{195CE2DE-DD1E-C5F6-B453-38410C58195A}"/>
          </ac:spMkLst>
        </pc:spChg>
        <pc:spChg chg="del">
          <ac:chgData name="F Berry" userId="4a0c0ff8-d6f4-4f11-b748-962dd0b96ec6" providerId="ADAL" clId="{3BF16330-FD73-4B82-89E2-9553846EA039}" dt="2023-11-06T15:30:31.413" v="38" actId="478"/>
          <ac:spMkLst>
            <pc:docMk/>
            <pc:sldMk cId="607396604" sldId="288"/>
            <ac:spMk id="3" creationId="{471F6C67-51BC-61E0-2124-0AB81AAFA460}"/>
          </ac:spMkLst>
        </pc:spChg>
        <pc:spChg chg="add mod">
          <ac:chgData name="F Berry" userId="4a0c0ff8-d6f4-4f11-b748-962dd0b96ec6" providerId="ADAL" clId="{3BF16330-FD73-4B82-89E2-9553846EA039}" dt="2023-11-06T15:30:41.805" v="43" actId="20577"/>
          <ac:spMkLst>
            <pc:docMk/>
            <pc:sldMk cId="607396604" sldId="288"/>
            <ac:spMk id="5" creationId="{8C43C4E5-BE62-CB62-8FF2-EB9950F146E1}"/>
          </ac:spMkLst>
        </pc:spChg>
      </pc:sldChg>
      <pc:sldChg chg="addSp delSp modSp new mod">
        <pc:chgData name="F Berry" userId="4a0c0ff8-d6f4-4f11-b748-962dd0b96ec6" providerId="ADAL" clId="{3BF16330-FD73-4B82-89E2-9553846EA039}" dt="2023-11-06T15:48:17.049" v="264" actId="478"/>
        <pc:sldMkLst>
          <pc:docMk/>
          <pc:sldMk cId="3971895406" sldId="289"/>
        </pc:sldMkLst>
        <pc:spChg chg="mod">
          <ac:chgData name="F Berry" userId="4a0c0ff8-d6f4-4f11-b748-962dd0b96ec6" providerId="ADAL" clId="{3BF16330-FD73-4B82-89E2-9553846EA039}" dt="2023-11-06T15:36:38.351" v="65" actId="20577"/>
          <ac:spMkLst>
            <pc:docMk/>
            <pc:sldMk cId="3971895406" sldId="289"/>
            <ac:spMk id="2" creationId="{3C747E56-CCD3-0772-D667-33F1BAD0D13B}"/>
          </ac:spMkLst>
        </pc:spChg>
        <pc:spChg chg="del mod">
          <ac:chgData name="F Berry" userId="4a0c0ff8-d6f4-4f11-b748-962dd0b96ec6" providerId="ADAL" clId="{3BF16330-FD73-4B82-89E2-9553846EA039}" dt="2023-11-06T15:39:27.651" v="170" actId="3680"/>
          <ac:spMkLst>
            <pc:docMk/>
            <pc:sldMk cId="3971895406" sldId="289"/>
            <ac:spMk id="3" creationId="{C1607620-9A3F-134E-E2EA-B557434ECAC5}"/>
          </ac:spMkLst>
        </pc:spChg>
        <pc:spChg chg="add del mod">
          <ac:chgData name="F Berry" userId="4a0c0ff8-d6f4-4f11-b748-962dd0b96ec6" providerId="ADAL" clId="{3BF16330-FD73-4B82-89E2-9553846EA039}" dt="2023-11-06T15:48:17.049" v="264" actId="478"/>
          <ac:spMkLst>
            <pc:docMk/>
            <pc:sldMk cId="3971895406" sldId="289"/>
            <ac:spMk id="7" creationId="{085A13F5-90EC-37BC-4AFB-E2F4F3F78465}"/>
          </ac:spMkLst>
        </pc:spChg>
        <pc:graphicFrameChg chg="add mod ord modGraphic">
          <ac:chgData name="F Berry" userId="4a0c0ff8-d6f4-4f11-b748-962dd0b96ec6" providerId="ADAL" clId="{3BF16330-FD73-4B82-89E2-9553846EA039}" dt="2023-11-06T15:43:20.623" v="254" actId="122"/>
          <ac:graphicFrameMkLst>
            <pc:docMk/>
            <pc:sldMk cId="3971895406" sldId="289"/>
            <ac:graphicFrameMk id="4" creationId="{793B0C8F-03DD-6D83-74FC-C5954BE59B23}"/>
          </ac:graphicFrameMkLst>
        </pc:graphicFrameChg>
        <pc:picChg chg="add mod">
          <ac:chgData name="F Berry" userId="4a0c0ff8-d6f4-4f11-b748-962dd0b96ec6" providerId="ADAL" clId="{3BF16330-FD73-4B82-89E2-9553846EA039}" dt="2023-11-06T15:48:13.998" v="263" actId="1076"/>
          <ac:picMkLst>
            <pc:docMk/>
            <pc:sldMk cId="3971895406" sldId="289"/>
            <ac:picMk id="6" creationId="{3CEEFDE8-55BF-05EA-062D-E30AD4BF1EF3}"/>
          </ac:picMkLst>
        </pc:picChg>
      </pc:sldChg>
      <pc:sldChg chg="new del">
        <pc:chgData name="F Berry" userId="4a0c0ff8-d6f4-4f11-b748-962dd0b96ec6" providerId="ADAL" clId="{3BF16330-FD73-4B82-89E2-9553846EA039}" dt="2023-11-06T15:43:25.266" v="256" actId="47"/>
        <pc:sldMkLst>
          <pc:docMk/>
          <pc:sldMk cId="3798478355" sldId="290"/>
        </pc:sldMkLst>
      </pc:sld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11/6/2023</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11/6/2023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11/6/2023</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11/6/2023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11/6/2023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11/6/2023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11/6/2023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11/6/2023</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11/6/2023</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11/6/2023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11/6/2023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11/6/2023</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youtu.be/PnDgZuGIhHs"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flickr.com/photos/eskimo_jo/2568882956/"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mrscienceshow.com/2010/06/bring-us-your-burning-science-questions.html"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coramlifeeducation.org.uk/scarf/lesson-plans/protected-characteristics-across-scarf"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hrconnect.cl/atraccion/vamos-al-grano-nueva-ley-de-inclusion-laboral/" TargetMode="External"/><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hyperlink" Target="https://youtu.be/FNSXxf-luKM"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8" Type="http://schemas.openxmlformats.org/officeDocument/2006/relationships/hyperlink" Target="https://www.coramlifeeducation.org.uk/" TargetMode="External"/><Relationship Id="rId3" Type="http://schemas.openxmlformats.org/officeDocument/2006/relationships/hyperlink" Target="http://www.becomingateen.co.uk/home" TargetMode="External"/><Relationship Id="rId7" Type="http://schemas.openxmlformats.org/officeDocument/2006/relationships/hyperlink" Target="https://www.thinkuknow.co.uk/" TargetMode="External"/><Relationship Id="rId2" Type="http://schemas.openxmlformats.org/officeDocument/2006/relationships/hyperlink" Target="https://www.lil-lets.co.uk/school-programme" TargetMode="External"/><Relationship Id="rId1" Type="http://schemas.openxmlformats.org/officeDocument/2006/relationships/slideLayout" Target="../slideLayouts/slideLayout2.xml"/><Relationship Id="rId6" Type="http://schemas.openxmlformats.org/officeDocument/2006/relationships/hyperlink" Target="https://www.sexeducationforum.org.uk/" TargetMode="External"/><Relationship Id="rId5" Type="http://schemas.openxmlformats.org/officeDocument/2006/relationships/hyperlink" Target="https://www.parentkind.org.uk/Parents/Relationships-Education-and-Relationships-and-Sex-Education-RE-RSE" TargetMode="External"/><Relationship Id="rId4" Type="http://schemas.openxmlformats.org/officeDocument/2006/relationships/hyperlink" Target="https://learning.nspcc.org.uk/research-resources/schools/making-sense-relationships/?_ga=2.15364789.2077147087.1539275204-1058785487.1536844631" TargetMode="External"/><Relationship Id="rId9" Type="http://schemas.openxmlformats.org/officeDocument/2006/relationships/hyperlink" Target="https://www.popnolly.com/" TargetMode="External"/></Relationships>
</file>

<file path=ppt/slides/_rels/slide31.xml.rels><?xml version="1.0" encoding="UTF-8" standalone="yes"?>
<Relationships xmlns="http://schemas.openxmlformats.org/package/2006/relationships"><Relationship Id="rId3" Type="http://schemas.openxmlformats.org/officeDocument/2006/relationships/hyperlink" Target="https://drkathleenyoung.wordpress.com/2010/03/16/emdr-questions-and-concerns/" TargetMode="External"/><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3684E-0AC5-4F11-B1C9-98A1C3A5B259}"/>
              </a:ext>
            </a:extLst>
          </p:cNvPr>
          <p:cNvSpPr>
            <a:spLocks noGrp="1"/>
          </p:cNvSpPr>
          <p:nvPr>
            <p:ph type="title"/>
          </p:nvPr>
        </p:nvSpPr>
        <p:spPr/>
        <p:txBody>
          <a:bodyPr/>
          <a:lstStyle/>
          <a:p>
            <a:pPr algn="ctr"/>
            <a:r>
              <a:rPr lang="en-GB" dirty="0"/>
              <a:t>LOVE HAS NO LABELS</a:t>
            </a:r>
          </a:p>
        </p:txBody>
      </p:sp>
      <p:sp>
        <p:nvSpPr>
          <p:cNvPr id="3" name="Content Placeholder 2">
            <a:extLst>
              <a:ext uri="{FF2B5EF4-FFF2-40B4-BE49-F238E27FC236}">
                <a16:creationId xmlns:a16="http://schemas.microsoft.com/office/drawing/2014/main" id="{39267FE0-4F81-406E-BD1C-6928B8319CD4}"/>
              </a:ext>
            </a:extLst>
          </p:cNvPr>
          <p:cNvSpPr>
            <a:spLocks noGrp="1"/>
          </p:cNvSpPr>
          <p:nvPr>
            <p:ph idx="1"/>
          </p:nvPr>
        </p:nvSpPr>
        <p:spPr/>
        <p:txBody>
          <a:bodyPr/>
          <a:lstStyle/>
          <a:p>
            <a:r>
              <a:rPr lang="en-GB" dirty="0">
                <a:hlinkClick r:id="rId2"/>
              </a:rPr>
              <a:t>https://youtu.be/PnDgZuGIhHs</a:t>
            </a:r>
            <a:endParaRPr lang="en-GB" dirty="0"/>
          </a:p>
          <a:p>
            <a:endParaRPr lang="en-GB" dirty="0"/>
          </a:p>
          <a:p>
            <a:pPr marL="0" indent="0">
              <a:buNone/>
            </a:pPr>
            <a:endParaRPr lang="en-GB" dirty="0"/>
          </a:p>
        </p:txBody>
      </p:sp>
    </p:spTree>
    <p:extLst>
      <p:ext uri="{BB962C8B-B14F-4D97-AF65-F5344CB8AC3E}">
        <p14:creationId xmlns:p14="http://schemas.microsoft.com/office/powerpoint/2010/main" val="36113072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57D06-14E8-4E1A-98E1-747C662DB9F3}"/>
              </a:ext>
            </a:extLst>
          </p:cNvPr>
          <p:cNvSpPr>
            <a:spLocks noGrp="1"/>
          </p:cNvSpPr>
          <p:nvPr>
            <p:ph type="ctrTitle"/>
          </p:nvPr>
        </p:nvSpPr>
        <p:spPr/>
        <p:txBody>
          <a:bodyPr/>
          <a:lstStyle/>
          <a:p>
            <a:br>
              <a:rPr lang="en-GB" dirty="0"/>
            </a:br>
            <a:r>
              <a:rPr lang="en-GB" sz="6600" dirty="0"/>
              <a:t>A curriculum to help all children stay safe and thrive</a:t>
            </a:r>
            <a:br>
              <a:rPr lang="en-GB" dirty="0"/>
            </a:br>
            <a:endParaRPr lang="en-GB" dirty="0"/>
          </a:p>
        </p:txBody>
      </p:sp>
    </p:spTree>
    <p:extLst>
      <p:ext uri="{BB962C8B-B14F-4D97-AF65-F5344CB8AC3E}">
        <p14:creationId xmlns:p14="http://schemas.microsoft.com/office/powerpoint/2010/main" val="2547071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6BC18-752A-41DB-A4F5-31619AABBCEA}"/>
              </a:ext>
            </a:extLst>
          </p:cNvPr>
          <p:cNvSpPr>
            <a:spLocks noGrp="1"/>
          </p:cNvSpPr>
          <p:nvPr>
            <p:ph type="title"/>
          </p:nvPr>
        </p:nvSpPr>
        <p:spPr/>
        <p:txBody>
          <a:bodyPr>
            <a:normAutofit/>
          </a:bodyPr>
          <a:lstStyle/>
          <a:p>
            <a:pPr algn="ctr"/>
            <a:r>
              <a:rPr lang="en-GB" sz="6600" dirty="0"/>
              <a:t>Ground Rules </a:t>
            </a:r>
          </a:p>
        </p:txBody>
      </p:sp>
      <p:sp>
        <p:nvSpPr>
          <p:cNvPr id="3" name="Content Placeholder 2">
            <a:extLst>
              <a:ext uri="{FF2B5EF4-FFF2-40B4-BE49-F238E27FC236}">
                <a16:creationId xmlns:a16="http://schemas.microsoft.com/office/drawing/2014/main" id="{8466CEDA-3334-4B25-A1CB-B5C1A9CF1DA7}"/>
              </a:ext>
            </a:extLst>
          </p:cNvPr>
          <p:cNvSpPr>
            <a:spLocks noGrp="1"/>
          </p:cNvSpPr>
          <p:nvPr>
            <p:ph idx="1"/>
          </p:nvPr>
        </p:nvSpPr>
        <p:spPr/>
        <p:txBody>
          <a:bodyPr>
            <a:normAutofit/>
          </a:bodyPr>
          <a:lstStyle/>
          <a:p>
            <a:r>
              <a:rPr lang="en-GB" sz="5400" dirty="0"/>
              <a:t>R- Respectful</a:t>
            </a:r>
          </a:p>
          <a:p>
            <a:r>
              <a:rPr lang="en-GB" sz="5400" dirty="0"/>
              <a:t>O- Openness</a:t>
            </a:r>
          </a:p>
          <a:p>
            <a:r>
              <a:rPr lang="en-GB" sz="5400" dirty="0"/>
              <a:t>C- Confidential </a:t>
            </a:r>
          </a:p>
          <a:p>
            <a:r>
              <a:rPr lang="en-GB" sz="5400" dirty="0"/>
              <a:t>K- Kind </a:t>
            </a:r>
          </a:p>
        </p:txBody>
      </p:sp>
      <p:pic>
        <p:nvPicPr>
          <p:cNvPr id="5" name="Picture 4" descr="A hand holding a piece of grass&#10;&#10;Description automatically generated">
            <a:extLst>
              <a:ext uri="{FF2B5EF4-FFF2-40B4-BE49-F238E27FC236}">
                <a16:creationId xmlns:a16="http://schemas.microsoft.com/office/drawing/2014/main" id="{D8F7330C-56E0-440B-8DE2-0378F23ABC6B}"/>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6650294" y="2103120"/>
            <a:ext cx="4940300" cy="3705225"/>
          </a:xfrm>
          <a:prstGeom prst="rect">
            <a:avLst/>
          </a:prstGeom>
        </p:spPr>
      </p:pic>
    </p:spTree>
    <p:extLst>
      <p:ext uri="{BB962C8B-B14F-4D97-AF65-F5344CB8AC3E}">
        <p14:creationId xmlns:p14="http://schemas.microsoft.com/office/powerpoint/2010/main" val="30931008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5FBA1-CD99-4830-91CB-F41E78EB0E09}"/>
              </a:ext>
            </a:extLst>
          </p:cNvPr>
          <p:cNvSpPr>
            <a:spLocks noGrp="1"/>
          </p:cNvSpPr>
          <p:nvPr>
            <p:ph type="title"/>
          </p:nvPr>
        </p:nvSpPr>
        <p:spPr/>
        <p:txBody>
          <a:bodyPr>
            <a:normAutofit fontScale="90000"/>
          </a:bodyPr>
          <a:lstStyle/>
          <a:p>
            <a:pPr algn="ctr"/>
            <a:br>
              <a:rPr lang="en-GB" dirty="0"/>
            </a:br>
            <a:br>
              <a:rPr lang="en-GB" dirty="0"/>
            </a:br>
            <a:br>
              <a:rPr lang="en-GB" dirty="0"/>
            </a:br>
            <a:br>
              <a:rPr lang="en-GB" dirty="0"/>
            </a:br>
            <a:br>
              <a:rPr lang="en-GB" dirty="0"/>
            </a:br>
            <a:br>
              <a:rPr lang="en-GB" dirty="0"/>
            </a:br>
            <a:r>
              <a:rPr lang="en-GB" dirty="0"/>
              <a:t>What is Relationships and Sex Education (RSE)? </a:t>
            </a:r>
            <a:br>
              <a:rPr lang="en-GB" dirty="0"/>
            </a:br>
            <a:br>
              <a:rPr lang="en-GB" dirty="0"/>
            </a:br>
            <a:r>
              <a:rPr lang="en-GB" sz="4000" dirty="0"/>
              <a:t>Relationships and Sex Education is a key aspect of Personal, Social,  Health and Economic Education. (PSHE) </a:t>
            </a:r>
            <a:br>
              <a:rPr lang="en-GB" sz="4000" dirty="0"/>
            </a:br>
            <a:br>
              <a:rPr lang="en-GB" sz="4000" dirty="0"/>
            </a:br>
            <a:r>
              <a:rPr lang="en-GB" sz="4000" dirty="0"/>
              <a:t>RSE is a key aspect of the spiritual, moral, social and cultural (SMSC)  development in schools</a:t>
            </a:r>
          </a:p>
        </p:txBody>
      </p:sp>
    </p:spTree>
    <p:extLst>
      <p:ext uri="{BB962C8B-B14F-4D97-AF65-F5344CB8AC3E}">
        <p14:creationId xmlns:p14="http://schemas.microsoft.com/office/powerpoint/2010/main" val="39731394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CB0CC9-B321-47F9-BE96-C91963269B45}"/>
              </a:ext>
            </a:extLst>
          </p:cNvPr>
          <p:cNvSpPr>
            <a:spLocks noGrp="1"/>
          </p:cNvSpPr>
          <p:nvPr>
            <p:ph type="title"/>
          </p:nvPr>
        </p:nvSpPr>
        <p:spPr/>
        <p:txBody>
          <a:bodyPr>
            <a:normAutofit/>
          </a:bodyPr>
          <a:lstStyle/>
          <a:p>
            <a:pPr algn="ctr"/>
            <a:r>
              <a:rPr lang="en-GB" sz="6600" dirty="0"/>
              <a:t>Ice breaker</a:t>
            </a:r>
          </a:p>
        </p:txBody>
      </p:sp>
      <p:sp>
        <p:nvSpPr>
          <p:cNvPr id="3" name="Content Placeholder 2">
            <a:extLst>
              <a:ext uri="{FF2B5EF4-FFF2-40B4-BE49-F238E27FC236}">
                <a16:creationId xmlns:a16="http://schemas.microsoft.com/office/drawing/2014/main" id="{34E2FD0C-70DC-467B-8544-847A65729CFE}"/>
              </a:ext>
            </a:extLst>
          </p:cNvPr>
          <p:cNvSpPr>
            <a:spLocks noGrp="1"/>
          </p:cNvSpPr>
          <p:nvPr>
            <p:ph idx="1"/>
          </p:nvPr>
        </p:nvSpPr>
        <p:spPr/>
        <p:txBody>
          <a:bodyPr>
            <a:normAutofit/>
          </a:bodyPr>
          <a:lstStyle/>
          <a:p>
            <a:pPr marL="0" indent="0" algn="ctr">
              <a:buNone/>
            </a:pPr>
            <a:r>
              <a:rPr lang="en-GB" sz="4800" dirty="0"/>
              <a:t>What was RSE like for you at school?</a:t>
            </a:r>
          </a:p>
          <a:p>
            <a:pPr marL="0" indent="0" algn="ctr">
              <a:buNone/>
            </a:pPr>
            <a:endParaRPr lang="en-GB" sz="4800" dirty="0"/>
          </a:p>
        </p:txBody>
      </p:sp>
      <p:sp>
        <p:nvSpPr>
          <p:cNvPr id="4" name="Smiley Face 3">
            <a:extLst>
              <a:ext uri="{FF2B5EF4-FFF2-40B4-BE49-F238E27FC236}">
                <a16:creationId xmlns:a16="http://schemas.microsoft.com/office/drawing/2014/main" id="{A22E30A7-6F8C-439B-82B9-26F3B5B36434}"/>
              </a:ext>
            </a:extLst>
          </p:cNvPr>
          <p:cNvSpPr/>
          <p:nvPr/>
        </p:nvSpPr>
        <p:spPr>
          <a:xfrm>
            <a:off x="4857750" y="4029075"/>
            <a:ext cx="2257425" cy="1685925"/>
          </a:xfrm>
          <a:prstGeom prst="smileyFace">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2699249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D4DC5A-1F16-47D2-AEF2-F6DF6C0FE3E4}"/>
              </a:ext>
            </a:extLst>
          </p:cNvPr>
          <p:cNvSpPr>
            <a:spLocks noGrp="1"/>
          </p:cNvSpPr>
          <p:nvPr>
            <p:ph type="title"/>
          </p:nvPr>
        </p:nvSpPr>
        <p:spPr/>
        <p:txBody>
          <a:bodyPr/>
          <a:lstStyle/>
          <a:p>
            <a:r>
              <a:rPr lang="en-GB" dirty="0"/>
              <a:t>Questions to discuss…</a:t>
            </a:r>
          </a:p>
        </p:txBody>
      </p:sp>
      <p:sp>
        <p:nvSpPr>
          <p:cNvPr id="3" name="Content Placeholder 2">
            <a:extLst>
              <a:ext uri="{FF2B5EF4-FFF2-40B4-BE49-F238E27FC236}">
                <a16:creationId xmlns:a16="http://schemas.microsoft.com/office/drawing/2014/main" id="{11877333-8011-4D2B-8CE8-AD4955E70B41}"/>
              </a:ext>
            </a:extLst>
          </p:cNvPr>
          <p:cNvSpPr>
            <a:spLocks noGrp="1"/>
          </p:cNvSpPr>
          <p:nvPr>
            <p:ph idx="1"/>
          </p:nvPr>
        </p:nvSpPr>
        <p:spPr/>
        <p:txBody>
          <a:bodyPr>
            <a:normAutofit/>
          </a:bodyPr>
          <a:lstStyle/>
          <a:p>
            <a:r>
              <a:rPr lang="en-GB" sz="3200" dirty="0"/>
              <a:t>What information did you get?</a:t>
            </a:r>
          </a:p>
          <a:p>
            <a:r>
              <a:rPr lang="en-GB" sz="3200" dirty="0"/>
              <a:t>When did you get it?</a:t>
            </a:r>
          </a:p>
          <a:p>
            <a:r>
              <a:rPr lang="en-GB" sz="3200" dirty="0"/>
              <a:t>Was it taught in schools?</a:t>
            </a:r>
          </a:p>
          <a:p>
            <a:r>
              <a:rPr lang="en-GB" sz="3200" dirty="0"/>
              <a:t>What information did you get from friends?</a:t>
            </a:r>
          </a:p>
          <a:p>
            <a:r>
              <a:rPr lang="en-GB" sz="3200" dirty="0"/>
              <a:t>What information did you get from magazines/elsewhere?</a:t>
            </a:r>
          </a:p>
        </p:txBody>
      </p:sp>
      <p:pic>
        <p:nvPicPr>
          <p:cNvPr id="5" name="Picture 4" descr="A close up of a toy&#10;&#10;Description automatically generated">
            <a:extLst>
              <a:ext uri="{FF2B5EF4-FFF2-40B4-BE49-F238E27FC236}">
                <a16:creationId xmlns:a16="http://schemas.microsoft.com/office/drawing/2014/main" id="{CC3C8D4D-76D1-4AB8-B4BF-D0112950A16C}"/>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167687" y="518795"/>
            <a:ext cx="3168650" cy="3168650"/>
          </a:xfrm>
          <a:prstGeom prst="rect">
            <a:avLst/>
          </a:prstGeom>
        </p:spPr>
      </p:pic>
    </p:spTree>
    <p:extLst>
      <p:ext uri="{BB962C8B-B14F-4D97-AF65-F5344CB8AC3E}">
        <p14:creationId xmlns:p14="http://schemas.microsoft.com/office/powerpoint/2010/main" val="316661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94453-05AF-4DB4-9C6A-D95A9C3F1516}"/>
              </a:ext>
            </a:extLst>
          </p:cNvPr>
          <p:cNvSpPr>
            <a:spLocks noGrp="1"/>
          </p:cNvSpPr>
          <p:nvPr>
            <p:ph type="title"/>
          </p:nvPr>
        </p:nvSpPr>
        <p:spPr/>
        <p:txBody>
          <a:bodyPr>
            <a:normAutofit fontScale="90000"/>
          </a:bodyPr>
          <a:lstStyle/>
          <a:p>
            <a:pPr algn="ctr"/>
            <a:r>
              <a:rPr lang="en-GB" dirty="0"/>
              <a:t>What topics are covered as part of RSE?</a:t>
            </a:r>
          </a:p>
        </p:txBody>
      </p:sp>
      <p:sp>
        <p:nvSpPr>
          <p:cNvPr id="7" name="TextBox 6">
            <a:extLst>
              <a:ext uri="{FF2B5EF4-FFF2-40B4-BE49-F238E27FC236}">
                <a16:creationId xmlns:a16="http://schemas.microsoft.com/office/drawing/2014/main" id="{3B470AAE-568B-7D77-6A84-AA704577E00F}"/>
              </a:ext>
            </a:extLst>
          </p:cNvPr>
          <p:cNvSpPr txBox="1"/>
          <p:nvPr/>
        </p:nvSpPr>
        <p:spPr>
          <a:xfrm>
            <a:off x="798991" y="2014194"/>
            <a:ext cx="10058400" cy="4401205"/>
          </a:xfrm>
          <a:prstGeom prst="rect">
            <a:avLst/>
          </a:prstGeom>
          <a:noFill/>
        </p:spPr>
        <p:txBody>
          <a:bodyPr wrap="square">
            <a:spAutoFit/>
          </a:bodyPr>
          <a:lstStyle/>
          <a:p>
            <a:pPr algn="l"/>
            <a:r>
              <a:rPr lang="en-GB" sz="2000" b="1" i="0" dirty="0">
                <a:solidFill>
                  <a:srgbClr val="FF0000"/>
                </a:solidFill>
                <a:effectLst/>
                <a:latin typeface="Comic Sans MS" panose="030F0702030302020204" pitchFamily="66" charset="0"/>
              </a:rPr>
              <a:t>Me and My Relationships</a:t>
            </a:r>
          </a:p>
          <a:p>
            <a:pPr algn="l"/>
            <a:r>
              <a:rPr lang="en-GB" sz="2000" b="0" i="0" dirty="0">
                <a:solidFill>
                  <a:srgbClr val="000000"/>
                </a:solidFill>
                <a:effectLst/>
                <a:latin typeface="Comic Sans MS" panose="030F0702030302020204" pitchFamily="66" charset="0"/>
              </a:rPr>
              <a:t>Explores feelings and emotions, develops skills to manage conflict, helps identify our special people and equips children to recognise the qualities of healthy friendships and how to manage them.</a:t>
            </a:r>
          </a:p>
          <a:p>
            <a:pPr algn="l"/>
            <a:endParaRPr lang="en-GB" sz="2000" b="0" i="0" dirty="0">
              <a:solidFill>
                <a:srgbClr val="000000"/>
              </a:solidFill>
              <a:effectLst/>
              <a:latin typeface="Comic Sans MS" panose="030F0702030302020204" pitchFamily="66" charset="0"/>
            </a:endParaRPr>
          </a:p>
          <a:p>
            <a:pPr algn="l"/>
            <a:r>
              <a:rPr lang="en-GB" sz="2000" b="1" i="0" dirty="0">
                <a:solidFill>
                  <a:srgbClr val="FF0000"/>
                </a:solidFill>
                <a:effectLst/>
                <a:latin typeface="Comic Sans MS" panose="030F0702030302020204" pitchFamily="66" charset="0"/>
              </a:rPr>
              <a:t>Valuing Difference</a:t>
            </a:r>
          </a:p>
          <a:p>
            <a:pPr algn="l"/>
            <a:r>
              <a:rPr lang="en-GB" sz="2000" b="0" i="0" dirty="0">
                <a:solidFill>
                  <a:srgbClr val="000000"/>
                </a:solidFill>
                <a:effectLst/>
                <a:latin typeface="Comic Sans MS" panose="030F0702030302020204" pitchFamily="66" charset="0"/>
              </a:rPr>
              <a:t>Includes a strong focus on British Values, supports children to develop respectful relationships with others, recognise bullying and know their responsibilities as a bystander.</a:t>
            </a:r>
          </a:p>
          <a:p>
            <a:pPr algn="l"/>
            <a:endParaRPr lang="en-GB" sz="2000" b="0" i="0" dirty="0">
              <a:solidFill>
                <a:srgbClr val="000000"/>
              </a:solidFill>
              <a:effectLst/>
              <a:latin typeface="Comic Sans MS" panose="030F0702030302020204" pitchFamily="66" charset="0"/>
            </a:endParaRPr>
          </a:p>
          <a:p>
            <a:pPr algn="l"/>
            <a:r>
              <a:rPr lang="en-GB" sz="2000" b="1" i="0" dirty="0">
                <a:solidFill>
                  <a:srgbClr val="FF0000"/>
                </a:solidFill>
                <a:effectLst/>
                <a:latin typeface="Comic Sans MS" panose="030F0702030302020204" pitchFamily="66" charset="0"/>
              </a:rPr>
              <a:t>Keeping Myself Safe</a:t>
            </a:r>
          </a:p>
          <a:p>
            <a:pPr algn="l"/>
            <a:r>
              <a:rPr lang="en-GB" sz="2000" b="0" i="0" dirty="0">
                <a:solidFill>
                  <a:srgbClr val="000000"/>
                </a:solidFill>
                <a:effectLst/>
                <a:latin typeface="Comic Sans MS" panose="030F0702030302020204" pitchFamily="66" charset="0"/>
              </a:rPr>
              <a:t>Covers a number of safety aspects from statutory Relationships Education including being able to identify trusted adults in their lives, what to do when faced with a dilemma and recognising appropriate and inappropriate touch.</a:t>
            </a:r>
          </a:p>
        </p:txBody>
      </p:sp>
    </p:spTree>
    <p:extLst>
      <p:ext uri="{BB962C8B-B14F-4D97-AF65-F5344CB8AC3E}">
        <p14:creationId xmlns:p14="http://schemas.microsoft.com/office/powerpoint/2010/main" val="2095968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CE2DE-DD1E-C5F6-B453-38410C58195A}"/>
              </a:ext>
            </a:extLst>
          </p:cNvPr>
          <p:cNvSpPr>
            <a:spLocks noGrp="1"/>
          </p:cNvSpPr>
          <p:nvPr>
            <p:ph type="title"/>
          </p:nvPr>
        </p:nvSpPr>
        <p:spPr/>
        <p:txBody>
          <a:bodyPr>
            <a:normAutofit fontScale="90000"/>
          </a:bodyPr>
          <a:lstStyle/>
          <a:p>
            <a:pPr algn="ctr"/>
            <a:r>
              <a:rPr lang="en-GB" dirty="0"/>
              <a:t>What topics are covered as part of RSE?</a:t>
            </a:r>
          </a:p>
        </p:txBody>
      </p:sp>
      <p:sp>
        <p:nvSpPr>
          <p:cNvPr id="5" name="TextBox 4">
            <a:extLst>
              <a:ext uri="{FF2B5EF4-FFF2-40B4-BE49-F238E27FC236}">
                <a16:creationId xmlns:a16="http://schemas.microsoft.com/office/drawing/2014/main" id="{8C43C4E5-BE62-CB62-8FF2-EB9950F146E1}"/>
              </a:ext>
            </a:extLst>
          </p:cNvPr>
          <p:cNvSpPr txBox="1"/>
          <p:nvPr/>
        </p:nvSpPr>
        <p:spPr>
          <a:xfrm>
            <a:off x="1509204" y="2014194"/>
            <a:ext cx="8227379" cy="3970318"/>
          </a:xfrm>
          <a:prstGeom prst="rect">
            <a:avLst/>
          </a:prstGeom>
          <a:noFill/>
        </p:spPr>
        <p:txBody>
          <a:bodyPr wrap="square">
            <a:spAutoFit/>
          </a:bodyPr>
          <a:lstStyle/>
          <a:p>
            <a:pPr algn="l"/>
            <a:r>
              <a:rPr lang="en-GB" sz="1800" b="1" i="0" dirty="0">
                <a:solidFill>
                  <a:srgbClr val="FF0000"/>
                </a:solidFill>
                <a:effectLst/>
                <a:latin typeface="Comic Sans MS" panose="030F0702030302020204" pitchFamily="66" charset="0"/>
              </a:rPr>
              <a:t>Rights and Responsibilities</a:t>
            </a:r>
          </a:p>
          <a:p>
            <a:pPr algn="l"/>
            <a:r>
              <a:rPr lang="en-GB" sz="1800" b="0" i="0" dirty="0">
                <a:solidFill>
                  <a:srgbClr val="000000"/>
                </a:solidFill>
                <a:effectLst/>
                <a:latin typeface="Comic Sans MS" panose="030F0702030302020204" pitchFamily="66" charset="0"/>
              </a:rPr>
              <a:t>Explores broader topics including looking after the environment, economic education and the changing rights and responsibilities children have as they grow older.</a:t>
            </a:r>
          </a:p>
          <a:p>
            <a:pPr algn="l"/>
            <a:endParaRPr lang="en-GB" sz="1800" b="0" i="0" dirty="0">
              <a:solidFill>
                <a:srgbClr val="000000"/>
              </a:solidFill>
              <a:effectLst/>
              <a:latin typeface="Comic Sans MS" panose="030F0702030302020204" pitchFamily="66" charset="0"/>
            </a:endParaRPr>
          </a:p>
          <a:p>
            <a:pPr algn="l"/>
            <a:r>
              <a:rPr lang="en-GB" sz="1800" b="0" i="0" dirty="0">
                <a:solidFill>
                  <a:srgbClr val="FF0000"/>
                </a:solidFill>
                <a:effectLst/>
                <a:latin typeface="Comic Sans MS" panose="030F0702030302020204" pitchFamily="66" charset="0"/>
              </a:rPr>
              <a:t>Being My Best</a:t>
            </a:r>
          </a:p>
          <a:p>
            <a:pPr algn="l"/>
            <a:r>
              <a:rPr lang="en-GB" sz="1800" b="0" i="0" dirty="0">
                <a:solidFill>
                  <a:srgbClr val="000000"/>
                </a:solidFill>
                <a:effectLst/>
                <a:latin typeface="Comic Sans MS" panose="030F0702030302020204" pitchFamily="66" charset="0"/>
              </a:rPr>
              <a:t>Includes a focus on keeping physically healthy, developing a growth mindset to facilitate resiliency, setting goals and ways to achieve them.</a:t>
            </a:r>
          </a:p>
          <a:p>
            <a:pPr algn="l"/>
            <a:endParaRPr lang="en-GB" sz="1800" b="0" i="0" dirty="0">
              <a:solidFill>
                <a:srgbClr val="000000"/>
              </a:solidFill>
              <a:effectLst/>
              <a:latin typeface="Comic Sans MS" panose="030F0702030302020204" pitchFamily="66" charset="0"/>
            </a:endParaRPr>
          </a:p>
          <a:p>
            <a:pPr algn="l"/>
            <a:r>
              <a:rPr lang="en-GB" sz="1800" b="0" i="0" dirty="0">
                <a:solidFill>
                  <a:srgbClr val="FF0000"/>
                </a:solidFill>
                <a:effectLst/>
                <a:latin typeface="Comic Sans MS" panose="030F0702030302020204" pitchFamily="66" charset="0"/>
              </a:rPr>
              <a:t>Growing and Changing</a:t>
            </a:r>
          </a:p>
          <a:p>
            <a:pPr algn="l"/>
            <a:r>
              <a:rPr lang="en-GB" sz="1800" b="0" i="0" dirty="0">
                <a:solidFill>
                  <a:srgbClr val="000000"/>
                </a:solidFill>
                <a:effectLst/>
                <a:latin typeface="Comic Sans MS" panose="030F0702030302020204" pitchFamily="66" charset="0"/>
              </a:rPr>
              <a:t>Has age-appropriate plans to cover the physical and emotional changes that happen as children as they grow older, including changes at puberty and how to approach this with confidence. Age-appropriate lessons on relationships and sex education are also included.</a:t>
            </a:r>
          </a:p>
        </p:txBody>
      </p:sp>
    </p:spTree>
    <p:extLst>
      <p:ext uri="{BB962C8B-B14F-4D97-AF65-F5344CB8AC3E}">
        <p14:creationId xmlns:p14="http://schemas.microsoft.com/office/powerpoint/2010/main" val="6073966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DD312-3110-4CF1-AC36-F44E9F3B236E}"/>
              </a:ext>
            </a:extLst>
          </p:cNvPr>
          <p:cNvSpPr>
            <a:spLocks noGrp="1"/>
          </p:cNvSpPr>
          <p:nvPr>
            <p:ph type="title"/>
          </p:nvPr>
        </p:nvSpPr>
        <p:spPr/>
        <p:txBody>
          <a:bodyPr>
            <a:normAutofit fontScale="90000"/>
          </a:bodyPr>
          <a:lstStyle/>
          <a:p>
            <a:r>
              <a:rPr lang="en-GB" dirty="0"/>
              <a:t>RSE should ensure that all children…</a:t>
            </a:r>
          </a:p>
        </p:txBody>
      </p:sp>
      <p:sp>
        <p:nvSpPr>
          <p:cNvPr id="3" name="Content Placeholder 2">
            <a:extLst>
              <a:ext uri="{FF2B5EF4-FFF2-40B4-BE49-F238E27FC236}">
                <a16:creationId xmlns:a16="http://schemas.microsoft.com/office/drawing/2014/main" id="{A28942F5-F174-464F-B8DA-2D04CA4826E4}"/>
              </a:ext>
            </a:extLst>
          </p:cNvPr>
          <p:cNvSpPr>
            <a:spLocks noGrp="1"/>
          </p:cNvSpPr>
          <p:nvPr>
            <p:ph idx="1"/>
          </p:nvPr>
        </p:nvSpPr>
        <p:spPr/>
        <p:txBody>
          <a:bodyPr>
            <a:normAutofit fontScale="85000" lnSpcReduction="10000"/>
          </a:bodyPr>
          <a:lstStyle/>
          <a:p>
            <a:pPr marL="0" indent="0">
              <a:buNone/>
            </a:pPr>
            <a:r>
              <a:rPr lang="en-GB" sz="2800" dirty="0"/>
              <a:t>• flourish </a:t>
            </a:r>
          </a:p>
          <a:p>
            <a:pPr marL="0" indent="0">
              <a:buNone/>
            </a:pPr>
            <a:r>
              <a:rPr lang="en-GB" sz="2800" dirty="0"/>
              <a:t>• live and learn safely in the modern world </a:t>
            </a:r>
          </a:p>
          <a:p>
            <a:pPr marL="0" indent="0">
              <a:buNone/>
            </a:pPr>
            <a:r>
              <a:rPr lang="en-GB" sz="2800" dirty="0"/>
              <a:t>• gain the knowledge, skills and confidence to make their own positive, healthy and safe choices </a:t>
            </a:r>
          </a:p>
          <a:p>
            <a:pPr marL="0" indent="0">
              <a:buNone/>
            </a:pPr>
            <a:r>
              <a:rPr lang="en-GB" sz="2800" dirty="0"/>
              <a:t>• develop their own values, attitudes and opinions</a:t>
            </a:r>
          </a:p>
          <a:p>
            <a:pPr marL="0" indent="0">
              <a:buNone/>
            </a:pPr>
            <a:r>
              <a:rPr lang="en-GB" sz="2800" dirty="0"/>
              <a:t>• safeguard and care for themselves and others</a:t>
            </a:r>
          </a:p>
          <a:p>
            <a:pPr marL="0" indent="0">
              <a:buNone/>
            </a:pPr>
            <a:r>
              <a:rPr lang="en-GB" sz="2800" dirty="0"/>
              <a:t>• develop resilience to cope with life’s ups and downs</a:t>
            </a:r>
          </a:p>
          <a:p>
            <a:pPr marL="0" indent="0">
              <a:buNone/>
            </a:pPr>
            <a:r>
              <a:rPr lang="en-GB" sz="2800" dirty="0"/>
              <a:t>• get help if they need it </a:t>
            </a:r>
          </a:p>
          <a:p>
            <a:pPr marL="0" indent="0">
              <a:buNone/>
            </a:pPr>
            <a:r>
              <a:rPr lang="en-GB" sz="2800" dirty="0"/>
              <a:t>• RESPECT themselves and others, and build positive relationships</a:t>
            </a:r>
          </a:p>
          <a:p>
            <a:pPr marL="0" indent="0" algn="ctr">
              <a:buNone/>
            </a:pPr>
            <a:endParaRPr lang="en-GB" sz="2800" i="1" dirty="0"/>
          </a:p>
        </p:txBody>
      </p:sp>
    </p:spTree>
    <p:extLst>
      <p:ext uri="{BB962C8B-B14F-4D97-AF65-F5344CB8AC3E}">
        <p14:creationId xmlns:p14="http://schemas.microsoft.com/office/powerpoint/2010/main" val="39351899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B6EEBCD-1905-4AB2-8713-44FD0BBE4FA5}"/>
              </a:ext>
            </a:extLst>
          </p:cNvPr>
          <p:cNvSpPr>
            <a:spLocks noGrp="1"/>
          </p:cNvSpPr>
          <p:nvPr>
            <p:ph idx="1"/>
          </p:nvPr>
        </p:nvSpPr>
        <p:spPr/>
        <p:txBody>
          <a:bodyPr>
            <a:normAutofit fontScale="92500" lnSpcReduction="10000"/>
          </a:bodyPr>
          <a:lstStyle/>
          <a:p>
            <a:pPr algn="ctr"/>
            <a:r>
              <a:rPr lang="en-GB" sz="2800" i="1" dirty="0"/>
              <a:t>In Church of England schools, and in all schools, we want young people to flourish and to gain every opportunity to live fulfilled lives. For Church schools, RSE is about the emotional, social and physical aspects of growing up, healthy relationships, sex, human sexuality and sexual health. It is also about the spiritual and moral aspects of relationships within a context of a Christian vision for the purpose of life.” </a:t>
            </a:r>
          </a:p>
          <a:p>
            <a:pPr marL="0" indent="0" algn="ctr">
              <a:buNone/>
            </a:pPr>
            <a:endParaRPr lang="en-GB" sz="2800" i="1" dirty="0"/>
          </a:p>
          <a:p>
            <a:pPr marL="0" indent="0" algn="ctr">
              <a:buNone/>
            </a:pPr>
            <a:r>
              <a:rPr lang="en-GB" sz="1800" i="1" dirty="0"/>
              <a:t>Church of England Education Office Response to a Call for Evidence on RSE Curriculum</a:t>
            </a:r>
          </a:p>
          <a:p>
            <a:endParaRPr lang="en-GB" dirty="0"/>
          </a:p>
        </p:txBody>
      </p:sp>
    </p:spTree>
    <p:extLst>
      <p:ext uri="{BB962C8B-B14F-4D97-AF65-F5344CB8AC3E}">
        <p14:creationId xmlns:p14="http://schemas.microsoft.com/office/powerpoint/2010/main" val="6970472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783A0-B22F-4CC9-A58F-3E3DAF40348C}"/>
              </a:ext>
            </a:extLst>
          </p:cNvPr>
          <p:cNvSpPr>
            <a:spLocks noGrp="1"/>
          </p:cNvSpPr>
          <p:nvPr>
            <p:ph type="title"/>
          </p:nvPr>
        </p:nvSpPr>
        <p:spPr/>
        <p:txBody>
          <a:bodyPr>
            <a:normAutofit fontScale="90000"/>
          </a:bodyPr>
          <a:lstStyle/>
          <a:p>
            <a:pPr algn="ctr"/>
            <a:r>
              <a:rPr lang="en-GB" dirty="0"/>
              <a:t>What is the government guidance? </a:t>
            </a:r>
          </a:p>
        </p:txBody>
      </p:sp>
      <p:sp>
        <p:nvSpPr>
          <p:cNvPr id="4" name="Oval 3">
            <a:extLst>
              <a:ext uri="{FF2B5EF4-FFF2-40B4-BE49-F238E27FC236}">
                <a16:creationId xmlns:a16="http://schemas.microsoft.com/office/drawing/2014/main" id="{BA2AC076-4B11-4A7B-ACB8-1FFEEE29AA0E}"/>
              </a:ext>
            </a:extLst>
          </p:cNvPr>
          <p:cNvSpPr/>
          <p:nvPr/>
        </p:nvSpPr>
        <p:spPr>
          <a:xfrm>
            <a:off x="885825" y="3200400"/>
            <a:ext cx="2157413"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Policy</a:t>
            </a:r>
          </a:p>
        </p:txBody>
      </p:sp>
      <p:sp>
        <p:nvSpPr>
          <p:cNvPr id="5" name="Oval 4">
            <a:extLst>
              <a:ext uri="{FF2B5EF4-FFF2-40B4-BE49-F238E27FC236}">
                <a16:creationId xmlns:a16="http://schemas.microsoft.com/office/drawing/2014/main" id="{458DFCCF-1021-4C47-BF56-F3CF2ACAB34D}"/>
              </a:ext>
            </a:extLst>
          </p:cNvPr>
          <p:cNvSpPr/>
          <p:nvPr/>
        </p:nvSpPr>
        <p:spPr>
          <a:xfrm>
            <a:off x="3559970" y="3200400"/>
            <a:ext cx="2157413"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Science</a:t>
            </a:r>
          </a:p>
        </p:txBody>
      </p:sp>
      <p:sp>
        <p:nvSpPr>
          <p:cNvPr id="6" name="Oval 5">
            <a:extLst>
              <a:ext uri="{FF2B5EF4-FFF2-40B4-BE49-F238E27FC236}">
                <a16:creationId xmlns:a16="http://schemas.microsoft.com/office/drawing/2014/main" id="{716140D0-5A99-4044-A0E5-E2AD0C538B58}"/>
              </a:ext>
            </a:extLst>
          </p:cNvPr>
          <p:cNvSpPr/>
          <p:nvPr/>
        </p:nvSpPr>
        <p:spPr>
          <a:xfrm>
            <a:off x="6376988" y="3090862"/>
            <a:ext cx="2157413"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Keeping Children Safe</a:t>
            </a:r>
          </a:p>
        </p:txBody>
      </p:sp>
      <p:sp>
        <p:nvSpPr>
          <p:cNvPr id="7" name="Oval 6">
            <a:extLst>
              <a:ext uri="{FF2B5EF4-FFF2-40B4-BE49-F238E27FC236}">
                <a16:creationId xmlns:a16="http://schemas.microsoft.com/office/drawing/2014/main" id="{6DBD641E-A2FE-4D89-AE27-D0E04EB698E9}"/>
              </a:ext>
            </a:extLst>
          </p:cNvPr>
          <p:cNvSpPr/>
          <p:nvPr/>
        </p:nvSpPr>
        <p:spPr>
          <a:xfrm>
            <a:off x="9163050" y="3200400"/>
            <a:ext cx="2157413" cy="1371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a:t>Oftsed</a:t>
            </a:r>
            <a:r>
              <a:rPr lang="en-GB" dirty="0"/>
              <a:t> </a:t>
            </a:r>
          </a:p>
        </p:txBody>
      </p:sp>
    </p:spTree>
    <p:extLst>
      <p:ext uri="{BB962C8B-B14F-4D97-AF65-F5344CB8AC3E}">
        <p14:creationId xmlns:p14="http://schemas.microsoft.com/office/powerpoint/2010/main" val="13483461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7C9A0-75F2-4DB9-B8C5-E570C33F32EC}"/>
              </a:ext>
            </a:extLst>
          </p:cNvPr>
          <p:cNvSpPr>
            <a:spLocks noGrp="1"/>
          </p:cNvSpPr>
          <p:nvPr>
            <p:ph type="title"/>
          </p:nvPr>
        </p:nvSpPr>
        <p:spPr/>
        <p:txBody>
          <a:bodyPr/>
          <a:lstStyle/>
          <a:p>
            <a:pPr algn="ctr"/>
            <a:r>
              <a:rPr lang="en-GB" dirty="0"/>
              <a:t>Policy</a:t>
            </a:r>
          </a:p>
        </p:txBody>
      </p:sp>
      <p:sp>
        <p:nvSpPr>
          <p:cNvPr id="3" name="Content Placeholder 2">
            <a:extLst>
              <a:ext uri="{FF2B5EF4-FFF2-40B4-BE49-F238E27FC236}">
                <a16:creationId xmlns:a16="http://schemas.microsoft.com/office/drawing/2014/main" id="{FD2C52DF-2AEA-4619-A7A1-DC45EACC64CE}"/>
              </a:ext>
            </a:extLst>
          </p:cNvPr>
          <p:cNvSpPr>
            <a:spLocks noGrp="1"/>
          </p:cNvSpPr>
          <p:nvPr>
            <p:ph idx="1"/>
          </p:nvPr>
        </p:nvSpPr>
        <p:spPr/>
        <p:txBody>
          <a:bodyPr>
            <a:normAutofit fontScale="92500"/>
          </a:bodyPr>
          <a:lstStyle/>
          <a:p>
            <a:pPr marL="0" indent="0">
              <a:buNone/>
            </a:pPr>
            <a:r>
              <a:rPr lang="en-GB" sz="3600" dirty="0"/>
              <a:t>All maintained schools are required to have an up to date Relationships and Sex Education (RSE) policy that describes the content and organisation of RSE where it is taught outside the Science curriculum.</a:t>
            </a:r>
          </a:p>
          <a:p>
            <a:pPr marL="0" indent="0">
              <a:buNone/>
            </a:pPr>
            <a:r>
              <a:rPr lang="en-GB" sz="3600" dirty="0"/>
              <a:t> All schools are required to have this information available on their school website. </a:t>
            </a:r>
          </a:p>
        </p:txBody>
      </p:sp>
    </p:spTree>
    <p:extLst>
      <p:ext uri="{BB962C8B-B14F-4D97-AF65-F5344CB8AC3E}">
        <p14:creationId xmlns:p14="http://schemas.microsoft.com/office/powerpoint/2010/main" val="24328424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9AD95-8BD8-4EDB-A70C-1811613D6069}"/>
              </a:ext>
            </a:extLst>
          </p:cNvPr>
          <p:cNvSpPr>
            <a:spLocks noGrp="1"/>
          </p:cNvSpPr>
          <p:nvPr>
            <p:ph type="title"/>
          </p:nvPr>
        </p:nvSpPr>
        <p:spPr/>
        <p:txBody>
          <a:bodyPr/>
          <a:lstStyle/>
          <a:p>
            <a:pPr algn="ctr"/>
            <a:r>
              <a:rPr lang="en-GB" dirty="0"/>
              <a:t>Science</a:t>
            </a:r>
          </a:p>
        </p:txBody>
      </p:sp>
      <p:sp>
        <p:nvSpPr>
          <p:cNvPr id="3" name="Content Placeholder 2">
            <a:extLst>
              <a:ext uri="{FF2B5EF4-FFF2-40B4-BE49-F238E27FC236}">
                <a16:creationId xmlns:a16="http://schemas.microsoft.com/office/drawing/2014/main" id="{F7A42EEF-1620-4B84-888B-4535534719B6}"/>
              </a:ext>
            </a:extLst>
          </p:cNvPr>
          <p:cNvSpPr>
            <a:spLocks noGrp="1"/>
          </p:cNvSpPr>
          <p:nvPr>
            <p:ph idx="1"/>
          </p:nvPr>
        </p:nvSpPr>
        <p:spPr/>
        <p:txBody>
          <a:bodyPr>
            <a:normAutofit/>
          </a:bodyPr>
          <a:lstStyle/>
          <a:p>
            <a:pPr marL="0" indent="0">
              <a:buNone/>
            </a:pPr>
            <a:r>
              <a:rPr lang="en-GB" sz="4000" dirty="0"/>
              <a:t>It is compulsory for all maintained schools to teach the parts of sex education that fall under National Curriculum Science which must be taught to all pupils of primary and secondary age. </a:t>
            </a:r>
          </a:p>
        </p:txBody>
      </p:sp>
    </p:spTree>
    <p:extLst>
      <p:ext uri="{BB962C8B-B14F-4D97-AF65-F5344CB8AC3E}">
        <p14:creationId xmlns:p14="http://schemas.microsoft.com/office/powerpoint/2010/main" val="18773057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2DFD6C-D5E4-4378-9BD1-09B52B5DE786}"/>
              </a:ext>
            </a:extLst>
          </p:cNvPr>
          <p:cNvSpPr>
            <a:spLocks noGrp="1"/>
          </p:cNvSpPr>
          <p:nvPr>
            <p:ph type="title"/>
          </p:nvPr>
        </p:nvSpPr>
        <p:spPr/>
        <p:txBody>
          <a:bodyPr/>
          <a:lstStyle/>
          <a:p>
            <a:pPr algn="ctr"/>
            <a:r>
              <a:rPr lang="en-GB" dirty="0"/>
              <a:t>RSE in the Curriculum </a:t>
            </a:r>
          </a:p>
        </p:txBody>
      </p:sp>
      <p:sp>
        <p:nvSpPr>
          <p:cNvPr id="4" name="Rectangle 3">
            <a:extLst>
              <a:ext uri="{FF2B5EF4-FFF2-40B4-BE49-F238E27FC236}">
                <a16:creationId xmlns:a16="http://schemas.microsoft.com/office/drawing/2014/main" id="{C14C7AC4-8A8F-4006-9757-0978D74ED8DD}"/>
              </a:ext>
            </a:extLst>
          </p:cNvPr>
          <p:cNvSpPr/>
          <p:nvPr/>
        </p:nvSpPr>
        <p:spPr>
          <a:xfrm>
            <a:off x="1066799" y="2014194"/>
            <a:ext cx="10334625" cy="4154984"/>
          </a:xfrm>
          <a:prstGeom prst="rect">
            <a:avLst/>
          </a:prstGeom>
        </p:spPr>
        <p:txBody>
          <a:bodyPr wrap="square">
            <a:spAutoFit/>
          </a:bodyPr>
          <a:lstStyle/>
          <a:p>
            <a:pPr algn="ctr"/>
            <a:r>
              <a:rPr lang="en-GB" sz="2400" b="1" u="sng" dirty="0"/>
              <a:t>Key Stage 1 (age 5-7years) </a:t>
            </a:r>
          </a:p>
          <a:p>
            <a:r>
              <a:rPr lang="en-GB" sz="2400" b="1" dirty="0"/>
              <a:t>Year 1 </a:t>
            </a:r>
            <a:r>
              <a:rPr lang="en-GB" sz="2400" dirty="0"/>
              <a:t>pupils should be taught to: </a:t>
            </a:r>
          </a:p>
          <a:p>
            <a:r>
              <a:rPr lang="en-GB" sz="2400" dirty="0"/>
              <a:t> </a:t>
            </a:r>
          </a:p>
          <a:p>
            <a:r>
              <a:rPr lang="en-GB" sz="2400" dirty="0"/>
              <a:t>Identify, name, draw and label the basic parts of the human body and say which part of the body is associated with each sense </a:t>
            </a:r>
          </a:p>
          <a:p>
            <a:r>
              <a:rPr lang="en-GB" sz="2400" dirty="0"/>
              <a:t> </a:t>
            </a:r>
          </a:p>
          <a:p>
            <a:r>
              <a:rPr lang="en-GB" sz="2400" b="1" dirty="0"/>
              <a:t>Year 2 </a:t>
            </a:r>
            <a:r>
              <a:rPr lang="en-GB" sz="2400" dirty="0"/>
              <a:t>pupils should be taught to: </a:t>
            </a:r>
          </a:p>
          <a:p>
            <a:r>
              <a:rPr lang="en-GB" sz="2400" dirty="0"/>
              <a:t> </a:t>
            </a:r>
          </a:p>
          <a:p>
            <a:r>
              <a:rPr lang="en-GB" sz="2400" dirty="0"/>
              <a:t>Notice that animals, including humans, have offspring which grow into adults Describe the importance for humans of exercise, eating the right amounts of different types of food, and hygiene</a:t>
            </a:r>
          </a:p>
        </p:txBody>
      </p:sp>
    </p:spTree>
    <p:extLst>
      <p:ext uri="{BB962C8B-B14F-4D97-AF65-F5344CB8AC3E}">
        <p14:creationId xmlns:p14="http://schemas.microsoft.com/office/powerpoint/2010/main" val="37974725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E63062-C8D4-4576-AFA3-4E366446965E}"/>
              </a:ext>
            </a:extLst>
          </p:cNvPr>
          <p:cNvSpPr>
            <a:spLocks noGrp="1"/>
          </p:cNvSpPr>
          <p:nvPr>
            <p:ph type="title"/>
          </p:nvPr>
        </p:nvSpPr>
        <p:spPr/>
        <p:txBody>
          <a:bodyPr/>
          <a:lstStyle/>
          <a:p>
            <a:pPr algn="ctr"/>
            <a:r>
              <a:rPr lang="en-GB" dirty="0"/>
              <a:t>RSE in the Curriculum </a:t>
            </a:r>
          </a:p>
        </p:txBody>
      </p:sp>
      <p:sp>
        <p:nvSpPr>
          <p:cNvPr id="3" name="Content Placeholder 2">
            <a:extLst>
              <a:ext uri="{FF2B5EF4-FFF2-40B4-BE49-F238E27FC236}">
                <a16:creationId xmlns:a16="http://schemas.microsoft.com/office/drawing/2014/main" id="{B85D6E4B-7053-454B-8D09-9C5DF8846B96}"/>
              </a:ext>
            </a:extLst>
          </p:cNvPr>
          <p:cNvSpPr>
            <a:spLocks noGrp="1"/>
          </p:cNvSpPr>
          <p:nvPr>
            <p:ph idx="1"/>
          </p:nvPr>
        </p:nvSpPr>
        <p:spPr/>
        <p:txBody>
          <a:bodyPr>
            <a:normAutofit/>
          </a:bodyPr>
          <a:lstStyle/>
          <a:p>
            <a:pPr marL="0" indent="0" algn="ctr">
              <a:buNone/>
            </a:pPr>
            <a:r>
              <a:rPr lang="en-GB" sz="2400" b="1" u="sng" dirty="0"/>
              <a:t>Key Stage 2 (age 7-11years) </a:t>
            </a:r>
            <a:endParaRPr lang="en-GB" sz="2400" dirty="0"/>
          </a:p>
          <a:p>
            <a:pPr marL="0" indent="0">
              <a:buNone/>
            </a:pPr>
            <a:r>
              <a:rPr lang="en-GB" sz="2400" b="1" dirty="0"/>
              <a:t>Year 5 </a:t>
            </a:r>
            <a:r>
              <a:rPr lang="en-GB" sz="2400" dirty="0"/>
              <a:t>pupils should be taught to: </a:t>
            </a:r>
          </a:p>
          <a:p>
            <a:pPr marL="0" indent="0">
              <a:buNone/>
            </a:pPr>
            <a:r>
              <a:rPr lang="en-GB" sz="2400" dirty="0"/>
              <a:t>Describe the life process of reproduction in some plants and animals Describe the changes as humans develop to old age </a:t>
            </a:r>
          </a:p>
          <a:p>
            <a:pPr marL="0" indent="0">
              <a:buNone/>
            </a:pPr>
            <a:endParaRPr lang="en-GB" sz="2400" dirty="0"/>
          </a:p>
          <a:p>
            <a:pPr marL="0" indent="0">
              <a:buNone/>
            </a:pPr>
            <a:r>
              <a:rPr lang="en-GB" sz="2400" b="1" dirty="0"/>
              <a:t>Year 6 </a:t>
            </a:r>
            <a:r>
              <a:rPr lang="en-GB" sz="2400" dirty="0"/>
              <a:t>pupils should be taught to: </a:t>
            </a:r>
          </a:p>
          <a:p>
            <a:pPr marL="0" indent="0">
              <a:buNone/>
            </a:pPr>
            <a:r>
              <a:rPr lang="en-GB" sz="2400" dirty="0"/>
              <a:t>Recognise that living things produce offspring of the same kind, but normally offspring vary and are not identical to their parents </a:t>
            </a:r>
          </a:p>
        </p:txBody>
      </p:sp>
    </p:spTree>
    <p:extLst>
      <p:ext uri="{BB962C8B-B14F-4D97-AF65-F5344CB8AC3E}">
        <p14:creationId xmlns:p14="http://schemas.microsoft.com/office/powerpoint/2010/main" val="37215887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8F375-13F0-4862-9248-8A1F686EC88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C330D97-46DA-4B72-9FD7-D3CE2D610E99}"/>
              </a:ext>
            </a:extLst>
          </p:cNvPr>
          <p:cNvSpPr>
            <a:spLocks noGrp="1"/>
          </p:cNvSpPr>
          <p:nvPr>
            <p:ph idx="1"/>
          </p:nvPr>
        </p:nvSpPr>
        <p:spPr/>
        <p:txBody>
          <a:bodyPr/>
          <a:lstStyle/>
          <a:p>
            <a:endParaRPr lang="en-GB"/>
          </a:p>
        </p:txBody>
      </p:sp>
      <p:pic>
        <p:nvPicPr>
          <p:cNvPr id="5" name="Picture 4">
            <a:extLst>
              <a:ext uri="{FF2B5EF4-FFF2-40B4-BE49-F238E27FC236}">
                <a16:creationId xmlns:a16="http://schemas.microsoft.com/office/drawing/2014/main" id="{F2F17546-EC59-48D0-8096-8745C89780B2}"/>
              </a:ext>
            </a:extLst>
          </p:cNvPr>
          <p:cNvPicPr>
            <a:picLocks noChangeAspect="1"/>
          </p:cNvPicPr>
          <p:nvPr/>
        </p:nvPicPr>
        <p:blipFill>
          <a:blip r:embed="rId2"/>
          <a:stretch>
            <a:fillRect/>
          </a:stretch>
        </p:blipFill>
        <p:spPr>
          <a:xfrm>
            <a:off x="823912" y="822960"/>
            <a:ext cx="10301287" cy="5392446"/>
          </a:xfrm>
          <a:prstGeom prst="rect">
            <a:avLst/>
          </a:prstGeom>
        </p:spPr>
      </p:pic>
    </p:spTree>
    <p:extLst>
      <p:ext uri="{BB962C8B-B14F-4D97-AF65-F5344CB8AC3E}">
        <p14:creationId xmlns:p14="http://schemas.microsoft.com/office/powerpoint/2010/main" val="16319727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F7F39F-870E-4747-A3B6-8980C4FA9385}"/>
              </a:ext>
            </a:extLst>
          </p:cNvPr>
          <p:cNvSpPr>
            <a:spLocks noGrp="1"/>
          </p:cNvSpPr>
          <p:nvPr>
            <p:ph type="title"/>
          </p:nvPr>
        </p:nvSpPr>
        <p:spPr/>
        <p:txBody>
          <a:bodyPr/>
          <a:lstStyle/>
          <a:p>
            <a:pPr algn="ctr"/>
            <a:r>
              <a:rPr lang="en-GB" dirty="0"/>
              <a:t>Keeping Children Safe</a:t>
            </a:r>
          </a:p>
        </p:txBody>
      </p:sp>
      <p:sp>
        <p:nvSpPr>
          <p:cNvPr id="3" name="Content Placeholder 2">
            <a:extLst>
              <a:ext uri="{FF2B5EF4-FFF2-40B4-BE49-F238E27FC236}">
                <a16:creationId xmlns:a16="http://schemas.microsoft.com/office/drawing/2014/main" id="{4A880614-848B-45DD-B8E0-9AB44E4FB03F}"/>
              </a:ext>
            </a:extLst>
          </p:cNvPr>
          <p:cNvSpPr>
            <a:spLocks noGrp="1"/>
          </p:cNvSpPr>
          <p:nvPr>
            <p:ph idx="1"/>
          </p:nvPr>
        </p:nvSpPr>
        <p:spPr/>
        <p:txBody>
          <a:bodyPr>
            <a:normAutofit/>
          </a:bodyPr>
          <a:lstStyle/>
          <a:p>
            <a:pPr marL="0" indent="0">
              <a:buNone/>
            </a:pPr>
            <a:r>
              <a:rPr lang="en-GB" sz="3600" dirty="0"/>
              <a:t>Ofsted inspectors will always have regard for how well children and learners are helped and protected so that they are kept safe. Inspectors will also look at the safe-guarding in a school when determining overall grade. Effective RSE it pivotal to this.</a:t>
            </a:r>
          </a:p>
        </p:txBody>
      </p:sp>
    </p:spTree>
    <p:extLst>
      <p:ext uri="{BB962C8B-B14F-4D97-AF65-F5344CB8AC3E}">
        <p14:creationId xmlns:p14="http://schemas.microsoft.com/office/powerpoint/2010/main" val="972154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CABE2-A8F4-4D96-81A9-6444A0EC19CA}"/>
              </a:ext>
            </a:extLst>
          </p:cNvPr>
          <p:cNvSpPr>
            <a:spLocks noGrp="1"/>
          </p:cNvSpPr>
          <p:nvPr>
            <p:ph type="title"/>
          </p:nvPr>
        </p:nvSpPr>
        <p:spPr/>
        <p:txBody>
          <a:bodyPr/>
          <a:lstStyle/>
          <a:p>
            <a:pPr algn="ctr"/>
            <a:r>
              <a:rPr lang="en-GB" dirty="0"/>
              <a:t>Ofsted</a:t>
            </a:r>
          </a:p>
        </p:txBody>
      </p:sp>
      <p:sp>
        <p:nvSpPr>
          <p:cNvPr id="3" name="Content Placeholder 2">
            <a:extLst>
              <a:ext uri="{FF2B5EF4-FFF2-40B4-BE49-F238E27FC236}">
                <a16:creationId xmlns:a16="http://schemas.microsoft.com/office/drawing/2014/main" id="{E77FA83C-AAD2-4995-9C75-83EF954373B3}"/>
              </a:ext>
            </a:extLst>
          </p:cNvPr>
          <p:cNvSpPr>
            <a:spLocks noGrp="1"/>
          </p:cNvSpPr>
          <p:nvPr>
            <p:ph idx="1"/>
          </p:nvPr>
        </p:nvSpPr>
        <p:spPr/>
        <p:txBody>
          <a:bodyPr>
            <a:normAutofit/>
          </a:bodyPr>
          <a:lstStyle/>
          <a:p>
            <a:pPr marL="0" indent="0">
              <a:buNone/>
            </a:pPr>
            <a:r>
              <a:rPr lang="en-GB" sz="2800" dirty="0"/>
              <a:t>‘Pupils can explain accurately and confidently how to keep themselves healthy. They make informed choices about healthy eating, fitness and their emotional and mental well-being. They have an age-appropriate understanding of healthy relationships and are confident in staying safe from abuse and exploitation.’ </a:t>
            </a:r>
          </a:p>
          <a:p>
            <a:pPr marL="0" indent="0">
              <a:buNone/>
            </a:pPr>
            <a:r>
              <a:rPr lang="en-GB" sz="2800" dirty="0"/>
              <a:t>Outstanding criteria from new framework</a:t>
            </a:r>
          </a:p>
        </p:txBody>
      </p:sp>
    </p:spTree>
    <p:extLst>
      <p:ext uri="{BB962C8B-B14F-4D97-AF65-F5344CB8AC3E}">
        <p14:creationId xmlns:p14="http://schemas.microsoft.com/office/powerpoint/2010/main" val="3421126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9BBEF-C29F-427B-BAEA-CD85969E3F77}"/>
              </a:ext>
            </a:extLst>
          </p:cNvPr>
          <p:cNvSpPr>
            <a:spLocks noGrp="1"/>
          </p:cNvSpPr>
          <p:nvPr>
            <p:ph type="title"/>
          </p:nvPr>
        </p:nvSpPr>
        <p:spPr/>
        <p:txBody>
          <a:bodyPr/>
          <a:lstStyle/>
          <a:p>
            <a:pPr algn="ctr"/>
            <a:r>
              <a:rPr lang="en-GB" dirty="0"/>
              <a:t>Latest RSE Guidance 2020</a:t>
            </a:r>
          </a:p>
        </p:txBody>
      </p:sp>
      <p:sp>
        <p:nvSpPr>
          <p:cNvPr id="3" name="Content Placeholder 2">
            <a:extLst>
              <a:ext uri="{FF2B5EF4-FFF2-40B4-BE49-F238E27FC236}">
                <a16:creationId xmlns:a16="http://schemas.microsoft.com/office/drawing/2014/main" id="{D9B7D4A7-E76F-4386-8558-7E5440270F5E}"/>
              </a:ext>
            </a:extLst>
          </p:cNvPr>
          <p:cNvSpPr>
            <a:spLocks noGrp="1"/>
          </p:cNvSpPr>
          <p:nvPr>
            <p:ph idx="1"/>
          </p:nvPr>
        </p:nvSpPr>
        <p:spPr/>
        <p:txBody>
          <a:bodyPr>
            <a:normAutofit/>
          </a:bodyPr>
          <a:lstStyle/>
          <a:p>
            <a:r>
              <a:rPr lang="en-GB" dirty="0"/>
              <a:t>It highlights 2 main areas to be covered in school:</a:t>
            </a:r>
          </a:p>
          <a:p>
            <a:pPr marL="0" indent="0">
              <a:buNone/>
            </a:pPr>
            <a:endParaRPr lang="en-GB" dirty="0"/>
          </a:p>
          <a:p>
            <a:pPr>
              <a:buFontTx/>
              <a:buChar char="-"/>
            </a:pPr>
            <a:endParaRPr lang="en-GB" dirty="0"/>
          </a:p>
          <a:p>
            <a:endParaRPr lang="en-GB" dirty="0"/>
          </a:p>
          <a:p>
            <a:endParaRPr lang="en-GB" dirty="0"/>
          </a:p>
        </p:txBody>
      </p:sp>
      <p:graphicFrame>
        <p:nvGraphicFramePr>
          <p:cNvPr id="4" name="Table 3">
            <a:extLst>
              <a:ext uri="{FF2B5EF4-FFF2-40B4-BE49-F238E27FC236}">
                <a16:creationId xmlns:a16="http://schemas.microsoft.com/office/drawing/2014/main" id="{F0469285-4AF1-4608-8B73-F9C3B77A52FC}"/>
              </a:ext>
            </a:extLst>
          </p:cNvPr>
          <p:cNvGraphicFramePr>
            <a:graphicFrameLocks noGrp="1"/>
          </p:cNvGraphicFramePr>
          <p:nvPr>
            <p:extLst>
              <p:ext uri="{D42A27DB-BD31-4B8C-83A1-F6EECF244321}">
                <p14:modId xmlns:p14="http://schemas.microsoft.com/office/powerpoint/2010/main" val="2875632189"/>
              </p:ext>
            </p:extLst>
          </p:nvPr>
        </p:nvGraphicFramePr>
        <p:xfrm>
          <a:off x="1985962" y="2740686"/>
          <a:ext cx="7888287" cy="3474720"/>
        </p:xfrm>
        <a:graphic>
          <a:graphicData uri="http://schemas.openxmlformats.org/drawingml/2006/table">
            <a:tbl>
              <a:tblPr firstRow="1" bandRow="1">
                <a:tableStyleId>{5C22544A-7EE6-4342-B048-85BDC9FD1C3A}</a:tableStyleId>
              </a:tblPr>
              <a:tblGrid>
                <a:gridCol w="3824287">
                  <a:extLst>
                    <a:ext uri="{9D8B030D-6E8A-4147-A177-3AD203B41FA5}">
                      <a16:colId xmlns:a16="http://schemas.microsoft.com/office/drawing/2014/main" val="4056265373"/>
                    </a:ext>
                  </a:extLst>
                </a:gridCol>
                <a:gridCol w="4064000">
                  <a:extLst>
                    <a:ext uri="{9D8B030D-6E8A-4147-A177-3AD203B41FA5}">
                      <a16:colId xmlns:a16="http://schemas.microsoft.com/office/drawing/2014/main" val="3510305731"/>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b="1" dirty="0"/>
                        <a:t>Relationships Education </a:t>
                      </a:r>
                    </a:p>
                    <a:p>
                      <a:pPr algn="ctr"/>
                      <a:endParaRPr lang="en-GB" dirty="0"/>
                    </a:p>
                  </a:txBody>
                  <a:tcPr/>
                </a:tc>
                <a:tc>
                  <a:txBody>
                    <a:bodyPr/>
                    <a:lstStyle/>
                    <a:p>
                      <a:pPr marL="0" indent="0" algn="ctr">
                        <a:buNone/>
                      </a:pPr>
                      <a:r>
                        <a:rPr lang="en-GB" b="1" dirty="0"/>
                        <a:t>Physical Health and Mental wellbeing RSE </a:t>
                      </a:r>
                    </a:p>
                    <a:p>
                      <a:pPr algn="ctr"/>
                      <a:endParaRPr lang="en-GB" dirty="0"/>
                    </a:p>
                  </a:txBody>
                  <a:tcPr/>
                </a:tc>
                <a:extLst>
                  <a:ext uri="{0D108BD9-81ED-4DB2-BD59-A6C34878D82A}">
                    <a16:rowId xmlns:a16="http://schemas.microsoft.com/office/drawing/2014/main" val="1766934675"/>
                  </a:ext>
                </a:extLst>
              </a:tr>
              <a:tr h="370840">
                <a:tc>
                  <a:txBody>
                    <a:bodyPr/>
                    <a:lstStyle/>
                    <a:p>
                      <a:pPr>
                        <a:buFontTx/>
                        <a:buChar char="-"/>
                      </a:pPr>
                      <a:r>
                        <a:rPr lang="en-GB" dirty="0"/>
                        <a:t>Families and people who care for me</a:t>
                      </a:r>
                    </a:p>
                    <a:p>
                      <a:pPr>
                        <a:buFontTx/>
                        <a:buChar char="-"/>
                      </a:pPr>
                      <a:r>
                        <a:rPr lang="en-GB" dirty="0"/>
                        <a:t>Caring friendships</a:t>
                      </a:r>
                    </a:p>
                    <a:p>
                      <a:pPr>
                        <a:buFontTx/>
                        <a:buChar char="-"/>
                      </a:pPr>
                      <a:r>
                        <a:rPr lang="en-GB" dirty="0"/>
                        <a:t>Respectful relationships</a:t>
                      </a:r>
                    </a:p>
                    <a:p>
                      <a:pPr>
                        <a:buFontTx/>
                        <a:buChar char="-"/>
                      </a:pPr>
                      <a:r>
                        <a:rPr lang="en-GB" dirty="0"/>
                        <a:t>Online relationships </a:t>
                      </a:r>
                    </a:p>
                    <a:p>
                      <a:pPr>
                        <a:buFontTx/>
                        <a:buChar char="-"/>
                      </a:pPr>
                      <a:r>
                        <a:rPr lang="en-GB" dirty="0"/>
                        <a:t>Being safe</a:t>
                      </a:r>
                    </a:p>
                    <a:p>
                      <a:endParaRPr lang="en-GB" dirty="0"/>
                    </a:p>
                  </a:txBody>
                  <a:tcPr/>
                </a:tc>
                <a:tc>
                  <a:txBody>
                    <a:bodyPr/>
                    <a:lstStyle/>
                    <a:p>
                      <a:pPr>
                        <a:buFontTx/>
                        <a:buChar char="-"/>
                      </a:pPr>
                      <a:r>
                        <a:rPr lang="en-GB" dirty="0"/>
                        <a:t>Mental Well being</a:t>
                      </a:r>
                    </a:p>
                    <a:p>
                      <a:pPr>
                        <a:buFontTx/>
                        <a:buChar char="-"/>
                      </a:pPr>
                      <a:r>
                        <a:rPr lang="en-GB" dirty="0"/>
                        <a:t>Internet Safety and harms</a:t>
                      </a:r>
                    </a:p>
                    <a:p>
                      <a:pPr>
                        <a:buFontTx/>
                        <a:buChar char="-"/>
                      </a:pPr>
                      <a:r>
                        <a:rPr lang="en-GB" dirty="0"/>
                        <a:t>Physical health and fitness</a:t>
                      </a:r>
                    </a:p>
                    <a:p>
                      <a:pPr>
                        <a:buFontTx/>
                        <a:buChar char="-"/>
                      </a:pPr>
                      <a:r>
                        <a:rPr lang="en-GB" dirty="0"/>
                        <a:t>Healthy Eating </a:t>
                      </a:r>
                    </a:p>
                    <a:p>
                      <a:pPr>
                        <a:buFontTx/>
                        <a:buChar char="-"/>
                      </a:pPr>
                      <a:r>
                        <a:rPr lang="en-GB" dirty="0"/>
                        <a:t>Drugs, alcohol and tobacco</a:t>
                      </a:r>
                    </a:p>
                    <a:p>
                      <a:pPr>
                        <a:buFontTx/>
                        <a:buChar char="-"/>
                      </a:pPr>
                      <a:r>
                        <a:rPr lang="en-GB" dirty="0"/>
                        <a:t>Health and Prevention </a:t>
                      </a:r>
                    </a:p>
                    <a:p>
                      <a:pPr>
                        <a:buFontTx/>
                        <a:buChar char="-"/>
                      </a:pPr>
                      <a:r>
                        <a:rPr lang="en-GB" dirty="0"/>
                        <a:t>Basic first aid</a:t>
                      </a:r>
                    </a:p>
                    <a:p>
                      <a:pPr>
                        <a:buFontTx/>
                        <a:buChar char="-"/>
                      </a:pPr>
                      <a:r>
                        <a:rPr lang="en-GB" dirty="0"/>
                        <a:t>Changing adolescent body </a:t>
                      </a:r>
                    </a:p>
                    <a:p>
                      <a:endParaRPr lang="en-GB" dirty="0"/>
                    </a:p>
                  </a:txBody>
                  <a:tcPr/>
                </a:tc>
                <a:extLst>
                  <a:ext uri="{0D108BD9-81ED-4DB2-BD59-A6C34878D82A}">
                    <a16:rowId xmlns:a16="http://schemas.microsoft.com/office/drawing/2014/main" val="1795588285"/>
                  </a:ext>
                </a:extLst>
              </a:tr>
            </a:tbl>
          </a:graphicData>
        </a:graphic>
      </p:graphicFrame>
    </p:spTree>
    <p:extLst>
      <p:ext uri="{BB962C8B-B14F-4D97-AF65-F5344CB8AC3E}">
        <p14:creationId xmlns:p14="http://schemas.microsoft.com/office/powerpoint/2010/main" val="7000287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D6FBB-FAD6-4983-A072-8B73F3349E3D}"/>
              </a:ext>
            </a:extLst>
          </p:cNvPr>
          <p:cNvSpPr>
            <a:spLocks noGrp="1"/>
          </p:cNvSpPr>
          <p:nvPr>
            <p:ph type="title"/>
          </p:nvPr>
        </p:nvSpPr>
        <p:spPr/>
        <p:txBody>
          <a:bodyPr>
            <a:normAutofit fontScale="90000"/>
          </a:bodyPr>
          <a:lstStyle/>
          <a:p>
            <a:pPr algn="ctr"/>
            <a:r>
              <a:rPr lang="en-GB" dirty="0"/>
              <a:t>How RSE links to the Curriculum at NJK </a:t>
            </a:r>
          </a:p>
        </p:txBody>
      </p:sp>
      <p:sp>
        <p:nvSpPr>
          <p:cNvPr id="3" name="Content Placeholder 2">
            <a:extLst>
              <a:ext uri="{FF2B5EF4-FFF2-40B4-BE49-F238E27FC236}">
                <a16:creationId xmlns:a16="http://schemas.microsoft.com/office/drawing/2014/main" id="{C70BF35F-3DC5-4A04-94C0-BFBCF789BF82}"/>
              </a:ext>
            </a:extLst>
          </p:cNvPr>
          <p:cNvSpPr>
            <a:spLocks noGrp="1"/>
          </p:cNvSpPr>
          <p:nvPr>
            <p:ph idx="1"/>
          </p:nvPr>
        </p:nvSpPr>
        <p:spPr/>
        <p:txBody>
          <a:bodyPr/>
          <a:lstStyle/>
          <a:p>
            <a:r>
              <a:rPr lang="en-GB" sz="2800" dirty="0"/>
              <a:t>RSE is taught through PSHE lessons that are timetabled in over the half term</a:t>
            </a:r>
          </a:p>
          <a:p>
            <a:r>
              <a:rPr lang="en-GB" sz="2800" dirty="0"/>
              <a:t>Long Term Plan shows coverage from EYFS to Year 6</a:t>
            </a:r>
          </a:p>
          <a:p>
            <a:r>
              <a:rPr lang="en-GB" sz="2800" dirty="0"/>
              <a:t>Each activity is build upon throughout the school</a:t>
            </a:r>
          </a:p>
          <a:p>
            <a:r>
              <a:rPr lang="en-GB" sz="2800" dirty="0"/>
              <a:t>Feel free to look at some example lesson plans on how each lesson is delivered linked to the SCARF programme that the school uses at the end of the workshop</a:t>
            </a:r>
          </a:p>
          <a:p>
            <a:endParaRPr lang="en-GB" dirty="0"/>
          </a:p>
          <a:p>
            <a:endParaRPr lang="en-GB" dirty="0"/>
          </a:p>
        </p:txBody>
      </p:sp>
    </p:spTree>
    <p:extLst>
      <p:ext uri="{BB962C8B-B14F-4D97-AF65-F5344CB8AC3E}">
        <p14:creationId xmlns:p14="http://schemas.microsoft.com/office/powerpoint/2010/main" val="427232204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57941" y="301420"/>
            <a:ext cx="10503353" cy="6796746"/>
          </a:xfrm>
          <a:prstGeom prst="rect">
            <a:avLst/>
          </a:prstGeom>
        </p:spPr>
      </p:pic>
    </p:spTree>
    <p:extLst>
      <p:ext uri="{BB962C8B-B14F-4D97-AF65-F5344CB8AC3E}">
        <p14:creationId xmlns:p14="http://schemas.microsoft.com/office/powerpoint/2010/main" val="259663307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1FF16B-3F19-3F38-1750-CF8CAFAB549A}"/>
              </a:ext>
            </a:extLst>
          </p:cNvPr>
          <p:cNvSpPr>
            <a:spLocks noGrp="1"/>
          </p:cNvSpPr>
          <p:nvPr>
            <p:ph type="title"/>
          </p:nvPr>
        </p:nvSpPr>
        <p:spPr/>
        <p:txBody>
          <a:bodyPr/>
          <a:lstStyle/>
          <a:p>
            <a:r>
              <a:rPr lang="en-US"/>
              <a:t>Protective Characteristics </a:t>
            </a:r>
          </a:p>
        </p:txBody>
      </p:sp>
      <p:sp>
        <p:nvSpPr>
          <p:cNvPr id="3" name="Content Placeholder 2">
            <a:extLst>
              <a:ext uri="{FF2B5EF4-FFF2-40B4-BE49-F238E27FC236}">
                <a16:creationId xmlns:a16="http://schemas.microsoft.com/office/drawing/2014/main" id="{40408BCB-85F0-DFEC-C814-081F27DFD74C}"/>
              </a:ext>
            </a:extLst>
          </p:cNvPr>
          <p:cNvSpPr>
            <a:spLocks noGrp="1"/>
          </p:cNvSpPr>
          <p:nvPr>
            <p:ph idx="1"/>
          </p:nvPr>
        </p:nvSpPr>
        <p:spPr/>
        <p:txBody>
          <a:bodyPr vert="horz" lIns="91440" tIns="45720" rIns="91440" bIns="45720" rtlCol="0" anchor="t">
            <a:normAutofit/>
          </a:bodyPr>
          <a:lstStyle/>
          <a:p>
            <a:r>
              <a:rPr lang="en-US" dirty="0">
                <a:ea typeface="+mn-lt"/>
                <a:cs typeface="+mn-lt"/>
                <a:hlinkClick r:id="rId2"/>
              </a:rPr>
              <a:t>Protected Characteristics across SCARF (coramlifeeducation.org.uk)</a:t>
            </a:r>
          </a:p>
          <a:p>
            <a:pPr>
              <a:buClr>
                <a:srgbClr val="262626"/>
              </a:buClr>
            </a:pPr>
            <a:endParaRPr lang="en-US" dirty="0"/>
          </a:p>
          <a:p>
            <a:pPr>
              <a:buClr>
                <a:srgbClr val="262626"/>
              </a:buClr>
            </a:pPr>
            <a:r>
              <a:rPr lang="en-US" sz="1200">
                <a:solidFill>
                  <a:srgbClr val="111111"/>
                </a:solidFill>
                <a:ea typeface="+mn-lt"/>
                <a:cs typeface="+mn-lt"/>
              </a:rPr>
              <a:t>Age</a:t>
            </a:r>
            <a:endParaRPr lang="en-US" dirty="0"/>
          </a:p>
          <a:p>
            <a:pPr>
              <a:buClr>
                <a:srgbClr val="262626"/>
              </a:buClr>
            </a:pPr>
            <a:r>
              <a:rPr lang="en-US" sz="1200">
                <a:solidFill>
                  <a:srgbClr val="111111"/>
                </a:solidFill>
                <a:ea typeface="+mn-lt"/>
                <a:cs typeface="+mn-lt"/>
              </a:rPr>
              <a:t>Gender</a:t>
            </a:r>
            <a:endParaRPr lang="en-US"/>
          </a:p>
          <a:p>
            <a:pPr>
              <a:buClr>
                <a:srgbClr val="262626"/>
              </a:buClr>
            </a:pPr>
            <a:r>
              <a:rPr lang="en-US" sz="1200">
                <a:solidFill>
                  <a:srgbClr val="111111"/>
                </a:solidFill>
                <a:ea typeface="+mn-lt"/>
                <a:cs typeface="+mn-lt"/>
              </a:rPr>
              <a:t>Race</a:t>
            </a:r>
            <a:endParaRPr lang="en-US"/>
          </a:p>
          <a:p>
            <a:pPr>
              <a:buClr>
                <a:srgbClr val="262626"/>
              </a:buClr>
            </a:pPr>
            <a:r>
              <a:rPr lang="en-US" sz="1200">
                <a:solidFill>
                  <a:srgbClr val="111111"/>
                </a:solidFill>
                <a:ea typeface="+mn-lt"/>
                <a:cs typeface="+mn-lt"/>
              </a:rPr>
              <a:t>Disability</a:t>
            </a:r>
            <a:endParaRPr lang="en-US"/>
          </a:p>
          <a:p>
            <a:pPr>
              <a:buClr>
                <a:srgbClr val="262626"/>
              </a:buClr>
            </a:pPr>
            <a:r>
              <a:rPr lang="en-US" sz="1200">
                <a:solidFill>
                  <a:srgbClr val="111111"/>
                </a:solidFill>
                <a:ea typeface="+mn-lt"/>
                <a:cs typeface="+mn-lt"/>
              </a:rPr>
              <a:t>Religion or belief</a:t>
            </a:r>
            <a:endParaRPr lang="en-US"/>
          </a:p>
          <a:p>
            <a:pPr>
              <a:buClr>
                <a:srgbClr val="262626"/>
              </a:buClr>
            </a:pPr>
            <a:r>
              <a:rPr lang="en-US" sz="1200">
                <a:solidFill>
                  <a:srgbClr val="111111"/>
                </a:solidFill>
                <a:ea typeface="+mn-lt"/>
                <a:cs typeface="+mn-lt"/>
              </a:rPr>
              <a:t>Sexual orientation</a:t>
            </a:r>
            <a:endParaRPr lang="en-US"/>
          </a:p>
          <a:p>
            <a:pPr>
              <a:buClr>
                <a:srgbClr val="262626"/>
              </a:buClr>
            </a:pPr>
            <a:r>
              <a:rPr lang="en-US" sz="1200">
                <a:solidFill>
                  <a:srgbClr val="111111"/>
                </a:solidFill>
                <a:ea typeface="+mn-lt"/>
                <a:cs typeface="+mn-lt"/>
              </a:rPr>
              <a:t>Gender reassignment</a:t>
            </a:r>
            <a:endParaRPr lang="en-US"/>
          </a:p>
          <a:p>
            <a:pPr>
              <a:buClr>
                <a:srgbClr val="262626"/>
              </a:buClr>
            </a:pPr>
            <a:r>
              <a:rPr lang="en-US" sz="1200">
                <a:solidFill>
                  <a:srgbClr val="111111"/>
                </a:solidFill>
                <a:ea typeface="+mn-lt"/>
                <a:cs typeface="+mn-lt"/>
              </a:rPr>
              <a:t>Marriage or civil partnerships</a:t>
            </a:r>
            <a:endParaRPr lang="en-US"/>
          </a:p>
          <a:p>
            <a:pPr>
              <a:buClr>
                <a:srgbClr val="262626"/>
              </a:buClr>
            </a:pPr>
            <a:r>
              <a:rPr lang="en-US" sz="1200">
                <a:solidFill>
                  <a:srgbClr val="111111"/>
                </a:solidFill>
                <a:ea typeface="+mn-lt"/>
                <a:cs typeface="+mn-lt"/>
              </a:rPr>
              <a:t>Pregnancy and maternity</a:t>
            </a:r>
            <a:endParaRPr lang="en-US"/>
          </a:p>
          <a:p>
            <a:pPr>
              <a:buClr>
                <a:srgbClr val="262626"/>
              </a:buClr>
            </a:pPr>
            <a:endParaRPr lang="en-US" dirty="0"/>
          </a:p>
        </p:txBody>
      </p:sp>
    </p:spTree>
    <p:extLst>
      <p:ext uri="{BB962C8B-B14F-4D97-AF65-F5344CB8AC3E}">
        <p14:creationId xmlns:p14="http://schemas.microsoft.com/office/powerpoint/2010/main" val="17809514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47E56-CCD3-0772-D667-33F1BAD0D13B}"/>
              </a:ext>
            </a:extLst>
          </p:cNvPr>
          <p:cNvSpPr>
            <a:spLocks noGrp="1"/>
          </p:cNvSpPr>
          <p:nvPr>
            <p:ph type="title"/>
          </p:nvPr>
        </p:nvSpPr>
        <p:spPr/>
        <p:txBody>
          <a:bodyPr/>
          <a:lstStyle/>
          <a:p>
            <a:r>
              <a:rPr lang="en-GB" dirty="0"/>
              <a:t>Inclusion Week </a:t>
            </a:r>
          </a:p>
        </p:txBody>
      </p:sp>
      <p:graphicFrame>
        <p:nvGraphicFramePr>
          <p:cNvPr id="4" name="Content Placeholder 3">
            <a:extLst>
              <a:ext uri="{FF2B5EF4-FFF2-40B4-BE49-F238E27FC236}">
                <a16:creationId xmlns:a16="http://schemas.microsoft.com/office/drawing/2014/main" id="{793B0C8F-03DD-6D83-74FC-C5954BE59B23}"/>
              </a:ext>
            </a:extLst>
          </p:cNvPr>
          <p:cNvGraphicFramePr>
            <a:graphicFrameLocks noGrp="1"/>
          </p:cNvGraphicFramePr>
          <p:nvPr>
            <p:ph idx="1"/>
            <p:extLst>
              <p:ext uri="{D42A27DB-BD31-4B8C-83A1-F6EECF244321}">
                <p14:modId xmlns:p14="http://schemas.microsoft.com/office/powerpoint/2010/main" val="3507663973"/>
              </p:ext>
            </p:extLst>
          </p:nvPr>
        </p:nvGraphicFramePr>
        <p:xfrm>
          <a:off x="1287262" y="2014194"/>
          <a:ext cx="9001958" cy="3692449"/>
        </p:xfrm>
        <a:graphic>
          <a:graphicData uri="http://schemas.openxmlformats.org/drawingml/2006/table">
            <a:tbl>
              <a:tblPr firstRow="1" bandRow="1">
                <a:tableStyleId>{5C22544A-7EE6-4342-B048-85BDC9FD1C3A}</a:tableStyleId>
              </a:tblPr>
              <a:tblGrid>
                <a:gridCol w="4500979">
                  <a:extLst>
                    <a:ext uri="{9D8B030D-6E8A-4147-A177-3AD203B41FA5}">
                      <a16:colId xmlns:a16="http://schemas.microsoft.com/office/drawing/2014/main" val="1548790335"/>
                    </a:ext>
                  </a:extLst>
                </a:gridCol>
                <a:gridCol w="4500979">
                  <a:extLst>
                    <a:ext uri="{9D8B030D-6E8A-4147-A177-3AD203B41FA5}">
                      <a16:colId xmlns:a16="http://schemas.microsoft.com/office/drawing/2014/main" val="231767496"/>
                    </a:ext>
                  </a:extLst>
                </a:gridCol>
              </a:tblGrid>
              <a:tr h="326672">
                <a:tc>
                  <a:txBody>
                    <a:bodyPr/>
                    <a:lstStyle/>
                    <a:p>
                      <a:pPr algn="ctr"/>
                      <a:r>
                        <a:rPr lang="en-GB" sz="1400" dirty="0">
                          <a:latin typeface="Comic Sans MS" panose="030F0702030302020204" pitchFamily="66" charset="0"/>
                        </a:rPr>
                        <a:t>Book </a:t>
                      </a:r>
                    </a:p>
                  </a:txBody>
                  <a:tcPr/>
                </a:tc>
                <a:tc>
                  <a:txBody>
                    <a:bodyPr/>
                    <a:lstStyle/>
                    <a:p>
                      <a:pPr algn="ctr"/>
                      <a:r>
                        <a:rPr lang="en-GB" sz="1400" dirty="0">
                          <a:latin typeface="Comic Sans MS" panose="030F0702030302020204" pitchFamily="66" charset="0"/>
                        </a:rPr>
                        <a:t>Year Group </a:t>
                      </a:r>
                    </a:p>
                  </a:txBody>
                  <a:tcPr/>
                </a:tc>
                <a:extLst>
                  <a:ext uri="{0D108BD9-81ED-4DB2-BD59-A6C34878D82A}">
                    <a16:rowId xmlns:a16="http://schemas.microsoft.com/office/drawing/2014/main" val="2039961196"/>
                  </a:ext>
                </a:extLst>
              </a:tr>
              <a:tr h="329507">
                <a:tc>
                  <a:txBody>
                    <a:bodyPr/>
                    <a:lstStyle/>
                    <a:p>
                      <a:pPr algn="ctr">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The Family Book</a:t>
                      </a:r>
                    </a:p>
                  </a:txBody>
                  <a:tcPr/>
                </a:tc>
                <a:tc>
                  <a:txBody>
                    <a:bodyPr/>
                    <a:lstStyle/>
                    <a:p>
                      <a:pPr algn="ctr"/>
                      <a:r>
                        <a:rPr lang="en-GB" sz="1400" dirty="0">
                          <a:latin typeface="Comic Sans MS" panose="030F0702030302020204" pitchFamily="66" charset="0"/>
                        </a:rPr>
                        <a:t>Reception</a:t>
                      </a:r>
                    </a:p>
                  </a:txBody>
                  <a:tcPr/>
                </a:tc>
                <a:extLst>
                  <a:ext uri="{0D108BD9-81ED-4DB2-BD59-A6C34878D82A}">
                    <a16:rowId xmlns:a16="http://schemas.microsoft.com/office/drawing/2014/main" val="2040247363"/>
                  </a:ext>
                </a:extLst>
              </a:tr>
              <a:tr h="391955">
                <a:tc>
                  <a:txBody>
                    <a:bodyPr/>
                    <a:lstStyle/>
                    <a:p>
                      <a:pPr algn="ctr">
                        <a:lnSpc>
                          <a:spcPct val="107000"/>
                        </a:lnSpc>
                        <a:spcAft>
                          <a:spcPts val="800"/>
                        </a:spcAft>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What type of family are we?</a:t>
                      </a:r>
                    </a:p>
                  </a:txBody>
                  <a:tcPr/>
                </a:tc>
                <a:tc>
                  <a:txBody>
                    <a:bodyPr/>
                    <a:lstStyle/>
                    <a:p>
                      <a:pPr algn="ctr"/>
                      <a:r>
                        <a:rPr lang="en-GB" sz="1400" dirty="0">
                          <a:latin typeface="Comic Sans MS" panose="030F0702030302020204" pitchFamily="66" charset="0"/>
                        </a:rPr>
                        <a:t>1</a:t>
                      </a:r>
                    </a:p>
                  </a:txBody>
                  <a:tcPr/>
                </a:tc>
                <a:extLst>
                  <a:ext uri="{0D108BD9-81ED-4DB2-BD59-A6C34878D82A}">
                    <a16:rowId xmlns:a16="http://schemas.microsoft.com/office/drawing/2014/main" val="2862991083"/>
                  </a:ext>
                </a:extLst>
              </a:tr>
              <a:tr h="44388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My family, your family </a:t>
                      </a: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2</a:t>
                      </a:r>
                    </a:p>
                  </a:txBody>
                  <a:tcPr/>
                </a:tc>
                <a:extLst>
                  <a:ext uri="{0D108BD9-81ED-4DB2-BD59-A6C34878D82A}">
                    <a16:rowId xmlns:a16="http://schemas.microsoft.com/office/drawing/2014/main" val="227669113"/>
                  </a:ext>
                </a:extLst>
              </a:tr>
              <a:tr h="4139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This is me disability </a:t>
                      </a: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3</a:t>
                      </a:r>
                    </a:p>
                  </a:txBody>
                  <a:tcPr/>
                </a:tc>
                <a:extLst>
                  <a:ext uri="{0D108BD9-81ED-4DB2-BD59-A6C34878D82A}">
                    <a16:rowId xmlns:a16="http://schemas.microsoft.com/office/drawing/2014/main" val="380142355"/>
                  </a:ext>
                </a:extLst>
              </a:tr>
              <a:tr h="42849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Blanket bears </a:t>
                      </a: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4</a:t>
                      </a:r>
                    </a:p>
                  </a:txBody>
                  <a:tcPr/>
                </a:tc>
                <a:extLst>
                  <a:ext uri="{0D108BD9-81ED-4DB2-BD59-A6C34878D82A}">
                    <a16:rowId xmlns:a16="http://schemas.microsoft.com/office/drawing/2014/main" val="911844787"/>
                  </a:ext>
                </a:extLst>
              </a:tr>
              <a:tr h="30983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kern="100" dirty="0">
                          <a:effectLst/>
                          <a:latin typeface="Comic Sans MS" panose="030F0702030302020204" pitchFamily="66" charset="0"/>
                          <a:ea typeface="Calibri" panose="020F0502020204030204" pitchFamily="34" charset="0"/>
                          <a:cs typeface="Times New Roman" panose="02020603050405020304" pitchFamily="18" charset="0"/>
                        </a:rPr>
                        <a:t>The girl with 2 dads </a:t>
                      </a: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5</a:t>
                      </a:r>
                    </a:p>
                  </a:txBody>
                  <a:tcPr/>
                </a:tc>
                <a:extLst>
                  <a:ext uri="{0D108BD9-81ED-4DB2-BD59-A6C34878D82A}">
                    <a16:rowId xmlns:a16="http://schemas.microsoft.com/office/drawing/2014/main" val="777212614"/>
                  </a:ext>
                </a:extLst>
              </a:tr>
              <a:tr h="5716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effectLst/>
                          <a:latin typeface="Comic Sans MS" panose="030F0702030302020204" pitchFamily="66" charset="0"/>
                          <a:ea typeface="Calibri" panose="020F0502020204030204" pitchFamily="34" charset="0"/>
                          <a:cs typeface="Times New Roman" panose="02020603050405020304" pitchFamily="18" charset="0"/>
                        </a:rPr>
                        <a:t>My name is not refugee  </a:t>
                      </a:r>
                      <a:endParaRPr lang="en-GB" sz="1400" dirty="0">
                        <a:latin typeface="Comic Sans MS" panose="030F0702030302020204" pitchFamily="66" charset="0"/>
                      </a:endParaRPr>
                    </a:p>
                    <a:p>
                      <a:pPr algn="ctr"/>
                      <a:endParaRPr lang="en-GB" sz="1400" dirty="0">
                        <a:latin typeface="Comic Sans MS" panose="030F0702030302020204" pitchFamily="66" charset="0"/>
                      </a:endParaRPr>
                    </a:p>
                  </a:txBody>
                  <a:tcPr/>
                </a:tc>
                <a:tc>
                  <a:txBody>
                    <a:bodyPr/>
                    <a:lstStyle/>
                    <a:p>
                      <a:pPr algn="ctr"/>
                      <a:r>
                        <a:rPr lang="en-GB" sz="1400" dirty="0">
                          <a:latin typeface="Comic Sans MS" panose="030F0702030302020204" pitchFamily="66" charset="0"/>
                        </a:rPr>
                        <a:t>6</a:t>
                      </a:r>
                    </a:p>
                  </a:txBody>
                  <a:tcPr/>
                </a:tc>
                <a:extLst>
                  <a:ext uri="{0D108BD9-81ED-4DB2-BD59-A6C34878D82A}">
                    <a16:rowId xmlns:a16="http://schemas.microsoft.com/office/drawing/2014/main" val="2239440753"/>
                  </a:ext>
                </a:extLst>
              </a:tr>
            </a:tbl>
          </a:graphicData>
        </a:graphic>
      </p:graphicFrame>
      <p:pic>
        <p:nvPicPr>
          <p:cNvPr id="6" name="Picture 5" descr="A group of people with different colors&#10;&#10;Description automatically generated">
            <a:extLst>
              <a:ext uri="{FF2B5EF4-FFF2-40B4-BE49-F238E27FC236}">
                <a16:creationId xmlns:a16="http://schemas.microsoft.com/office/drawing/2014/main" id="{3CEEFDE8-55BF-05EA-062D-E30AD4BF1EF3}"/>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8938442" y="372065"/>
            <a:ext cx="2439610" cy="1524469"/>
          </a:xfrm>
          <a:prstGeom prst="rect">
            <a:avLst/>
          </a:prstGeom>
        </p:spPr>
      </p:pic>
    </p:spTree>
    <p:extLst>
      <p:ext uri="{BB962C8B-B14F-4D97-AF65-F5344CB8AC3E}">
        <p14:creationId xmlns:p14="http://schemas.microsoft.com/office/powerpoint/2010/main" val="397189540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4B12BC-FBB8-4FFC-A01D-1B558DD9BDBA}"/>
              </a:ext>
            </a:extLst>
          </p:cNvPr>
          <p:cNvSpPr>
            <a:spLocks noGrp="1"/>
          </p:cNvSpPr>
          <p:nvPr>
            <p:ph type="title"/>
          </p:nvPr>
        </p:nvSpPr>
        <p:spPr/>
        <p:txBody>
          <a:bodyPr>
            <a:normAutofit fontScale="90000"/>
          </a:bodyPr>
          <a:lstStyle/>
          <a:p>
            <a:pPr algn="ctr"/>
            <a:r>
              <a:rPr lang="en-GB" dirty="0"/>
              <a:t>Where do children and young people learn about RSE related issues?</a:t>
            </a:r>
          </a:p>
        </p:txBody>
      </p:sp>
      <p:sp>
        <p:nvSpPr>
          <p:cNvPr id="3" name="Content Placeholder 2">
            <a:extLst>
              <a:ext uri="{FF2B5EF4-FFF2-40B4-BE49-F238E27FC236}">
                <a16:creationId xmlns:a16="http://schemas.microsoft.com/office/drawing/2014/main" id="{AB606940-E231-45EE-8C20-7034DC3A607D}"/>
              </a:ext>
            </a:extLst>
          </p:cNvPr>
          <p:cNvSpPr>
            <a:spLocks noGrp="1"/>
          </p:cNvSpPr>
          <p:nvPr>
            <p:ph idx="1"/>
          </p:nvPr>
        </p:nvSpPr>
        <p:spPr/>
        <p:txBody>
          <a:bodyPr>
            <a:noAutofit/>
          </a:bodyPr>
          <a:lstStyle/>
          <a:p>
            <a:pPr marL="0" indent="0" algn="ctr">
              <a:buNone/>
            </a:pPr>
            <a:r>
              <a:rPr lang="en-GB" sz="3200" dirty="0"/>
              <a:t>TV   Magazines   Radio </a:t>
            </a:r>
          </a:p>
          <a:p>
            <a:pPr marL="0" indent="0" algn="ctr">
              <a:buNone/>
            </a:pPr>
            <a:endParaRPr lang="en-GB" sz="3200" dirty="0"/>
          </a:p>
          <a:p>
            <a:pPr marL="0" indent="0" algn="ctr">
              <a:buNone/>
            </a:pPr>
            <a:r>
              <a:rPr lang="en-GB" sz="3200" dirty="0"/>
              <a:t>Music videos       (e.g. Grand theft auto) </a:t>
            </a:r>
          </a:p>
          <a:p>
            <a:pPr algn="ctr"/>
            <a:endParaRPr lang="en-GB" sz="3200" dirty="0"/>
          </a:p>
          <a:p>
            <a:pPr marL="0" indent="0" algn="ctr">
              <a:buNone/>
            </a:pPr>
            <a:r>
              <a:rPr lang="en-GB" sz="3200" b="1" dirty="0"/>
              <a:t>Parents   </a:t>
            </a:r>
            <a:r>
              <a:rPr lang="en-GB" sz="3200" dirty="0"/>
              <a:t>     Siblings        Peer  </a:t>
            </a:r>
          </a:p>
          <a:p>
            <a:pPr marL="0" indent="0" algn="ctr">
              <a:buNone/>
            </a:pPr>
            <a:endParaRPr lang="en-GB" sz="3200" dirty="0"/>
          </a:p>
          <a:p>
            <a:pPr marL="0" indent="0" algn="ctr">
              <a:buNone/>
            </a:pPr>
            <a:r>
              <a:rPr lang="en-GB" sz="3200" b="1" dirty="0"/>
              <a:t>School</a:t>
            </a:r>
            <a:r>
              <a:rPr lang="en-GB" sz="3200" dirty="0"/>
              <a:t>       Internet      Disney Films </a:t>
            </a:r>
          </a:p>
        </p:txBody>
      </p:sp>
    </p:spTree>
    <p:extLst>
      <p:ext uri="{BB962C8B-B14F-4D97-AF65-F5344CB8AC3E}">
        <p14:creationId xmlns:p14="http://schemas.microsoft.com/office/powerpoint/2010/main" val="33239270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8A9E8-377D-4178-9CEA-C7C190C1671E}"/>
              </a:ext>
            </a:extLst>
          </p:cNvPr>
          <p:cNvSpPr>
            <a:spLocks noGrp="1"/>
          </p:cNvSpPr>
          <p:nvPr>
            <p:ph type="title"/>
          </p:nvPr>
        </p:nvSpPr>
        <p:spPr/>
        <p:txBody>
          <a:bodyPr>
            <a:normAutofit fontScale="90000"/>
          </a:bodyPr>
          <a:lstStyle/>
          <a:p>
            <a:pPr algn="ctr"/>
            <a:r>
              <a:rPr lang="en-GB" dirty="0"/>
              <a:t>Interesting watch- your part in RSE as parents!</a:t>
            </a:r>
          </a:p>
        </p:txBody>
      </p:sp>
      <p:sp>
        <p:nvSpPr>
          <p:cNvPr id="3" name="Content Placeholder 2">
            <a:extLst>
              <a:ext uri="{FF2B5EF4-FFF2-40B4-BE49-F238E27FC236}">
                <a16:creationId xmlns:a16="http://schemas.microsoft.com/office/drawing/2014/main" id="{A8D3857D-0B89-4EFC-B830-8232533920E4}"/>
              </a:ext>
            </a:extLst>
          </p:cNvPr>
          <p:cNvSpPr>
            <a:spLocks noGrp="1"/>
          </p:cNvSpPr>
          <p:nvPr>
            <p:ph idx="1"/>
          </p:nvPr>
        </p:nvSpPr>
        <p:spPr/>
        <p:txBody>
          <a:bodyPr>
            <a:normAutofit/>
          </a:bodyPr>
          <a:lstStyle/>
          <a:p>
            <a:pPr marL="0" indent="0">
              <a:buNone/>
            </a:pPr>
            <a:r>
              <a:rPr lang="en-GB" sz="4000" dirty="0">
                <a:hlinkClick r:id="rId2"/>
              </a:rPr>
              <a:t>https://youtu.be/FNSXxf-luKM</a:t>
            </a:r>
            <a:r>
              <a:rPr lang="en-GB" sz="4000" dirty="0"/>
              <a:t> </a:t>
            </a:r>
          </a:p>
        </p:txBody>
      </p:sp>
    </p:spTree>
    <p:extLst>
      <p:ext uri="{BB962C8B-B14F-4D97-AF65-F5344CB8AC3E}">
        <p14:creationId xmlns:p14="http://schemas.microsoft.com/office/powerpoint/2010/main" val="23388523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131B7-2D4C-4A6B-8498-B4C1768991CD}"/>
              </a:ext>
            </a:extLst>
          </p:cNvPr>
          <p:cNvSpPr>
            <a:spLocks noGrp="1"/>
          </p:cNvSpPr>
          <p:nvPr>
            <p:ph type="title"/>
          </p:nvPr>
        </p:nvSpPr>
        <p:spPr/>
        <p:txBody>
          <a:bodyPr/>
          <a:lstStyle/>
          <a:p>
            <a:pPr algn="ctr"/>
            <a:r>
              <a:rPr lang="en-GB" dirty="0"/>
              <a:t>Valuing All Gods Children </a:t>
            </a:r>
          </a:p>
        </p:txBody>
      </p:sp>
      <p:sp>
        <p:nvSpPr>
          <p:cNvPr id="3" name="Content Placeholder 2">
            <a:extLst>
              <a:ext uri="{FF2B5EF4-FFF2-40B4-BE49-F238E27FC236}">
                <a16:creationId xmlns:a16="http://schemas.microsoft.com/office/drawing/2014/main" id="{9FFEAE2D-3263-4531-8ACE-D03C18193F77}"/>
              </a:ext>
            </a:extLst>
          </p:cNvPr>
          <p:cNvSpPr>
            <a:spLocks noGrp="1"/>
          </p:cNvSpPr>
          <p:nvPr>
            <p:ph idx="1"/>
          </p:nvPr>
        </p:nvSpPr>
        <p:spPr/>
        <p:txBody>
          <a:bodyPr>
            <a:normAutofit fontScale="92500"/>
          </a:bodyPr>
          <a:lstStyle/>
          <a:p>
            <a:r>
              <a:rPr lang="en-GB" dirty="0"/>
              <a:t>Valuing Gods children is produced by the Church of England Education Office Summer 2019. </a:t>
            </a:r>
          </a:p>
          <a:p>
            <a:r>
              <a:rPr lang="en-GB" dirty="0"/>
              <a:t>It highlights guidance on how </a:t>
            </a:r>
            <a:r>
              <a:rPr lang="en-GB" dirty="0" err="1"/>
              <a:t>CoE</a:t>
            </a:r>
            <a:r>
              <a:rPr lang="en-GB" dirty="0"/>
              <a:t> schools challenge homophobic, </a:t>
            </a:r>
            <a:r>
              <a:rPr lang="en-GB" dirty="0" err="1"/>
              <a:t>biphobic</a:t>
            </a:r>
            <a:r>
              <a:rPr lang="en-GB" dirty="0"/>
              <a:t> and transphobic bullying</a:t>
            </a:r>
          </a:p>
          <a:p>
            <a:r>
              <a:rPr lang="en-GB" dirty="0"/>
              <a:t>It also stresses importance on </a:t>
            </a:r>
          </a:p>
          <a:p>
            <a:pPr marL="0" indent="0" algn="ctr">
              <a:buNone/>
            </a:pPr>
            <a:r>
              <a:rPr lang="en-GB" sz="2800" i="1" dirty="0"/>
              <a:t>“If any school is not educating pupils to understand the rights of all people to live freely within their sexual orientation or gender identity without discrimination they would be failing in their duty to prepare their pupils to live in modern Britain.” </a:t>
            </a:r>
          </a:p>
          <a:p>
            <a:pPr marL="0" indent="0" algn="ctr">
              <a:buNone/>
            </a:pPr>
            <a:r>
              <a:rPr lang="en-GB" sz="2800" i="1" dirty="0"/>
              <a:t>(Valuing All God’s Children, Church of England 2019 p12)</a:t>
            </a:r>
            <a:endParaRPr lang="en-GB" dirty="0"/>
          </a:p>
        </p:txBody>
      </p:sp>
    </p:spTree>
    <p:extLst>
      <p:ext uri="{BB962C8B-B14F-4D97-AF65-F5344CB8AC3E}">
        <p14:creationId xmlns:p14="http://schemas.microsoft.com/office/powerpoint/2010/main" val="20989140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C1C0A-A434-4C07-BCF0-46E532075F0A}"/>
              </a:ext>
            </a:extLst>
          </p:cNvPr>
          <p:cNvSpPr>
            <a:spLocks noGrp="1"/>
          </p:cNvSpPr>
          <p:nvPr>
            <p:ph type="title"/>
          </p:nvPr>
        </p:nvSpPr>
        <p:spPr/>
        <p:txBody>
          <a:bodyPr/>
          <a:lstStyle/>
          <a:p>
            <a:pPr algn="ctr"/>
            <a:r>
              <a:rPr lang="en-GB" dirty="0"/>
              <a:t>Valuing All Gods Children</a:t>
            </a:r>
          </a:p>
        </p:txBody>
      </p:sp>
      <p:sp>
        <p:nvSpPr>
          <p:cNvPr id="3" name="Content Placeholder 2">
            <a:extLst>
              <a:ext uri="{FF2B5EF4-FFF2-40B4-BE49-F238E27FC236}">
                <a16:creationId xmlns:a16="http://schemas.microsoft.com/office/drawing/2014/main" id="{D4617BDF-804D-4690-8BFF-6CA8FF4D4A78}"/>
              </a:ext>
            </a:extLst>
          </p:cNvPr>
          <p:cNvSpPr>
            <a:spLocks noGrp="1"/>
          </p:cNvSpPr>
          <p:nvPr>
            <p:ph idx="1"/>
          </p:nvPr>
        </p:nvSpPr>
        <p:spPr/>
        <p:txBody>
          <a:bodyPr>
            <a:normAutofit fontScale="92500" lnSpcReduction="20000"/>
          </a:bodyPr>
          <a:lstStyle/>
          <a:p>
            <a:pPr marL="0" indent="0" algn="ctr">
              <a:buNone/>
            </a:pPr>
            <a:r>
              <a:rPr lang="en-GB" sz="3600" i="1" dirty="0"/>
              <a:t>“We must avoid, at all costs, diminishing the dignity of any individual to a stereotype or a problem. Church of England schools offer a community where everyone is a person known and loved by God, supported to know their intrinsic value.”</a:t>
            </a:r>
          </a:p>
          <a:p>
            <a:pPr marL="0" indent="0" algn="ctr">
              <a:buNone/>
            </a:pPr>
            <a:r>
              <a:rPr lang="en-GB" sz="3600" i="1" dirty="0"/>
              <a:t>(Valuing All God’s Children, Church of England 2019, Foreword by The Most Revd and Rt Hon Justin </a:t>
            </a:r>
            <a:r>
              <a:rPr lang="en-GB" sz="3600" i="1" dirty="0" err="1"/>
              <a:t>Welby</a:t>
            </a:r>
            <a:r>
              <a:rPr lang="en-GB" sz="3600" i="1" dirty="0"/>
              <a:t>, Archbishop of Canterbury, p.1)</a:t>
            </a:r>
          </a:p>
        </p:txBody>
      </p:sp>
    </p:spTree>
    <p:extLst>
      <p:ext uri="{BB962C8B-B14F-4D97-AF65-F5344CB8AC3E}">
        <p14:creationId xmlns:p14="http://schemas.microsoft.com/office/powerpoint/2010/main" val="114632124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B8E534-9A8D-479D-BD5C-5A938FCDB8B7}"/>
              </a:ext>
            </a:extLst>
          </p:cNvPr>
          <p:cNvSpPr>
            <a:spLocks noGrp="1"/>
          </p:cNvSpPr>
          <p:nvPr>
            <p:ph type="title"/>
          </p:nvPr>
        </p:nvSpPr>
        <p:spPr/>
        <p:txBody>
          <a:bodyPr/>
          <a:lstStyle/>
          <a:p>
            <a:pPr algn="ctr"/>
            <a:r>
              <a:rPr lang="en-GB" dirty="0"/>
              <a:t>Valuing All Gods Children</a:t>
            </a:r>
          </a:p>
        </p:txBody>
      </p:sp>
      <p:sp>
        <p:nvSpPr>
          <p:cNvPr id="3" name="Content Placeholder 2">
            <a:extLst>
              <a:ext uri="{FF2B5EF4-FFF2-40B4-BE49-F238E27FC236}">
                <a16:creationId xmlns:a16="http://schemas.microsoft.com/office/drawing/2014/main" id="{592ED7D4-706D-419A-B3A4-2B01FE96513A}"/>
              </a:ext>
            </a:extLst>
          </p:cNvPr>
          <p:cNvSpPr>
            <a:spLocks noGrp="1"/>
          </p:cNvSpPr>
          <p:nvPr>
            <p:ph idx="1"/>
          </p:nvPr>
        </p:nvSpPr>
        <p:spPr/>
        <p:txBody>
          <a:bodyPr>
            <a:normAutofit/>
          </a:bodyPr>
          <a:lstStyle/>
          <a:p>
            <a:pPr marL="0" indent="0" algn="ctr">
              <a:buNone/>
            </a:pPr>
            <a:r>
              <a:rPr lang="en-GB" sz="3200" dirty="0"/>
              <a:t>“…schools should ensure they provide an inclusive curriculum that addresses sexuality, gender, gender identity and LGBT issues in age appropriate ways. Sensitively addressing LGBT issues will help to create a culture of respect towards LGBT pupils and will actively contribute to the prevention of bullying.”</a:t>
            </a:r>
          </a:p>
        </p:txBody>
      </p:sp>
    </p:spTree>
    <p:extLst>
      <p:ext uri="{BB962C8B-B14F-4D97-AF65-F5344CB8AC3E}">
        <p14:creationId xmlns:p14="http://schemas.microsoft.com/office/powerpoint/2010/main" val="10287160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228BF-9C07-44D6-A972-E86DFF2B8DFD}"/>
              </a:ext>
            </a:extLst>
          </p:cNvPr>
          <p:cNvSpPr>
            <a:spLocks noGrp="1"/>
          </p:cNvSpPr>
          <p:nvPr>
            <p:ph type="title"/>
          </p:nvPr>
        </p:nvSpPr>
        <p:spPr/>
        <p:txBody>
          <a:bodyPr>
            <a:normAutofit fontScale="90000"/>
          </a:bodyPr>
          <a:lstStyle/>
          <a:p>
            <a:pPr algn="ctr"/>
            <a:r>
              <a:rPr lang="en-GB" dirty="0"/>
              <a:t>Weblink to access Valuing all Gods Children </a:t>
            </a:r>
          </a:p>
        </p:txBody>
      </p:sp>
      <p:sp>
        <p:nvSpPr>
          <p:cNvPr id="3" name="Content Placeholder 2">
            <a:extLst>
              <a:ext uri="{FF2B5EF4-FFF2-40B4-BE49-F238E27FC236}">
                <a16:creationId xmlns:a16="http://schemas.microsoft.com/office/drawing/2014/main" id="{24267FD9-6ADE-4C02-931C-4022ACE4FB57}"/>
              </a:ext>
            </a:extLst>
          </p:cNvPr>
          <p:cNvSpPr>
            <a:spLocks noGrp="1"/>
          </p:cNvSpPr>
          <p:nvPr>
            <p:ph idx="1"/>
          </p:nvPr>
        </p:nvSpPr>
        <p:spPr/>
        <p:txBody>
          <a:bodyPr>
            <a:normAutofit/>
          </a:bodyPr>
          <a:lstStyle/>
          <a:p>
            <a:pPr marL="0" indent="0" algn="ctr">
              <a:buNone/>
            </a:pPr>
            <a:endParaRPr lang="en-GB" sz="3600" dirty="0"/>
          </a:p>
          <a:p>
            <a:pPr marL="0" indent="0" algn="ctr">
              <a:buNone/>
            </a:pPr>
            <a:r>
              <a:rPr lang="en-GB" sz="3600" dirty="0"/>
              <a:t>https://www.churchofengland.org/sites/default/files/2019-07/Valuing%20All%20God%27s%20Children%20July%202019_0.pdf</a:t>
            </a:r>
          </a:p>
        </p:txBody>
      </p:sp>
    </p:spTree>
    <p:extLst>
      <p:ext uri="{BB962C8B-B14F-4D97-AF65-F5344CB8AC3E}">
        <p14:creationId xmlns:p14="http://schemas.microsoft.com/office/powerpoint/2010/main" val="387313681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95C50-6CA4-4768-B65D-3828DF8F796E}"/>
              </a:ext>
            </a:extLst>
          </p:cNvPr>
          <p:cNvSpPr>
            <a:spLocks noGrp="1"/>
          </p:cNvSpPr>
          <p:nvPr>
            <p:ph type="title"/>
          </p:nvPr>
        </p:nvSpPr>
        <p:spPr/>
        <p:txBody>
          <a:bodyPr/>
          <a:lstStyle/>
          <a:p>
            <a:r>
              <a:rPr lang="en-GB" dirty="0"/>
              <a:t>Parent support for RSE at home</a:t>
            </a:r>
          </a:p>
        </p:txBody>
      </p:sp>
      <p:sp>
        <p:nvSpPr>
          <p:cNvPr id="3" name="Content Placeholder 2">
            <a:extLst>
              <a:ext uri="{FF2B5EF4-FFF2-40B4-BE49-F238E27FC236}">
                <a16:creationId xmlns:a16="http://schemas.microsoft.com/office/drawing/2014/main" id="{4B33F476-F2C1-493F-A2A1-03765B400BD9}"/>
              </a:ext>
            </a:extLst>
          </p:cNvPr>
          <p:cNvSpPr>
            <a:spLocks noGrp="1"/>
          </p:cNvSpPr>
          <p:nvPr>
            <p:ph idx="1"/>
          </p:nvPr>
        </p:nvSpPr>
        <p:spPr/>
        <p:txBody>
          <a:bodyPr>
            <a:normAutofit lnSpcReduction="10000"/>
          </a:bodyPr>
          <a:lstStyle/>
          <a:p>
            <a:r>
              <a:rPr lang="en-GB" dirty="0">
                <a:hlinkClick r:id="rId2"/>
              </a:rPr>
              <a:t>https://www.lil-lets.co.uk/school-programme</a:t>
            </a:r>
            <a:endParaRPr lang="en-GB" dirty="0"/>
          </a:p>
          <a:p>
            <a:r>
              <a:rPr lang="en-GB" dirty="0">
                <a:hlinkClick r:id="rId3"/>
              </a:rPr>
              <a:t>http://www.becomingateen.co.uk/home</a:t>
            </a:r>
            <a:endParaRPr lang="en-GB" dirty="0"/>
          </a:p>
          <a:p>
            <a:r>
              <a:rPr lang="en-GB" u="sng" dirty="0">
                <a:hlinkClick r:id="rId4"/>
              </a:rPr>
              <a:t>https://learning.nspcc.org.uk/research-resources/schools/making-sense-relationships/?_ga=2.15364789.2077147087.1539275204-1058785487.1536844631</a:t>
            </a:r>
            <a:r>
              <a:rPr lang="en-GB" b="1" dirty="0"/>
              <a:t> </a:t>
            </a:r>
          </a:p>
          <a:p>
            <a:r>
              <a:rPr lang="en-GB" dirty="0">
                <a:hlinkClick r:id="rId5"/>
              </a:rPr>
              <a:t>https://www.parentkind.org.uk/Parents/Relationships-Education-and-Relationships-and-Sex-Education-RE-RSE</a:t>
            </a:r>
            <a:r>
              <a:rPr lang="en-GB" dirty="0"/>
              <a:t> </a:t>
            </a:r>
          </a:p>
          <a:p>
            <a:r>
              <a:rPr lang="en-GB" dirty="0">
                <a:hlinkClick r:id="rId6"/>
              </a:rPr>
              <a:t>https://www.sexeducationforum.org.uk/</a:t>
            </a:r>
            <a:endParaRPr lang="en-GB" dirty="0"/>
          </a:p>
          <a:p>
            <a:r>
              <a:rPr lang="en-GB" dirty="0">
                <a:hlinkClick r:id="rId7"/>
              </a:rPr>
              <a:t>https://www.thinkuknow.co.uk</a:t>
            </a:r>
            <a:r>
              <a:rPr lang="en-GB" dirty="0"/>
              <a:t> </a:t>
            </a:r>
          </a:p>
          <a:p>
            <a:r>
              <a:rPr lang="en-GB" dirty="0"/>
              <a:t> </a:t>
            </a:r>
            <a:r>
              <a:rPr lang="en-GB" dirty="0">
                <a:hlinkClick r:id="rId8"/>
              </a:rPr>
              <a:t>https://www.coramlifeeducation.org.uk/</a:t>
            </a:r>
            <a:r>
              <a:rPr lang="en-GB" dirty="0"/>
              <a:t> the curriculum we use at NJK </a:t>
            </a:r>
          </a:p>
          <a:p>
            <a:r>
              <a:rPr lang="en-GB" dirty="0">
                <a:hlinkClick r:id="rId9"/>
              </a:rPr>
              <a:t>LGBT+ Books &amp; Educational Resources | </a:t>
            </a:r>
            <a:r>
              <a:rPr lang="en-GB" dirty="0" err="1">
                <a:hlinkClick r:id="rId9"/>
              </a:rPr>
              <a:t>Pop'n'Olly</a:t>
            </a:r>
            <a:r>
              <a:rPr lang="en-GB" dirty="0">
                <a:hlinkClick r:id="rId9"/>
              </a:rPr>
              <a:t> (popnolly.com)</a:t>
            </a:r>
            <a:r>
              <a:rPr lang="en-GB" dirty="0"/>
              <a:t> </a:t>
            </a:r>
          </a:p>
          <a:p>
            <a:r>
              <a:rPr lang="en-GB" b="1" i="0" dirty="0">
                <a:solidFill>
                  <a:srgbClr val="333333"/>
                </a:solidFill>
                <a:effectLst/>
                <a:latin typeface="Open Sans" panose="020F0502020204030204" pitchFamily="34" charset="0"/>
              </a:rPr>
              <a:t>https://www.coramlifeeducation.org.uk/rse-for-Y6-and-P7</a:t>
            </a:r>
            <a:r>
              <a:rPr lang="en-GB" b="0" i="0" dirty="0">
                <a:solidFill>
                  <a:srgbClr val="333333"/>
                </a:solidFill>
                <a:effectLst/>
                <a:latin typeface="Open Sans" panose="020F0502020204030204" pitchFamily="34" charset="0"/>
              </a:rPr>
              <a:t>  </a:t>
            </a:r>
            <a:endParaRPr lang="en-GB" dirty="0"/>
          </a:p>
          <a:p>
            <a:endParaRPr lang="en-GB" dirty="0"/>
          </a:p>
        </p:txBody>
      </p:sp>
    </p:spTree>
    <p:extLst>
      <p:ext uri="{BB962C8B-B14F-4D97-AF65-F5344CB8AC3E}">
        <p14:creationId xmlns:p14="http://schemas.microsoft.com/office/powerpoint/2010/main" val="11941258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762B14-14F5-4442-9120-05892BCBD621}"/>
              </a:ext>
            </a:extLst>
          </p:cNvPr>
          <p:cNvSpPr>
            <a:spLocks noGrp="1"/>
          </p:cNvSpPr>
          <p:nvPr>
            <p:ph type="title"/>
          </p:nvPr>
        </p:nvSpPr>
        <p:spPr/>
        <p:txBody>
          <a:bodyPr/>
          <a:lstStyle/>
          <a:p>
            <a:pPr algn="ctr"/>
            <a:r>
              <a:rPr lang="en-GB" dirty="0"/>
              <a:t>Questions?</a:t>
            </a:r>
          </a:p>
        </p:txBody>
      </p:sp>
      <p:pic>
        <p:nvPicPr>
          <p:cNvPr id="5" name="Content Placeholder 4">
            <a:extLst>
              <a:ext uri="{FF2B5EF4-FFF2-40B4-BE49-F238E27FC236}">
                <a16:creationId xmlns:a16="http://schemas.microsoft.com/office/drawing/2014/main" id="{1A2BF180-59AB-4283-A07E-331B7ED6A768}"/>
              </a:ext>
            </a:extLst>
          </p:cNvPr>
          <p:cNvPicPr>
            <a:picLocks noGrp="1" noChangeAspect="1"/>
          </p:cNvPicPr>
          <p:nvPr>
            <p:ph idx="1"/>
          </p:nvPr>
        </p:nvPicPr>
        <p:blipFill>
          <a:blip r:embed="rId2">
            <a:extLst>
              <a:ext uri="{837473B0-CC2E-450A-ABE3-18F120FF3D39}">
                <a1611:picAttrSrcUrl xmlns:a1611="http://schemas.microsoft.com/office/drawing/2016/11/main" r:id="rId3"/>
              </a:ext>
            </a:extLst>
          </a:blip>
          <a:stretch>
            <a:fillRect/>
          </a:stretch>
        </p:blipFill>
        <p:spPr>
          <a:xfrm>
            <a:off x="3976687" y="2497931"/>
            <a:ext cx="4238625" cy="3200400"/>
          </a:xfrm>
        </p:spPr>
      </p:pic>
    </p:spTree>
    <p:extLst>
      <p:ext uri="{BB962C8B-B14F-4D97-AF65-F5344CB8AC3E}">
        <p14:creationId xmlns:p14="http://schemas.microsoft.com/office/powerpoint/2010/main" val="261841416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670ee706-ee6e-4727-a084-746c7beec48b">
      <Terms xmlns="http://schemas.microsoft.com/office/infopath/2007/PartnerControls"/>
    </lcf76f155ced4ddcb4097134ff3c332f>
    <TaxCatchAll xmlns="6926eeae-0d7a-49bf-b0ac-166d4fc20773" xsi:nil="true"/>
    <_dlc_DocId xmlns="6926eeae-0d7a-49bf-b0ac-166d4fc20773">SVVSQVN3FXYW-1379705205-65528</_dlc_DocId>
    <_dlc_DocIdUrl xmlns="6926eeae-0d7a-49bf-b0ac-166d4fc20773">
      <Url>https://nortonprimary.sharepoint.com/sites/NJKTeachingSharedDrive/_layouts/15/DocIdRedir.aspx?ID=SVVSQVN3FXYW-1379705205-65528</Url>
      <Description>SVVSQVN3FXYW-1379705205-65528</Description>
    </_dlc_DocIdUrl>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A89C55CFC6B04744A54F5F4E11DD3E53" ma:contentTypeVersion="15" ma:contentTypeDescription="Create a new document." ma:contentTypeScope="" ma:versionID="19190d0aa2eec798c9210b9f12043a35">
  <xsd:schema xmlns:xsd="http://www.w3.org/2001/XMLSchema" xmlns:xs="http://www.w3.org/2001/XMLSchema" xmlns:p="http://schemas.microsoft.com/office/2006/metadata/properties" xmlns:ns2="6926eeae-0d7a-49bf-b0ac-166d4fc20773" xmlns:ns3="670ee706-ee6e-4727-a084-746c7beec48b" targetNamespace="http://schemas.microsoft.com/office/2006/metadata/properties" ma:root="true" ma:fieldsID="bf730e63c9a07775643206c065fc3efc" ns2:_="" ns3:_="">
    <xsd:import namespace="6926eeae-0d7a-49bf-b0ac-166d4fc20773"/>
    <xsd:import namespace="670ee706-ee6e-4727-a084-746c7beec48b"/>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LengthInSeconds" minOccurs="0"/>
                <xsd:element ref="ns3:MediaServiceDateTaken" minOccurs="0"/>
                <xsd:element ref="ns3:MediaServiceObjectDetectorVersions" minOccurs="0"/>
                <xsd:element ref="ns3:MediaServiceLocation" minOccurs="0"/>
                <xsd:element ref="ns3:MediaServiceGenerationTime" minOccurs="0"/>
                <xsd:element ref="ns3:MediaServiceEventHashCode" minOccurs="0"/>
                <xsd:element ref="ns3:lcf76f155ced4ddcb4097134ff3c332f" minOccurs="0"/>
                <xsd:element ref="ns2:TaxCatchAll" minOccurs="0"/>
                <xsd:element ref="ns3:MediaServiceOCR" minOccurs="0"/>
                <xsd:element ref="ns2:SharedWithUsers" minOccurs="0"/>
                <xsd:element ref="ns2:SharedWithDetail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926eeae-0d7a-49bf-b0ac-166d4fc20773"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21" nillable="true" ma:displayName="Taxonomy Catch All Column" ma:hidden="true" ma:list="{68675250-8f8c-4848-946d-a73d70a8e4c7}" ma:internalName="TaxCatchAll" ma:showField="CatchAllData" ma:web="6926eeae-0d7a-49bf-b0ac-166d4fc20773">
      <xsd:complexType>
        <xsd:complexContent>
          <xsd:extension base="dms:MultiChoiceLookup">
            <xsd:sequence>
              <xsd:element name="Value" type="dms:Lookup" maxOccurs="unbounded" minOccurs="0" nillable="true"/>
            </xsd:sequence>
          </xsd:extension>
        </xsd:complexContent>
      </xsd:complexType>
    </xsd:element>
    <xsd:element name="SharedWithUsers" ma:index="2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4"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70ee706-ee6e-4727-a084-746c7beec48b"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LengthInSeconds" ma:index="13" nillable="true" ma:displayName="MediaLengthInSeconds" ma:hidden="true" ma:internalName="MediaLengthInSeconds" ma:readOnly="true">
      <xsd:simpleType>
        <xsd:restriction base="dms:Unknown"/>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73692bff-d1e5-40d4-bafd-7eb5ac35d132"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621C800-7A8F-423B-B1F1-1FB669AD33BF}">
  <ds:schemaRefs>
    <ds:schemaRef ds:uri="http://schemas.microsoft.com/sharepoint/events"/>
  </ds:schemaRefs>
</ds:datastoreItem>
</file>

<file path=customXml/itemProps2.xml><?xml version="1.0" encoding="utf-8"?>
<ds:datastoreItem xmlns:ds="http://schemas.openxmlformats.org/officeDocument/2006/customXml" ds:itemID="{E0706516-4030-423A-846B-DC674B69423F}">
  <ds:schemaRefs>
    <ds:schemaRef ds:uri="http://schemas.microsoft.com/sharepoint/v3/contenttype/forms"/>
  </ds:schemaRefs>
</ds:datastoreItem>
</file>

<file path=customXml/itemProps3.xml><?xml version="1.0" encoding="utf-8"?>
<ds:datastoreItem xmlns:ds="http://schemas.openxmlformats.org/officeDocument/2006/customXml" ds:itemID="{20063DB1-F690-4D81-A403-A9BDB9397C3C}">
  <ds:schemaRefs>
    <ds:schemaRef ds:uri="http://www.w3.org/XML/1998/namespace"/>
    <ds:schemaRef ds:uri="http://schemas.microsoft.com/office/2006/documentManagement/types"/>
    <ds:schemaRef ds:uri="http://schemas.microsoft.com/office/infopath/2007/PartnerControls"/>
    <ds:schemaRef ds:uri="http://purl.org/dc/terms/"/>
    <ds:schemaRef ds:uri="http://schemas.microsoft.com/office/2006/metadata/properties"/>
    <ds:schemaRef ds:uri="http://purl.org/dc/elements/1.1/"/>
    <ds:schemaRef ds:uri="670ee706-ee6e-4727-a084-746c7beec48b"/>
    <ds:schemaRef ds:uri="http://schemas.openxmlformats.org/package/2006/metadata/core-properties"/>
    <ds:schemaRef ds:uri="6926eeae-0d7a-49bf-b0ac-166d4fc20773"/>
    <ds:schemaRef ds:uri="http://purl.org/dc/dcmitype/"/>
  </ds:schemaRefs>
</ds:datastoreItem>
</file>

<file path=customXml/itemProps4.xml><?xml version="1.0" encoding="utf-8"?>
<ds:datastoreItem xmlns:ds="http://schemas.openxmlformats.org/officeDocument/2006/customXml" ds:itemID="{4E46B280-2FF9-46AB-9A6F-B1C2256412EE}"/>
</file>

<file path=docProps/app.xml><?xml version="1.0" encoding="utf-8"?>
<Properties xmlns="http://schemas.openxmlformats.org/officeDocument/2006/extended-properties" xmlns:vt="http://schemas.openxmlformats.org/officeDocument/2006/docPropsVTypes">
  <Template>Savon</Template>
  <TotalTime>491</TotalTime>
  <Words>1544</Words>
  <Application>Microsoft Office PowerPoint</Application>
  <PresentationFormat>Widescreen</PresentationFormat>
  <Paragraphs>166</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Century Gothic</vt:lpstr>
      <vt:lpstr>Comic Sans MS</vt:lpstr>
      <vt:lpstr>Garamond</vt:lpstr>
      <vt:lpstr>Open Sans</vt:lpstr>
      <vt:lpstr>Savon</vt:lpstr>
      <vt:lpstr>LOVE HAS NO LABELS</vt:lpstr>
      <vt:lpstr> A curriculum to help all children stay safe and thrive </vt:lpstr>
      <vt:lpstr>Ground Rules </vt:lpstr>
      <vt:lpstr>      What is Relationships and Sex Education (RSE)?   Relationships and Sex Education is a key aspect of Personal, Social,  Health and Economic Education. (PSHE)   RSE is a key aspect of the spiritual, moral, social and cultural (SMSC)  development in schools</vt:lpstr>
      <vt:lpstr>Ice breaker</vt:lpstr>
      <vt:lpstr>Questions to discuss…</vt:lpstr>
      <vt:lpstr>What topics are covered as part of RSE?</vt:lpstr>
      <vt:lpstr>What topics are covered as part of RSE?</vt:lpstr>
      <vt:lpstr>RSE should ensure that all children…</vt:lpstr>
      <vt:lpstr>PowerPoint Presentation</vt:lpstr>
      <vt:lpstr>What is the government guidance? </vt:lpstr>
      <vt:lpstr>Policy</vt:lpstr>
      <vt:lpstr>Science</vt:lpstr>
      <vt:lpstr>RSE in the Curriculum </vt:lpstr>
      <vt:lpstr>RSE in the Curriculum </vt:lpstr>
      <vt:lpstr>PowerPoint Presentation</vt:lpstr>
      <vt:lpstr>Keeping Children Safe</vt:lpstr>
      <vt:lpstr>Ofsted</vt:lpstr>
      <vt:lpstr>Latest RSE Guidance 2020</vt:lpstr>
      <vt:lpstr>How RSE links to the Curriculum at NJK </vt:lpstr>
      <vt:lpstr>PowerPoint Presentation</vt:lpstr>
      <vt:lpstr>Protective Characteristics </vt:lpstr>
      <vt:lpstr>Inclusion Week </vt:lpstr>
      <vt:lpstr>Where do children and young people learn about RSE related issues?</vt:lpstr>
      <vt:lpstr>Interesting watch- your part in RSE as parents!</vt:lpstr>
      <vt:lpstr>Valuing All Gods Children </vt:lpstr>
      <vt:lpstr>Valuing All Gods Children</vt:lpstr>
      <vt:lpstr>Valuing All Gods Children</vt:lpstr>
      <vt:lpstr>Weblink to access Valuing all Gods Children </vt:lpstr>
      <vt:lpstr>Parent support for RSE at home</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RSE WORKSHOP</dc:title>
  <dc:creator>F Berry</dc:creator>
  <cp:lastModifiedBy>F Berry</cp:lastModifiedBy>
  <cp:revision>40</cp:revision>
  <cp:lastPrinted>2021-10-06T11:12:44Z</cp:lastPrinted>
  <dcterms:created xsi:type="dcterms:W3CDTF">2019-07-29T07:37:52Z</dcterms:created>
  <dcterms:modified xsi:type="dcterms:W3CDTF">2023-11-06T15:48:21Z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0x010100A89C55CFC6B04744A54F5F4E11DD3E53</vt:lpwstr>
  </property>
  <property fmtid="{D5CDD505-2E9C-101B-9397-08002B2CF9AE}" pid="3" name="Order">
    <vt:r8>6552800</vt:r8>
  </property>
  <property fmtid="{D5CDD505-2E9C-101B-9397-08002B2CF9AE}" pid="4" name="_dlc_DocIdItemGuid">
    <vt:lpwstr>db56605c-0eb4-5274-8820-57d9e0616bba</vt:lpwstr>
  </property>
  <property fmtid="{D5CDD505-2E9C-101B-9397-08002B2CF9AE}" pid="5" name="MediaServiceImageTags">
    <vt:lpwstr/>
  </property>
</Properties>
</file>