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71" r:id="rId6"/>
    <p:sldId id="269" r:id="rId7"/>
    <p:sldId id="273" r:id="rId8"/>
    <p:sldId id="275" r:id="rId9"/>
    <p:sldId id="261" r:id="rId10"/>
    <p:sldId id="257" r:id="rId11"/>
    <p:sldId id="259" r:id="rId12"/>
    <p:sldId id="285" r:id="rId13"/>
    <p:sldId id="295" r:id="rId14"/>
    <p:sldId id="258" r:id="rId15"/>
    <p:sldId id="262" r:id="rId16"/>
    <p:sldId id="263" r:id="rId17"/>
    <p:sldId id="264" r:id="rId18"/>
    <p:sldId id="268" r:id="rId19"/>
    <p:sldId id="2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23" autoAdjust="0"/>
    <p:restoredTop sz="96341"/>
  </p:normalViewPr>
  <p:slideViewPr>
    <p:cSldViewPr snapToGrid="0">
      <p:cViewPr varScale="1">
        <p:scale>
          <a:sx n="83" d="100"/>
          <a:sy n="83" d="100"/>
        </p:scale>
        <p:origin x="744" y="77"/>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F3C3-65C0-46F7-B266-0768B2561B6B}" type="datetimeFigureOut">
              <a:rPr lang="en-GB" smtClean="0"/>
              <a:t>27/06/2025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8D6120-8932-43B3-BEEF-CE232127ABBF}" type="slidenum">
              <a:rPr lang="en-GB" smtClean="0"/>
              <a:t>‹#›</a:t>
            </a:fld>
            <a:endParaRPr lang="en-GB"/>
          </a:p>
        </p:txBody>
      </p:sp>
    </p:spTree>
    <p:extLst>
      <p:ext uri="{BB962C8B-B14F-4D97-AF65-F5344CB8AC3E}">
        <p14:creationId xmlns:p14="http://schemas.microsoft.com/office/powerpoint/2010/main" val="1606554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Afternoons – topic pe re </a:t>
            </a:r>
            <a:endParaRPr lang="en-US" altLang="en-US">
              <a:latin typeface="Arial" panose="020B0604020202020204" pitchFamily="34" charset="0"/>
            </a:endParaRPr>
          </a:p>
        </p:txBody>
      </p:sp>
    </p:spTree>
    <p:extLst>
      <p:ext uri="{BB962C8B-B14F-4D97-AF65-F5344CB8AC3E}">
        <p14:creationId xmlns:p14="http://schemas.microsoft.com/office/powerpoint/2010/main" val="2666738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AA3C55E2-79D3-4474-8BE7-32CCF6512BA6}"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8</a:t>
            </a:fld>
            <a:endParaRPr lang="en-GB" altLang="en-US">
              <a:latin typeface="Arial" panose="020B0604020202020204" pitchFamily="34" charset="0"/>
              <a:ea typeface="ＭＳ Ｐゴシック" panose="020B0600070205080204" pitchFamily="34" charset="-128"/>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Introduction of stickers for bronze, silver, gold to reinforce good behaviour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AA3C55E2-79D3-4474-8BE7-32CCF6512BA6}"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9</a:t>
            </a:fld>
            <a:endParaRPr lang="en-GB" altLang="en-US">
              <a:latin typeface="Arial" panose="020B0604020202020204" pitchFamily="34" charset="0"/>
              <a:ea typeface="ＭＳ Ｐゴシック" panose="020B0600070205080204" pitchFamily="34" charset="-128"/>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Introduction of stickers for bronze, silver, gold to reinforce good behaviour </a:t>
            </a:r>
          </a:p>
        </p:txBody>
      </p:sp>
    </p:spTree>
    <p:extLst>
      <p:ext uri="{BB962C8B-B14F-4D97-AF65-F5344CB8AC3E}">
        <p14:creationId xmlns:p14="http://schemas.microsoft.com/office/powerpoint/2010/main" val="2198418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543543-6492-412F-813E-A32FA3FEAC89}"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1154141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543543-6492-412F-813E-A32FA3FEAC89}"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3903052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543543-6492-412F-813E-A32FA3FEAC89}"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3106444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543543-6492-412F-813E-A32FA3FEAC89}"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2355626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543543-6492-412F-813E-A32FA3FEAC89}" type="datetimeFigureOut">
              <a:rPr lang="en-GB" smtClean="0"/>
              <a:t>27/06/2025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1662226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543543-6492-412F-813E-A32FA3FEAC89}" type="datetimeFigureOut">
              <a:rPr lang="en-GB" smtClean="0"/>
              <a:t>27/06/2025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1240694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543543-6492-412F-813E-A32FA3FEAC89}" type="datetimeFigureOut">
              <a:rPr lang="en-GB" smtClean="0"/>
              <a:t>27/06/2025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515811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543543-6492-412F-813E-A32FA3FEAC89}"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740338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543543-6492-412F-813E-A32FA3FEAC89}"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304700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543543-6492-412F-813E-A32FA3FEAC89}"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366402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543543-6492-412F-813E-A32FA3FEAC89}"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7422B-7587-4D51-862F-9DBD1A98D5A7}" type="slidenum">
              <a:rPr lang="en-GB" smtClean="0"/>
              <a:t>‹#›</a:t>
            </a:fld>
            <a:endParaRPr lang="en-GB"/>
          </a:p>
        </p:txBody>
      </p:sp>
    </p:spTree>
    <p:extLst>
      <p:ext uri="{BB962C8B-B14F-4D97-AF65-F5344CB8AC3E}">
        <p14:creationId xmlns:p14="http://schemas.microsoft.com/office/powerpoint/2010/main" val="3553129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pxhere.com/pt/photo/44598"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lum/>
            <a:extLst>
              <a:ext uri="{837473B0-CC2E-450A-ABE3-18F120FF3D39}">
                <a1611:picAttrSrcUrl xmlns:a1611="http://schemas.microsoft.com/office/drawing/2016/11/main" r:id="rId14"/>
              </a:ext>
            </a:extLst>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543543-6492-412F-813E-A32FA3FEAC89}" type="datetimeFigureOut">
              <a:rPr lang="en-GB" smtClean="0"/>
              <a:t>27/06/2025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B7422B-7587-4D51-862F-9DBD1A98D5A7}" type="slidenum">
              <a:rPr lang="en-GB" smtClean="0"/>
              <a:t>‹#›</a:t>
            </a:fld>
            <a:endParaRPr lang="en-GB"/>
          </a:p>
        </p:txBody>
      </p:sp>
    </p:spTree>
    <p:extLst>
      <p:ext uri="{BB962C8B-B14F-4D97-AF65-F5344CB8AC3E}">
        <p14:creationId xmlns:p14="http://schemas.microsoft.com/office/powerpoint/2010/main" val="31475520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tiff"/></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96634" y="3405360"/>
            <a:ext cx="3204815" cy="3204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68675" y="1668635"/>
            <a:ext cx="12335434" cy="1736725"/>
          </a:xfrm>
        </p:spPr>
        <p:txBody>
          <a:bodyPr rtlCol="0">
            <a:normAutofit fontScale="90000"/>
          </a:bodyPr>
          <a:lstStyle/>
          <a:p>
            <a:pPr algn="ctr" defTabSz="457207">
              <a:defRPr/>
            </a:pPr>
            <a:r>
              <a:rPr lang="en-GB" sz="5000" dirty="0">
                <a:latin typeface="Arial" charset="0"/>
                <a:ea typeface="Arial" charset="0"/>
                <a:cs typeface="Arial" charset="0"/>
              </a:rPr>
              <a:t>Norton Juxta Kempsey CE Primary School</a:t>
            </a:r>
            <a:br>
              <a:rPr lang="en-GB" sz="5000" dirty="0">
                <a:latin typeface="Arial" charset="0"/>
                <a:ea typeface="Arial" charset="0"/>
                <a:cs typeface="Arial" charset="0"/>
              </a:rPr>
            </a:br>
            <a:br>
              <a:rPr lang="en-GB" sz="5000" dirty="0">
                <a:latin typeface="Arial" charset="0"/>
                <a:ea typeface="Arial" charset="0"/>
                <a:cs typeface="Arial" charset="0"/>
              </a:rPr>
            </a:br>
            <a:r>
              <a:rPr lang="en-GB" sz="5000" dirty="0">
                <a:latin typeface="Arial" charset="0"/>
                <a:ea typeface="Arial" charset="0"/>
                <a:cs typeface="Arial" charset="0"/>
              </a:rPr>
              <a:t>Parent Information</a:t>
            </a:r>
            <a:br>
              <a:rPr lang="en-GB" sz="5000" dirty="0">
                <a:latin typeface="Arial" charset="0"/>
                <a:ea typeface="Arial" charset="0"/>
                <a:cs typeface="Arial" charset="0"/>
              </a:rPr>
            </a:br>
            <a:r>
              <a:rPr lang="en-GB" sz="5000" b="1" dirty="0">
                <a:latin typeface="Arial" charset="0"/>
                <a:ea typeface="Arial" charset="0"/>
                <a:cs typeface="Arial" charset="0"/>
              </a:rPr>
              <a:t> Maple Class</a:t>
            </a:r>
            <a:br>
              <a:rPr lang="en-GB" sz="5000" dirty="0">
                <a:latin typeface="Arial" charset="0"/>
                <a:ea typeface="Arial" charset="0"/>
                <a:cs typeface="Arial" charset="0"/>
              </a:rPr>
            </a:br>
            <a:r>
              <a:rPr lang="en-GB" sz="5000" dirty="0">
                <a:latin typeface="Arial" charset="0"/>
                <a:ea typeface="Arial" charset="0"/>
                <a:cs typeface="Arial" charset="0"/>
              </a:rPr>
              <a:t>2025 - 2026</a:t>
            </a:r>
          </a:p>
        </p:txBody>
      </p:sp>
    </p:spTree>
    <p:extLst>
      <p:ext uri="{BB962C8B-B14F-4D97-AF65-F5344CB8AC3E}">
        <p14:creationId xmlns:p14="http://schemas.microsoft.com/office/powerpoint/2010/main" val="2799652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19837" y="917784"/>
            <a:ext cx="9534148" cy="4985980"/>
          </a:xfrm>
          <a:prstGeom prst="rect">
            <a:avLst/>
          </a:prstGeom>
          <a:noFill/>
        </p:spPr>
        <p:txBody>
          <a:bodyPr wrap="none" rtlCol="0">
            <a:spAutoFit/>
          </a:bodyPr>
          <a:lstStyle/>
          <a:p>
            <a:r>
              <a:rPr lang="en-GB" sz="6600" dirty="0">
                <a:latin typeface="Arial" charset="0"/>
                <a:ea typeface="Arial" charset="0"/>
                <a:cs typeface="Arial" charset="0"/>
              </a:rPr>
              <a:t>Welcome to Maple Class</a:t>
            </a:r>
          </a:p>
          <a:p>
            <a:pPr algn="ctr"/>
            <a:r>
              <a:rPr lang="en-GB" sz="6600" b="1" dirty="0">
                <a:latin typeface="Arial" charset="0"/>
                <a:ea typeface="Arial" charset="0"/>
                <a:cs typeface="Arial" charset="0"/>
              </a:rPr>
              <a:t>Year 5</a:t>
            </a:r>
          </a:p>
          <a:p>
            <a:pPr algn="ctr"/>
            <a:endParaRPr lang="en-GB" sz="6600" b="1" dirty="0">
              <a:latin typeface="Arial" charset="0"/>
              <a:ea typeface="Arial" charset="0"/>
              <a:cs typeface="Arial" charset="0"/>
            </a:endParaRPr>
          </a:p>
          <a:p>
            <a:pPr algn="ctr"/>
            <a:r>
              <a:rPr lang="en-GB" sz="4000" b="1" dirty="0">
                <a:latin typeface="Arial" charset="0"/>
                <a:ea typeface="Arial" charset="0"/>
                <a:cs typeface="Arial" charset="0"/>
              </a:rPr>
              <a:t>Mrs Goddard </a:t>
            </a:r>
            <a:r>
              <a:rPr lang="en-GB" sz="4000" dirty="0">
                <a:latin typeface="Arial" charset="0"/>
                <a:ea typeface="Arial" charset="0"/>
                <a:cs typeface="Arial" charset="0"/>
              </a:rPr>
              <a:t>(Monday – Tuesday)</a:t>
            </a:r>
            <a:endParaRPr lang="en-GB" sz="6600" dirty="0">
              <a:latin typeface="Arial" charset="0"/>
              <a:ea typeface="Arial" charset="0"/>
              <a:cs typeface="Arial" charset="0"/>
            </a:endParaRPr>
          </a:p>
          <a:p>
            <a:pPr algn="ctr"/>
            <a:r>
              <a:rPr lang="en-GB" sz="4000" b="1" dirty="0">
                <a:latin typeface="Arial" charset="0"/>
                <a:ea typeface="Arial" charset="0"/>
                <a:cs typeface="Arial" charset="0"/>
              </a:rPr>
              <a:t>Mrs Kingdon </a:t>
            </a:r>
            <a:r>
              <a:rPr lang="en-GB" sz="4000" dirty="0">
                <a:latin typeface="Arial" charset="0"/>
                <a:ea typeface="Arial" charset="0"/>
                <a:cs typeface="Arial" charset="0"/>
              </a:rPr>
              <a:t>(Wednesday – Friday)</a:t>
            </a:r>
          </a:p>
          <a:p>
            <a:pPr algn="ctr"/>
            <a:r>
              <a:rPr lang="en-GB" sz="4000" b="1" dirty="0">
                <a:latin typeface="Arial" charset="0"/>
                <a:ea typeface="Arial" charset="0"/>
                <a:cs typeface="Arial" charset="0"/>
              </a:rPr>
              <a:t>Mrs Soper </a:t>
            </a:r>
            <a:r>
              <a:rPr lang="en-GB" sz="4000" dirty="0">
                <a:latin typeface="Arial" charset="0"/>
                <a:ea typeface="Arial" charset="0"/>
                <a:cs typeface="Arial" charset="0"/>
              </a:rPr>
              <a:t>(Monday – Friday mornings)</a:t>
            </a:r>
          </a:p>
        </p:txBody>
      </p:sp>
    </p:spTree>
    <p:extLst>
      <p:ext uri="{BB962C8B-B14F-4D97-AF65-F5344CB8AC3E}">
        <p14:creationId xmlns:p14="http://schemas.microsoft.com/office/powerpoint/2010/main" val="2479184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13493"/>
            <a:ext cx="7886700" cy="976313"/>
          </a:xfrm>
        </p:spPr>
        <p:txBody>
          <a:bodyPr>
            <a:normAutofit/>
          </a:bodyPr>
          <a:lstStyle/>
          <a:p>
            <a:pPr eaLnBrk="1" hangingPunct="1"/>
            <a:r>
              <a:rPr lang="en-GB" altLang="en-US" sz="5400" b="1" dirty="0">
                <a:latin typeface="Arial" charset="0"/>
                <a:ea typeface="Arial" charset="0"/>
                <a:cs typeface="Arial" charset="0"/>
              </a:rPr>
              <a:t>Daily Routine</a:t>
            </a:r>
            <a:endParaRPr lang="en-US" altLang="en-US" sz="5400" b="1" dirty="0">
              <a:latin typeface="Arial" charset="0"/>
              <a:ea typeface="Arial" charset="0"/>
              <a:cs typeface="Arial" charset="0"/>
            </a:endParaRPr>
          </a:p>
        </p:txBody>
      </p:sp>
      <p:pic>
        <p:nvPicPr>
          <p:cNvPr id="2048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123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p:cNvGraphicFramePr>
            <a:graphicFrameLocks noGrp="1"/>
          </p:cNvGraphicFramePr>
          <p:nvPr>
            <p:extLst>
              <p:ext uri="{D42A27DB-BD31-4B8C-83A1-F6EECF244321}">
                <p14:modId xmlns:p14="http://schemas.microsoft.com/office/powerpoint/2010/main" val="1075083493"/>
              </p:ext>
            </p:extLst>
          </p:nvPr>
        </p:nvGraphicFramePr>
        <p:xfrm>
          <a:off x="327825" y="880375"/>
          <a:ext cx="8083698" cy="5852160"/>
        </p:xfrm>
        <a:graphic>
          <a:graphicData uri="http://schemas.openxmlformats.org/drawingml/2006/table">
            <a:tbl>
              <a:tblPr firstRow="1" bandRow="1">
                <a:tableStyleId>{2D5ABB26-0587-4C30-8999-92F81FD0307C}</a:tableStyleId>
              </a:tblPr>
              <a:tblGrid>
                <a:gridCol w="2317898">
                  <a:extLst>
                    <a:ext uri="{9D8B030D-6E8A-4147-A177-3AD203B41FA5}">
                      <a16:colId xmlns:a16="http://schemas.microsoft.com/office/drawing/2014/main" val="20000"/>
                    </a:ext>
                  </a:extLst>
                </a:gridCol>
                <a:gridCol w="5765800">
                  <a:extLst>
                    <a:ext uri="{9D8B030D-6E8A-4147-A177-3AD203B41FA5}">
                      <a16:colId xmlns:a16="http://schemas.microsoft.com/office/drawing/2014/main" val="20001"/>
                    </a:ext>
                  </a:extLst>
                </a:gridCol>
              </a:tblGrid>
              <a:tr h="433775">
                <a:tc>
                  <a:txBody>
                    <a:bodyPr/>
                    <a:lstStyle/>
                    <a:p>
                      <a:r>
                        <a:rPr lang="en-GB" altLang="en-US" sz="2400" b="0" dirty="0">
                          <a:latin typeface="Arial" charset="0"/>
                          <a:ea typeface="Arial" charset="0"/>
                          <a:cs typeface="Arial" charset="0"/>
                        </a:rPr>
                        <a:t>9.00 – 9.10</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Registration and morning warm-ups</a:t>
                      </a:r>
                    </a:p>
                  </a:txBody>
                  <a:tcPr>
                    <a:solidFill>
                      <a:schemeClr val="accent1">
                        <a:lumMod val="20000"/>
                        <a:lumOff val="80000"/>
                      </a:schemeClr>
                    </a:solidFill>
                  </a:tcPr>
                </a:tc>
                <a:extLst>
                  <a:ext uri="{0D108BD9-81ED-4DB2-BD59-A6C34878D82A}">
                    <a16:rowId xmlns:a16="http://schemas.microsoft.com/office/drawing/2014/main" val="10000"/>
                  </a:ext>
                </a:extLst>
              </a:tr>
              <a:tr h="433775">
                <a:tc>
                  <a:txBody>
                    <a:bodyPr/>
                    <a:lstStyle/>
                    <a:p>
                      <a:r>
                        <a:rPr lang="en-GB" altLang="en-US" sz="2400" b="0" dirty="0">
                          <a:latin typeface="Arial" charset="0"/>
                          <a:ea typeface="Arial" charset="0"/>
                          <a:cs typeface="Arial" charset="0"/>
                        </a:rPr>
                        <a:t>9.10 – 9.30</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Collective Worship</a:t>
                      </a:r>
                    </a:p>
                  </a:txBody>
                  <a:tcPr>
                    <a:solidFill>
                      <a:schemeClr val="accent1">
                        <a:lumMod val="20000"/>
                        <a:lumOff val="80000"/>
                      </a:schemeClr>
                    </a:solidFill>
                  </a:tcPr>
                </a:tc>
                <a:extLst>
                  <a:ext uri="{0D108BD9-81ED-4DB2-BD59-A6C34878D82A}">
                    <a16:rowId xmlns:a16="http://schemas.microsoft.com/office/drawing/2014/main" val="10001"/>
                  </a:ext>
                </a:extLst>
              </a:tr>
              <a:tr h="433775">
                <a:tc>
                  <a:txBody>
                    <a:bodyPr/>
                    <a:lstStyle/>
                    <a:p>
                      <a:r>
                        <a:rPr lang="en-GB" altLang="en-US" sz="2400" b="0" dirty="0">
                          <a:latin typeface="Arial" charset="0"/>
                          <a:ea typeface="Arial" charset="0"/>
                          <a:cs typeface="Arial" charset="0"/>
                        </a:rPr>
                        <a:t>9.30 – 10.30 </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Morning Sesson 1 (English or Maths)</a:t>
                      </a:r>
                    </a:p>
                  </a:txBody>
                  <a:tcPr>
                    <a:solidFill>
                      <a:schemeClr val="accent1">
                        <a:lumMod val="20000"/>
                        <a:lumOff val="80000"/>
                      </a:schemeClr>
                    </a:solidFill>
                  </a:tcPr>
                </a:tc>
                <a:extLst>
                  <a:ext uri="{0D108BD9-81ED-4DB2-BD59-A6C34878D82A}">
                    <a16:rowId xmlns:a16="http://schemas.microsoft.com/office/drawing/2014/main" val="10002"/>
                  </a:ext>
                </a:extLst>
              </a:tr>
              <a:tr h="433775">
                <a:tc>
                  <a:txBody>
                    <a:bodyPr/>
                    <a:lstStyle/>
                    <a:p>
                      <a:r>
                        <a:rPr lang="en-GB" altLang="en-US" sz="2400" b="0" dirty="0">
                          <a:latin typeface="Arial" charset="0"/>
                          <a:ea typeface="Arial" charset="0"/>
                          <a:cs typeface="Arial" charset="0"/>
                        </a:rPr>
                        <a:t>10.30 – 10.45 </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Maths fluency (including times tables)</a:t>
                      </a:r>
                    </a:p>
                  </a:txBody>
                  <a:tcPr>
                    <a:solidFill>
                      <a:schemeClr val="accent1">
                        <a:lumMod val="20000"/>
                        <a:lumOff val="80000"/>
                      </a:schemeClr>
                    </a:solidFill>
                  </a:tcPr>
                </a:tc>
                <a:extLst>
                  <a:ext uri="{0D108BD9-81ED-4DB2-BD59-A6C34878D82A}">
                    <a16:rowId xmlns:a16="http://schemas.microsoft.com/office/drawing/2014/main" val="10003"/>
                  </a:ext>
                </a:extLst>
              </a:tr>
              <a:tr h="433775">
                <a:tc>
                  <a:txBody>
                    <a:bodyPr/>
                    <a:lstStyle/>
                    <a:p>
                      <a:r>
                        <a:rPr lang="en-GB" altLang="en-US" sz="2400" b="0" dirty="0">
                          <a:latin typeface="Arial" charset="0"/>
                          <a:ea typeface="Arial" charset="0"/>
                          <a:cs typeface="Arial" charset="0"/>
                        </a:rPr>
                        <a:t>10.45 – 11.00</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Breaktime</a:t>
                      </a:r>
                    </a:p>
                  </a:txBody>
                  <a:tcPr>
                    <a:solidFill>
                      <a:schemeClr val="accent1">
                        <a:lumMod val="20000"/>
                        <a:lumOff val="80000"/>
                      </a:schemeClr>
                    </a:solidFill>
                  </a:tcPr>
                </a:tc>
                <a:extLst>
                  <a:ext uri="{0D108BD9-81ED-4DB2-BD59-A6C34878D82A}">
                    <a16:rowId xmlns:a16="http://schemas.microsoft.com/office/drawing/2014/main" val="10004"/>
                  </a:ext>
                </a:extLst>
              </a:tr>
              <a:tr h="433775">
                <a:tc>
                  <a:txBody>
                    <a:bodyPr/>
                    <a:lstStyle/>
                    <a:p>
                      <a:r>
                        <a:rPr lang="en-US" sz="2400" b="0" dirty="0">
                          <a:latin typeface="Arial" charset="0"/>
                          <a:ea typeface="Arial" charset="0"/>
                          <a:cs typeface="Arial" charset="0"/>
                        </a:rPr>
                        <a:t>11.00 – 12.00 </a:t>
                      </a: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Morning Session 2 (English or Maths)</a:t>
                      </a:r>
                    </a:p>
                  </a:txBody>
                  <a:tcPr>
                    <a:solidFill>
                      <a:schemeClr val="accent1">
                        <a:lumMod val="20000"/>
                        <a:lumOff val="80000"/>
                      </a:schemeClr>
                    </a:solidFill>
                  </a:tcPr>
                </a:tc>
                <a:extLst>
                  <a:ext uri="{0D108BD9-81ED-4DB2-BD59-A6C34878D82A}">
                    <a16:rowId xmlns:a16="http://schemas.microsoft.com/office/drawing/2014/main" val="2508506981"/>
                  </a:ext>
                </a:extLst>
              </a:tr>
              <a:tr h="780795">
                <a:tc>
                  <a:txBody>
                    <a:bodyPr/>
                    <a:lstStyle/>
                    <a:p>
                      <a:r>
                        <a:rPr lang="en-GB" altLang="en-US" sz="2400" b="0" dirty="0">
                          <a:latin typeface="Arial" charset="0"/>
                          <a:ea typeface="Arial" charset="0"/>
                          <a:cs typeface="Arial" charset="0"/>
                        </a:rPr>
                        <a:t>12.00 – 1.00 </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algn="l"/>
                      <a:r>
                        <a:rPr lang="en-GB" altLang="en-US" sz="2400" b="0" dirty="0">
                          <a:latin typeface="Arial" charset="0"/>
                          <a:ea typeface="Arial" charset="0"/>
                          <a:cs typeface="Arial" charset="0"/>
                        </a:rPr>
                        <a:t>Lunchtime (lunch followed by OPAL playtime)</a:t>
                      </a:r>
                      <a:endParaRPr lang="en-US" sz="2400" b="0" dirty="0">
                        <a:latin typeface="Arial" charset="0"/>
                        <a:ea typeface="Arial" charset="0"/>
                        <a:cs typeface="Arial" charset="0"/>
                      </a:endParaRPr>
                    </a:p>
                  </a:txBody>
                  <a:tcPr>
                    <a:solidFill>
                      <a:schemeClr val="accent1">
                        <a:lumMod val="20000"/>
                        <a:lumOff val="80000"/>
                      </a:schemeClr>
                    </a:solidFill>
                  </a:tcPr>
                </a:tc>
                <a:extLst>
                  <a:ext uri="{0D108BD9-81ED-4DB2-BD59-A6C34878D82A}">
                    <a16:rowId xmlns:a16="http://schemas.microsoft.com/office/drawing/2014/main" val="10005"/>
                  </a:ext>
                </a:extLst>
              </a:tr>
              <a:tr h="433775">
                <a:tc>
                  <a:txBody>
                    <a:bodyPr/>
                    <a:lstStyle/>
                    <a:p>
                      <a:r>
                        <a:rPr lang="en-GB" altLang="en-US" sz="2400" b="0" dirty="0">
                          <a:latin typeface="Arial" charset="0"/>
                          <a:ea typeface="Arial" charset="0"/>
                          <a:cs typeface="Arial" charset="0"/>
                        </a:rPr>
                        <a:t>1.00 – 1.30</a:t>
                      </a:r>
                      <a:endParaRPr lang="en-US" sz="2400" b="0" dirty="0">
                        <a:latin typeface="Arial" charset="0"/>
                        <a:ea typeface="Arial" charset="0"/>
                        <a:cs typeface="Arial" charset="0"/>
                      </a:endParaRPr>
                    </a:p>
                  </a:txBody>
                  <a:tcPr>
                    <a:solidFill>
                      <a:schemeClr val="accent1">
                        <a:lumMod val="20000"/>
                        <a:lumOff val="80000"/>
                      </a:schemeClr>
                    </a:solidFill>
                  </a:tcPr>
                </a:tc>
                <a:tc>
                  <a:txBody>
                    <a:bodyPr/>
                    <a:lstStyle/>
                    <a:p>
                      <a:pPr marL="0" marR="0" indent="0" algn="l" rtl="0" eaLnBrk="1" fontAlgn="auto" latinLnBrk="0" hangingPunct="1">
                        <a:lnSpc>
                          <a:spcPct val="100000"/>
                        </a:lnSpc>
                        <a:spcBef>
                          <a:spcPts val="0"/>
                        </a:spcBef>
                        <a:spcAft>
                          <a:spcPts val="0"/>
                        </a:spcAft>
                        <a:buClrTx/>
                        <a:buSzTx/>
                        <a:buFontTx/>
                        <a:buNone/>
                      </a:pPr>
                      <a:r>
                        <a:rPr lang="en-GB" altLang="en-US" sz="2400" b="0" dirty="0">
                          <a:latin typeface="Arial"/>
                          <a:ea typeface="Arial" charset="0"/>
                          <a:cs typeface="Arial" charset="0"/>
                        </a:rPr>
                        <a:t>Reading or Spelling activity</a:t>
                      </a:r>
                    </a:p>
                  </a:txBody>
                  <a:tcPr>
                    <a:solidFill>
                      <a:schemeClr val="accent1">
                        <a:lumMod val="20000"/>
                        <a:lumOff val="80000"/>
                      </a:schemeClr>
                    </a:solidFill>
                  </a:tcPr>
                </a:tc>
                <a:extLst>
                  <a:ext uri="{0D108BD9-81ED-4DB2-BD59-A6C34878D82A}">
                    <a16:rowId xmlns:a16="http://schemas.microsoft.com/office/drawing/2014/main" val="10006"/>
                  </a:ext>
                </a:extLst>
              </a:tr>
              <a:tr h="433775">
                <a:tc>
                  <a:txBody>
                    <a:bodyPr/>
                    <a:lstStyle/>
                    <a:p>
                      <a:r>
                        <a:rPr lang="en-GB" altLang="en-US" sz="2400" b="0" dirty="0">
                          <a:latin typeface="Arial"/>
                          <a:ea typeface="Arial" charset="0"/>
                          <a:cs typeface="Arial"/>
                        </a:rPr>
                        <a:t>1.30 – 2.30</a:t>
                      </a:r>
                      <a:endParaRPr lang="en-GB" altLang="en-US" sz="2400" b="0" dirty="0">
                        <a:latin typeface="Arial"/>
                        <a:ea typeface="Arial" charset="0"/>
                        <a:cs typeface="Arial" charset="0"/>
                      </a:endParaRPr>
                    </a:p>
                  </a:txBody>
                  <a:tcPr>
                    <a:solidFill>
                      <a:schemeClr val="accent1">
                        <a:lumMod val="20000"/>
                        <a:lumOff val="80000"/>
                      </a:schemeClr>
                    </a:solidFill>
                  </a:tcPr>
                </a:tc>
                <a:tc>
                  <a:txBody>
                    <a:bodyPr/>
                    <a:lstStyle/>
                    <a:p>
                      <a:pPr algn="l"/>
                      <a:r>
                        <a:rPr lang="en-GB" altLang="en-US" sz="2400" b="0" dirty="0">
                          <a:latin typeface="Arial" charset="0"/>
                          <a:ea typeface="Arial" charset="0"/>
                          <a:cs typeface="Arial" charset="0"/>
                        </a:rPr>
                        <a:t>Afternoon Session 1</a:t>
                      </a:r>
                    </a:p>
                  </a:txBody>
                  <a:tcPr>
                    <a:solidFill>
                      <a:schemeClr val="accent1">
                        <a:lumMod val="20000"/>
                        <a:lumOff val="80000"/>
                      </a:schemeClr>
                    </a:solidFill>
                  </a:tcPr>
                </a:tc>
                <a:extLst>
                  <a:ext uri="{0D108BD9-81ED-4DB2-BD59-A6C34878D82A}">
                    <a16:rowId xmlns:a16="http://schemas.microsoft.com/office/drawing/2014/main" val="10007"/>
                  </a:ext>
                </a:extLst>
              </a:tr>
              <a:tr h="433775">
                <a:tc>
                  <a:txBody>
                    <a:bodyPr/>
                    <a:lstStyle/>
                    <a:p>
                      <a:r>
                        <a:rPr lang="en-GB" sz="2400" b="0" dirty="0">
                          <a:latin typeface="Arial"/>
                          <a:ea typeface="Arial" charset="0"/>
                          <a:cs typeface="Arial"/>
                        </a:rPr>
                        <a:t>2.30 – 2.40</a:t>
                      </a:r>
                      <a:endParaRPr lang="en-US" sz="2400" b="0" dirty="0">
                        <a:latin typeface="Arial"/>
                        <a:ea typeface="Arial" charset="0"/>
                        <a:cs typeface="Arial"/>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latin typeface="Arial" charset="0"/>
                          <a:ea typeface="Arial" charset="0"/>
                          <a:cs typeface="Arial" charset="0"/>
                        </a:rPr>
                        <a:t>Movement</a:t>
                      </a:r>
                      <a:r>
                        <a:rPr lang="en-GB" sz="2400" b="0" baseline="0" dirty="0">
                          <a:latin typeface="Arial" charset="0"/>
                          <a:ea typeface="Arial" charset="0"/>
                          <a:cs typeface="Arial" charset="0"/>
                        </a:rPr>
                        <a:t> Break (Daily Mile)</a:t>
                      </a:r>
                      <a:endParaRPr lang="en-GB" altLang="en-US" sz="2400" b="0" dirty="0">
                        <a:latin typeface="Arial" charset="0"/>
                        <a:ea typeface="Arial" charset="0"/>
                        <a:cs typeface="Arial" charset="0"/>
                      </a:endParaRPr>
                    </a:p>
                  </a:txBody>
                  <a:tcPr>
                    <a:solidFill>
                      <a:schemeClr val="accent1">
                        <a:lumMod val="20000"/>
                        <a:lumOff val="80000"/>
                      </a:schemeClr>
                    </a:solidFill>
                  </a:tcPr>
                </a:tc>
                <a:extLst>
                  <a:ext uri="{0D108BD9-81ED-4DB2-BD59-A6C34878D82A}">
                    <a16:rowId xmlns:a16="http://schemas.microsoft.com/office/drawing/2014/main" val="10008"/>
                  </a:ext>
                </a:extLst>
              </a:tr>
              <a:tr h="433775">
                <a:tc>
                  <a:txBody>
                    <a:bodyPr/>
                    <a:lstStyle/>
                    <a:p>
                      <a:r>
                        <a:rPr lang="en-US" sz="2400" b="0" dirty="0">
                          <a:latin typeface="Arial"/>
                          <a:ea typeface="Arial" charset="0"/>
                          <a:cs typeface="Arial"/>
                        </a:rPr>
                        <a:t>2.40 – 3.20</a:t>
                      </a: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Afternoon Session 2</a:t>
                      </a:r>
                    </a:p>
                  </a:txBody>
                  <a:tcPr>
                    <a:solidFill>
                      <a:schemeClr val="accent1">
                        <a:lumMod val="20000"/>
                        <a:lumOff val="80000"/>
                      </a:schemeClr>
                    </a:solidFill>
                  </a:tcPr>
                </a:tc>
                <a:extLst>
                  <a:ext uri="{0D108BD9-81ED-4DB2-BD59-A6C34878D82A}">
                    <a16:rowId xmlns:a16="http://schemas.microsoft.com/office/drawing/2014/main" val="10009"/>
                  </a:ext>
                </a:extLst>
              </a:tr>
              <a:tr h="433775">
                <a:tc>
                  <a:txBody>
                    <a:bodyPr/>
                    <a:lstStyle/>
                    <a:p>
                      <a:r>
                        <a:rPr lang="en-US" sz="2400" b="0" dirty="0">
                          <a:latin typeface="Arial"/>
                          <a:ea typeface="Arial" charset="0"/>
                          <a:cs typeface="Arial"/>
                        </a:rPr>
                        <a:t>3.20</a:t>
                      </a:r>
                      <a:r>
                        <a:rPr lang="en-US" sz="2400" b="0" baseline="0" dirty="0">
                          <a:latin typeface="Arial"/>
                          <a:ea typeface="Arial" charset="0"/>
                          <a:cs typeface="Arial"/>
                        </a:rPr>
                        <a:t> – 3.30</a:t>
                      </a:r>
                    </a:p>
                  </a:txBody>
                  <a:tcPr>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2400" b="0" dirty="0">
                          <a:latin typeface="Arial" charset="0"/>
                          <a:ea typeface="Arial" charset="0"/>
                          <a:cs typeface="Arial" charset="0"/>
                        </a:rPr>
                        <a:t>Story Time</a:t>
                      </a:r>
                    </a:p>
                  </a:txBody>
                  <a:tcPr>
                    <a:solidFill>
                      <a:schemeClr val="accent1">
                        <a:lumMod val="20000"/>
                        <a:lumOff val="80000"/>
                      </a:schemeClr>
                    </a:solidFill>
                  </a:tcPr>
                </a:tc>
                <a:extLst>
                  <a:ext uri="{0D108BD9-81ED-4DB2-BD59-A6C34878D82A}">
                    <a16:rowId xmlns:a16="http://schemas.microsoft.com/office/drawing/2014/main" val="10010"/>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482302655"/>
              </p:ext>
            </p:extLst>
          </p:nvPr>
        </p:nvGraphicFramePr>
        <p:xfrm>
          <a:off x="8669323" y="2679700"/>
          <a:ext cx="3194852" cy="3505200"/>
        </p:xfrm>
        <a:graphic>
          <a:graphicData uri="http://schemas.openxmlformats.org/drawingml/2006/table">
            <a:tbl>
              <a:tblPr firstRow="1" bandRow="1">
                <a:tableStyleId>{2D5ABB26-0587-4C30-8999-92F81FD0307C}</a:tableStyleId>
              </a:tblPr>
              <a:tblGrid>
                <a:gridCol w="3194852">
                  <a:extLst>
                    <a:ext uri="{9D8B030D-6E8A-4147-A177-3AD203B41FA5}">
                      <a16:colId xmlns:a16="http://schemas.microsoft.com/office/drawing/2014/main" val="20000"/>
                    </a:ext>
                  </a:extLst>
                </a:gridCol>
              </a:tblGrid>
              <a:tr h="3492500">
                <a:tc>
                  <a:txBody>
                    <a:bodyPr/>
                    <a:lstStyle/>
                    <a:p>
                      <a:r>
                        <a:rPr lang="en-GB" altLang="en-US" sz="2400" b="1" dirty="0">
                          <a:latin typeface="Arial" charset="0"/>
                          <a:ea typeface="Arial" charset="0"/>
                          <a:cs typeface="Arial" charset="0"/>
                        </a:rPr>
                        <a:t>Afternoon</a:t>
                      </a:r>
                      <a:r>
                        <a:rPr lang="en-GB" altLang="en-US" sz="2400" b="1" baseline="0" dirty="0">
                          <a:latin typeface="Arial" charset="0"/>
                          <a:ea typeface="Arial" charset="0"/>
                          <a:cs typeface="Arial" charset="0"/>
                        </a:rPr>
                        <a:t> Sessions: </a:t>
                      </a:r>
                      <a:endParaRPr lang="en-GB" altLang="en-US" sz="2400" b="0" baseline="0" dirty="0">
                        <a:latin typeface="Arial" charset="0"/>
                        <a:ea typeface="Arial" charset="0"/>
                        <a:cs typeface="Arial" charset="0"/>
                      </a:endParaRPr>
                    </a:p>
                    <a:p>
                      <a:endParaRPr lang="en-GB" sz="2000" b="0" baseline="0" dirty="0">
                        <a:latin typeface="Arial" charset="0"/>
                        <a:ea typeface="Arial" charset="0"/>
                        <a:cs typeface="Arial" charset="0"/>
                      </a:endParaRPr>
                    </a:p>
                    <a:p>
                      <a:r>
                        <a:rPr lang="en-GB" sz="2000" b="0" baseline="0" dirty="0">
                          <a:latin typeface="Arial" charset="0"/>
                          <a:ea typeface="Arial" charset="0"/>
                          <a:cs typeface="Arial" charset="0"/>
                        </a:rPr>
                        <a:t>History or Geography</a:t>
                      </a:r>
                    </a:p>
                    <a:p>
                      <a:r>
                        <a:rPr lang="en-US" sz="2000" b="0" baseline="0" dirty="0">
                          <a:latin typeface="Arial" charset="0"/>
                          <a:ea typeface="Arial" charset="0"/>
                          <a:cs typeface="Arial" charset="0"/>
                        </a:rPr>
                        <a:t>R.E</a:t>
                      </a:r>
                    </a:p>
                    <a:p>
                      <a:r>
                        <a:rPr lang="en-US" sz="2000" b="0" baseline="0" dirty="0">
                          <a:latin typeface="Arial" charset="0"/>
                          <a:ea typeface="Arial" charset="0"/>
                          <a:cs typeface="Arial" charset="0"/>
                        </a:rPr>
                        <a:t>Science</a:t>
                      </a:r>
                    </a:p>
                    <a:p>
                      <a:r>
                        <a:rPr lang="en-US" sz="2000" b="0" baseline="0" dirty="0">
                          <a:latin typeface="Arial" charset="0"/>
                          <a:ea typeface="Arial" charset="0"/>
                          <a:cs typeface="Arial" charset="0"/>
                        </a:rPr>
                        <a:t>Art or D&amp;T</a:t>
                      </a:r>
                    </a:p>
                    <a:p>
                      <a:r>
                        <a:rPr lang="en-US" sz="2000" b="0" baseline="0" dirty="0">
                          <a:latin typeface="Arial" charset="0"/>
                          <a:ea typeface="Arial" charset="0"/>
                          <a:cs typeface="Arial" charset="0"/>
                        </a:rPr>
                        <a:t>P.S.H.E</a:t>
                      </a:r>
                    </a:p>
                    <a:p>
                      <a:r>
                        <a:rPr lang="en-US" sz="2000" b="0" baseline="0" dirty="0">
                          <a:latin typeface="Arial" charset="0"/>
                          <a:ea typeface="Arial" charset="0"/>
                          <a:cs typeface="Arial" charset="0"/>
                        </a:rPr>
                        <a:t>Computing</a:t>
                      </a:r>
                    </a:p>
                    <a:p>
                      <a:r>
                        <a:rPr lang="en-US" sz="2000" b="0" baseline="0" dirty="0">
                          <a:latin typeface="Arial" charset="0"/>
                          <a:ea typeface="Arial" charset="0"/>
                          <a:cs typeface="Arial" charset="0"/>
                        </a:rPr>
                        <a:t>French </a:t>
                      </a:r>
                    </a:p>
                    <a:p>
                      <a:r>
                        <a:rPr lang="en-US" sz="2000" b="0" baseline="0" dirty="0">
                          <a:latin typeface="Arial" charset="0"/>
                          <a:ea typeface="Arial" charset="0"/>
                          <a:cs typeface="Arial" charset="0"/>
                        </a:rPr>
                        <a:t>Music</a:t>
                      </a:r>
                    </a:p>
                    <a:p>
                      <a:r>
                        <a:rPr lang="en-US" sz="2000" b="0" baseline="0" dirty="0">
                          <a:latin typeface="Arial" charset="0"/>
                          <a:ea typeface="Arial" charset="0"/>
                          <a:cs typeface="Arial" charset="0"/>
                        </a:rPr>
                        <a:t>P.E</a:t>
                      </a:r>
                      <a:endParaRPr lang="en-US" sz="2000" b="0" dirty="0">
                        <a:latin typeface="Arial" charset="0"/>
                        <a:ea typeface="Arial" charset="0"/>
                        <a:cs typeface="Arial" charset="0"/>
                      </a:endParaRPr>
                    </a:p>
                  </a:txBody>
                  <a:tcPr>
                    <a:solidFill>
                      <a:schemeClr val="accent1">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510774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0" y="0"/>
            <a:ext cx="8534400" cy="874059"/>
          </a:xfrm>
        </p:spPr>
        <p:txBody>
          <a:bodyPr>
            <a:normAutofit/>
          </a:bodyPr>
          <a:lstStyle/>
          <a:p>
            <a:pPr eaLnBrk="1" hangingPunct="1"/>
            <a:r>
              <a:rPr lang="en-GB" altLang="en-US" sz="5400" b="1" dirty="0">
                <a:latin typeface="Arial" charset="0"/>
                <a:ea typeface="Arial" charset="0"/>
                <a:cs typeface="Arial" charset="0"/>
              </a:rPr>
              <a:t>Topics in Year 5</a:t>
            </a:r>
          </a:p>
        </p:txBody>
      </p:sp>
      <p:sp>
        <p:nvSpPr>
          <p:cNvPr id="23555" name="Content Placeholder 2"/>
          <p:cNvSpPr>
            <a:spLocks noGrp="1"/>
          </p:cNvSpPr>
          <p:nvPr>
            <p:ph idx="1"/>
          </p:nvPr>
        </p:nvSpPr>
        <p:spPr>
          <a:xfrm>
            <a:off x="145769" y="874059"/>
            <a:ext cx="9858842" cy="5881641"/>
          </a:xfrm>
          <a:solidFill>
            <a:schemeClr val="accent1">
              <a:lumMod val="20000"/>
              <a:lumOff val="80000"/>
            </a:schemeClr>
          </a:solidFill>
        </p:spPr>
        <p:txBody>
          <a:bodyPr>
            <a:noAutofit/>
          </a:bodyPr>
          <a:lstStyle/>
          <a:p>
            <a:pPr>
              <a:lnSpc>
                <a:spcPct val="170000"/>
              </a:lnSpc>
            </a:pPr>
            <a:r>
              <a:rPr lang="en-GB" dirty="0">
                <a:latin typeface="Arial" charset="0"/>
                <a:ea typeface="Arial" charset="0"/>
                <a:cs typeface="Arial" charset="0"/>
              </a:rPr>
              <a:t>Ancient Greeks</a:t>
            </a:r>
          </a:p>
          <a:p>
            <a:pPr>
              <a:lnSpc>
                <a:spcPct val="170000"/>
              </a:lnSpc>
            </a:pPr>
            <a:r>
              <a:rPr lang="en-GB" dirty="0">
                <a:latin typeface="Arial" charset="0"/>
                <a:ea typeface="Arial" charset="0"/>
                <a:cs typeface="Arial" charset="0"/>
              </a:rPr>
              <a:t>Britain at War – World War 1</a:t>
            </a:r>
          </a:p>
          <a:p>
            <a:pPr>
              <a:lnSpc>
                <a:spcPct val="170000"/>
              </a:lnSpc>
            </a:pPr>
            <a:r>
              <a:rPr lang="en-GB" dirty="0">
                <a:latin typeface="Arial" charset="0"/>
                <a:ea typeface="Arial" charset="0"/>
                <a:cs typeface="Arial" charset="0"/>
              </a:rPr>
              <a:t>Sustainability</a:t>
            </a:r>
          </a:p>
          <a:p>
            <a:pPr>
              <a:lnSpc>
                <a:spcPct val="170000"/>
              </a:lnSpc>
            </a:pPr>
            <a:r>
              <a:rPr lang="en-GB" dirty="0">
                <a:latin typeface="Arial" charset="0"/>
                <a:ea typeface="Arial" charset="0"/>
                <a:cs typeface="Arial" charset="0"/>
              </a:rPr>
              <a:t>Age of steam and smoke (The Industrial Revolution)</a:t>
            </a:r>
          </a:p>
          <a:p>
            <a:pPr>
              <a:lnSpc>
                <a:spcPct val="170000"/>
              </a:lnSpc>
            </a:pPr>
            <a:r>
              <a:rPr lang="en-GB" dirty="0">
                <a:latin typeface="Arial" charset="0"/>
                <a:ea typeface="Arial" charset="0"/>
                <a:cs typeface="Arial" charset="0"/>
              </a:rPr>
              <a:t>The Galapagos Islands</a:t>
            </a:r>
          </a:p>
          <a:p>
            <a:pPr>
              <a:lnSpc>
                <a:spcPct val="170000"/>
              </a:lnSpc>
            </a:pPr>
            <a:r>
              <a:rPr lang="en-GB" dirty="0">
                <a:latin typeface="Arial" charset="0"/>
                <a:ea typeface="Arial" charset="0"/>
                <a:cs typeface="Arial" charset="0"/>
              </a:rPr>
              <a:t>Vikings and Anglo-Saxons</a:t>
            </a:r>
          </a:p>
        </p:txBody>
      </p:sp>
      <p:pic>
        <p:nvPicPr>
          <p:cNvPr id="2355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123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927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793037" cy="91122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5400" b="1" dirty="0">
                <a:latin typeface="Arial" charset="0"/>
                <a:ea typeface="Arial" charset="0"/>
                <a:cs typeface="Arial" charset="0"/>
              </a:rPr>
              <a:t>Reading</a:t>
            </a:r>
            <a:endParaRPr lang="en-US" altLang="en-US" sz="5400" b="1" dirty="0">
              <a:latin typeface="Arial" charset="0"/>
              <a:ea typeface="Arial" charset="0"/>
              <a:cs typeface="Arial" charset="0"/>
            </a:endParaRPr>
          </a:p>
        </p:txBody>
      </p:sp>
      <p:sp>
        <p:nvSpPr>
          <p:cNvPr id="3" name="Rectangle 3"/>
          <p:cNvSpPr txBox="1">
            <a:spLocks noChangeArrowheads="1"/>
          </p:cNvSpPr>
          <p:nvPr/>
        </p:nvSpPr>
        <p:spPr>
          <a:xfrm>
            <a:off x="215152" y="1220506"/>
            <a:ext cx="9480177" cy="5072717"/>
          </a:xfrm>
          <a:prstGeom prst="rect">
            <a:avLst/>
          </a:prstGeom>
          <a:solidFill>
            <a:schemeClr val="accent1">
              <a:lumMod val="20000"/>
              <a:lumOff val="8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sz="3200" b="1" dirty="0">
                <a:latin typeface="Arial" charset="0"/>
                <a:ea typeface="Arial" charset="0"/>
                <a:cs typeface="Arial" charset="0"/>
              </a:rPr>
              <a:t>Shared reading – </a:t>
            </a:r>
            <a:r>
              <a:rPr lang="en-GB" altLang="en-US" sz="3200" dirty="0">
                <a:latin typeface="Arial" charset="0"/>
                <a:ea typeface="Arial" charset="0"/>
                <a:cs typeface="Arial" charset="0"/>
              </a:rPr>
              <a:t>during lessons, every day, cross-curricular texts.</a:t>
            </a:r>
          </a:p>
          <a:p>
            <a:r>
              <a:rPr lang="en-GB" altLang="en-US" sz="3200" b="1" dirty="0">
                <a:latin typeface="Arial" charset="0"/>
                <a:ea typeface="Arial" charset="0"/>
                <a:cs typeface="Arial" charset="0"/>
              </a:rPr>
              <a:t>Accelerated Reading </a:t>
            </a:r>
            <a:r>
              <a:rPr lang="en-GB" altLang="en-US" sz="3200" dirty="0">
                <a:latin typeface="Arial" charset="0"/>
                <a:ea typeface="Arial" charset="0"/>
                <a:cs typeface="Arial" charset="0"/>
              </a:rPr>
              <a:t>–</a:t>
            </a:r>
            <a:r>
              <a:rPr lang="en-GB" altLang="en-US" sz="3200" b="1" dirty="0">
                <a:latin typeface="Arial" charset="0"/>
                <a:ea typeface="Arial" charset="0"/>
                <a:cs typeface="Arial" charset="0"/>
              </a:rPr>
              <a:t> </a:t>
            </a:r>
            <a:r>
              <a:rPr lang="en-GB" altLang="en-US" sz="3200" dirty="0">
                <a:latin typeface="Arial" charset="0"/>
                <a:ea typeface="Arial" charset="0"/>
                <a:cs typeface="Arial" charset="0"/>
              </a:rPr>
              <a:t>Children are assessed regularly through the year using the Accelerated Reading scheme and they are given a ZPD range.  They can choose books that are banded within this range.  They quiz after each book to check their understanding of the text.  They are aiming to score &gt;80% on each quiz.</a:t>
            </a:r>
          </a:p>
          <a:p>
            <a:r>
              <a:rPr lang="en-GB" altLang="en-US" sz="3200" b="1" dirty="0">
                <a:latin typeface="Arial" charset="0"/>
                <a:ea typeface="Arial" charset="0"/>
                <a:cs typeface="Arial" charset="0"/>
              </a:rPr>
              <a:t>Class Read </a:t>
            </a:r>
            <a:r>
              <a:rPr lang="en-GB" altLang="en-US" sz="3200" dirty="0">
                <a:latin typeface="Arial" charset="0"/>
                <a:ea typeface="Arial" charset="0"/>
                <a:cs typeface="Arial" charset="0"/>
              </a:rPr>
              <a:t>– Read at the end of the day.</a:t>
            </a:r>
            <a:endParaRPr lang="en-GB" altLang="en-US" sz="3600" dirty="0">
              <a:latin typeface="Arial" charset="0"/>
              <a:ea typeface="Arial" charset="0"/>
              <a:cs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stretch>
            <a:fillRect/>
          </a:stretch>
        </p:blipFill>
        <p:spPr>
          <a:xfrm>
            <a:off x="10029389" y="2178424"/>
            <a:ext cx="1926291" cy="2568388"/>
          </a:xfrm>
          <a:prstGeom prst="rect">
            <a:avLst/>
          </a:prstGeom>
        </p:spPr>
      </p:pic>
      <p:pic>
        <p:nvPicPr>
          <p:cNvPr id="7" name="Picture 6"/>
          <p:cNvPicPr>
            <a:picLocks noChangeAspect="1"/>
          </p:cNvPicPr>
          <p:nvPr/>
        </p:nvPicPr>
        <p:blipFill>
          <a:blip r:embed="rId4"/>
          <a:stretch>
            <a:fillRect/>
          </a:stretch>
        </p:blipFill>
        <p:spPr>
          <a:xfrm>
            <a:off x="9919698" y="4945623"/>
            <a:ext cx="2145675" cy="1609257"/>
          </a:xfrm>
          <a:prstGeom prst="rect">
            <a:avLst/>
          </a:prstGeom>
        </p:spPr>
      </p:pic>
    </p:spTree>
    <p:extLst>
      <p:ext uri="{BB962C8B-B14F-4D97-AF65-F5344CB8AC3E}">
        <p14:creationId xmlns:p14="http://schemas.microsoft.com/office/powerpoint/2010/main" val="4158512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49624" y="1365826"/>
            <a:ext cx="9533964" cy="4401205"/>
          </a:xfrm>
          <a:prstGeom prst="rect">
            <a:avLst/>
          </a:prstGeom>
          <a:solidFill>
            <a:schemeClr val="accent1">
              <a:lumMod val="20000"/>
              <a:lumOff val="80000"/>
            </a:schemeClr>
          </a:solidFill>
        </p:spPr>
        <p:txBody>
          <a:bodyPr wrap="square" lIns="91440" tIns="45720" rIns="91440" bIns="45720" anchor="t">
            <a:spAutoFit/>
          </a:bodyPr>
          <a:lstStyle/>
          <a:p>
            <a:pPr marL="285750" indent="-285750">
              <a:buFont typeface="Arial" charset="0"/>
              <a:buChar char="•"/>
            </a:pPr>
            <a:r>
              <a:rPr lang="en-GB" altLang="en-US" sz="2800" dirty="0">
                <a:latin typeface="Arial" charset="0"/>
                <a:ea typeface="Arial" charset="0"/>
                <a:cs typeface="Arial" charset="0"/>
              </a:rPr>
              <a:t>All aspects of maths are covered (Place value, Four operations, Fractions, Shape, Measures, Time etc.)</a:t>
            </a:r>
          </a:p>
          <a:p>
            <a:pPr marL="285750" indent="-285750">
              <a:buFont typeface="Arial" charset="0"/>
              <a:buChar char="•"/>
            </a:pPr>
            <a:r>
              <a:rPr lang="en-GB" altLang="en-US" sz="2800" dirty="0">
                <a:latin typeface="Arial" charset="0"/>
                <a:ea typeface="Arial" charset="0"/>
                <a:cs typeface="Arial" charset="0"/>
              </a:rPr>
              <a:t>Problem solving (Problem Solving Mondays!)</a:t>
            </a:r>
          </a:p>
          <a:p>
            <a:pPr marL="285750" indent="-285750">
              <a:buFont typeface="Arial" charset="0"/>
              <a:buChar char="•"/>
            </a:pPr>
            <a:r>
              <a:rPr lang="en-GB" altLang="en-US" sz="2800" dirty="0">
                <a:latin typeface="Arial" charset="0"/>
                <a:ea typeface="Arial" charset="0"/>
                <a:cs typeface="Arial" charset="0"/>
              </a:rPr>
              <a:t>We complete oral, practical and written work</a:t>
            </a:r>
          </a:p>
          <a:p>
            <a:pPr marL="285750" indent="-285750">
              <a:buFont typeface="Arial" charset="0"/>
              <a:buChar char="•"/>
            </a:pPr>
            <a:r>
              <a:rPr lang="en-GB" altLang="en-US" sz="2800" dirty="0">
                <a:latin typeface="Arial" charset="0"/>
                <a:ea typeface="Arial" charset="0"/>
                <a:cs typeface="Arial" charset="0"/>
              </a:rPr>
              <a:t>Children taught daily</a:t>
            </a:r>
          </a:p>
          <a:p>
            <a:pPr marL="285750" indent="-285750">
              <a:buFont typeface="Arial" charset="0"/>
              <a:buChar char="•"/>
            </a:pPr>
            <a:r>
              <a:rPr lang="en-GB" altLang="en-US" sz="2800" dirty="0">
                <a:latin typeface="Arial"/>
                <a:ea typeface="Arial" charset="0"/>
                <a:cs typeface="Arial"/>
              </a:rPr>
              <a:t>CPA maths policy (concrete, pictorial, abstract)</a:t>
            </a:r>
          </a:p>
          <a:p>
            <a:pPr marL="285750" indent="-285750">
              <a:buFont typeface="Arial" charset="0"/>
              <a:buChar char="•"/>
            </a:pPr>
            <a:r>
              <a:rPr lang="en-GB" altLang="en-US" sz="2800" dirty="0">
                <a:latin typeface="Arial"/>
                <a:ea typeface="Arial" charset="0"/>
                <a:cs typeface="Arial"/>
              </a:rPr>
              <a:t>Three part lesson structure (Do it, Secure it, Deepen it)</a:t>
            </a:r>
          </a:p>
          <a:p>
            <a:pPr marL="285750" indent="-285750">
              <a:buFont typeface="Arial" charset="0"/>
              <a:buChar char="•"/>
            </a:pPr>
            <a:r>
              <a:rPr lang="en-GB" sz="2800" dirty="0">
                <a:latin typeface="Arial" charset="0"/>
                <a:ea typeface="Arial" charset="0"/>
                <a:cs typeface="Arial" charset="0"/>
              </a:rPr>
              <a:t>Mastery approach - learning approaches aim to ensure that all pupils have mastered key concepts before moving on to the next topic</a:t>
            </a:r>
            <a:endParaRPr lang="en-GB" altLang="en-US" sz="2800" dirty="0">
              <a:latin typeface="Arial" charset="0"/>
              <a:ea typeface="Arial" charset="0"/>
              <a:cs typeface="Arial" charset="0"/>
            </a:endParaRPr>
          </a:p>
        </p:txBody>
      </p:sp>
      <p:sp>
        <p:nvSpPr>
          <p:cNvPr id="7" name="Rectangle 2"/>
          <p:cNvSpPr txBox="1">
            <a:spLocks noChangeArrowheads="1"/>
          </p:cNvSpPr>
          <p:nvPr/>
        </p:nvSpPr>
        <p:spPr>
          <a:xfrm>
            <a:off x="0" y="0"/>
            <a:ext cx="7056437" cy="70008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5400" b="1" dirty="0">
                <a:latin typeface="Arial" charset="0"/>
                <a:ea typeface="Arial" charset="0"/>
                <a:cs typeface="Arial" charset="0"/>
              </a:rPr>
              <a:t>Maths</a:t>
            </a:r>
          </a:p>
        </p:txBody>
      </p:sp>
    </p:spTree>
    <p:extLst>
      <p:ext uri="{BB962C8B-B14F-4D97-AF65-F5344CB8AC3E}">
        <p14:creationId xmlns:p14="http://schemas.microsoft.com/office/powerpoint/2010/main" val="1311293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58250"/>
            <a:ext cx="7056437" cy="14001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500" b="1" dirty="0">
                <a:latin typeface="Arial" charset="0"/>
                <a:ea typeface="Arial" charset="0"/>
                <a:cs typeface="Arial" charset="0"/>
              </a:rPr>
              <a:t>School Christian Values </a:t>
            </a:r>
          </a:p>
        </p:txBody>
      </p:sp>
      <p:sp>
        <p:nvSpPr>
          <p:cNvPr id="4" name="TextBox 5"/>
          <p:cNvSpPr txBox="1">
            <a:spLocks noChangeArrowheads="1"/>
          </p:cNvSpPr>
          <p:nvPr/>
        </p:nvSpPr>
        <p:spPr bwMode="auto">
          <a:xfrm>
            <a:off x="688975" y="1804988"/>
            <a:ext cx="23209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EB4E3"/>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EB4E3"/>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EB4E3"/>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eaLnBrk="1" hangingPunct="1">
              <a:spcBef>
                <a:spcPct val="0"/>
              </a:spcBef>
              <a:buClrTx/>
              <a:buSzTx/>
              <a:buFontTx/>
              <a:buNone/>
            </a:pPr>
            <a:r>
              <a:rPr lang="en-GB" altLang="en-US" sz="4800" dirty="0">
                <a:latin typeface="Tahoma" panose="020B0604030504040204" pitchFamily="34" charset="0"/>
                <a:ea typeface="ＭＳ Ｐゴシック" panose="020B0600070205080204" pitchFamily="34" charset="-128"/>
              </a:rPr>
              <a:t>Trust</a:t>
            </a:r>
          </a:p>
        </p:txBody>
      </p:sp>
      <p:sp>
        <p:nvSpPr>
          <p:cNvPr id="5" name="TextBox 4"/>
          <p:cNvSpPr txBox="1"/>
          <p:nvPr/>
        </p:nvSpPr>
        <p:spPr>
          <a:xfrm>
            <a:off x="4489065" y="1626182"/>
            <a:ext cx="1800225" cy="831850"/>
          </a:xfrm>
          <a:prstGeom prst="rect">
            <a:avLst/>
          </a:prstGeom>
          <a:noFill/>
        </p:spPr>
        <p:txBody>
          <a:bodyPr>
            <a:spAutoFit/>
          </a:bodyPr>
          <a:lstStyle/>
          <a:p>
            <a:pPr defTabSz="457200">
              <a:defRPr/>
            </a:pPr>
            <a:r>
              <a:rPr lang="en-GB" sz="4800" dirty="0">
                <a:solidFill>
                  <a:srgbClr val="F79646"/>
                </a:solidFill>
                <a:latin typeface="Century Gothic" panose="020B0502020202020204"/>
              </a:rPr>
              <a:t>Love</a:t>
            </a:r>
          </a:p>
        </p:txBody>
      </p:sp>
      <p:sp>
        <p:nvSpPr>
          <p:cNvPr id="6" name="Rectangle 5"/>
          <p:cNvSpPr/>
          <p:nvPr/>
        </p:nvSpPr>
        <p:spPr>
          <a:xfrm rot="20128744">
            <a:off x="122399" y="3277224"/>
            <a:ext cx="2957861" cy="923330"/>
          </a:xfrm>
          <a:prstGeom prst="rect">
            <a:avLst/>
          </a:prstGeom>
          <a:noFill/>
        </p:spPr>
        <p:txBody>
          <a:bodyPr wrap="none">
            <a:spAutoFit/>
          </a:bodyPr>
          <a:lstStyle/>
          <a:p>
            <a:pPr algn="ctr" defTabSz="457200">
              <a:defRPr/>
            </a:pPr>
            <a:r>
              <a:rPr lang="en-US" sz="5400" b="1" dirty="0">
                <a:ln w="22225">
                  <a:solidFill>
                    <a:srgbClr val="C0504D"/>
                  </a:solidFill>
                  <a:prstDash val="solid"/>
                </a:ln>
                <a:solidFill>
                  <a:srgbClr val="C0504D">
                    <a:lumMod val="40000"/>
                    <a:lumOff val="60000"/>
                  </a:srgbClr>
                </a:solidFill>
                <a:latin typeface="Century Gothic" panose="020B0502020202020204"/>
              </a:rPr>
              <a:t>Respect</a:t>
            </a:r>
          </a:p>
        </p:txBody>
      </p:sp>
      <p:sp>
        <p:nvSpPr>
          <p:cNvPr id="7" name="Rectangle 6"/>
          <p:cNvSpPr/>
          <p:nvPr/>
        </p:nvSpPr>
        <p:spPr>
          <a:xfrm rot="20965363">
            <a:off x="6769710" y="1996367"/>
            <a:ext cx="3831498" cy="923330"/>
          </a:xfrm>
          <a:prstGeom prst="rect">
            <a:avLst/>
          </a:prstGeom>
          <a:noFill/>
        </p:spPr>
        <p:txBody>
          <a:bodyPr wrap="none">
            <a:spAutoFit/>
          </a:bodyPr>
          <a:lstStyle/>
          <a:p>
            <a:pPr algn="ctr" defTabSz="457200">
              <a:defRPr/>
            </a:pPr>
            <a:r>
              <a:rPr lang="en-US" sz="5400" b="1" dirty="0">
                <a:ln w="12700" cmpd="sng">
                  <a:solidFill>
                    <a:srgbClr val="8064A2"/>
                  </a:solidFill>
                  <a:prstDash val="solid"/>
                </a:ln>
                <a:gradFill>
                  <a:gsLst>
                    <a:gs pos="0">
                      <a:srgbClr val="8064A2"/>
                    </a:gs>
                    <a:gs pos="4000">
                      <a:srgbClr val="8064A2">
                        <a:lumMod val="60000"/>
                        <a:lumOff val="40000"/>
                      </a:srgbClr>
                    </a:gs>
                    <a:gs pos="87000">
                      <a:srgbClr val="8064A2">
                        <a:lumMod val="20000"/>
                        <a:lumOff val="80000"/>
                      </a:srgbClr>
                    </a:gs>
                  </a:gsLst>
                  <a:lin ang="5400000"/>
                </a:gradFill>
                <a:latin typeface="Century Gothic" panose="020B0502020202020204"/>
              </a:rPr>
              <a:t>Friendship</a:t>
            </a:r>
            <a:endParaRPr lang="en-GB" sz="5400" b="1" dirty="0">
              <a:ln w="12700" cmpd="sng">
                <a:solidFill>
                  <a:srgbClr val="8064A2"/>
                </a:solidFill>
                <a:prstDash val="solid"/>
              </a:ln>
              <a:gradFill>
                <a:gsLst>
                  <a:gs pos="0">
                    <a:srgbClr val="8064A2"/>
                  </a:gs>
                  <a:gs pos="4000">
                    <a:srgbClr val="8064A2">
                      <a:lumMod val="60000"/>
                      <a:lumOff val="40000"/>
                    </a:srgbClr>
                  </a:gs>
                  <a:gs pos="87000">
                    <a:srgbClr val="8064A2">
                      <a:lumMod val="20000"/>
                      <a:lumOff val="80000"/>
                    </a:srgbClr>
                  </a:gs>
                </a:gsLst>
                <a:lin ang="5400000"/>
              </a:gradFill>
              <a:latin typeface="Century Gothic" panose="020B0502020202020204"/>
            </a:endParaRPr>
          </a:p>
        </p:txBody>
      </p:sp>
      <p:sp>
        <p:nvSpPr>
          <p:cNvPr id="8" name="TextBox 11"/>
          <p:cNvSpPr txBox="1">
            <a:spLocks noChangeArrowheads="1"/>
          </p:cNvSpPr>
          <p:nvPr/>
        </p:nvSpPr>
        <p:spPr bwMode="auto">
          <a:xfrm>
            <a:off x="8436704" y="3551141"/>
            <a:ext cx="24479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EB4E3"/>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EB4E3"/>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EB4E3"/>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eaLnBrk="0" fontAlgn="base" hangingPunct="0">
              <a:spcBef>
                <a:spcPts val="1000"/>
              </a:spcBef>
              <a:spcAft>
                <a:spcPct val="0"/>
              </a:spcAft>
              <a:buClr>
                <a:srgbClr val="8EB4E3"/>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defTabSz="457200" fontAlgn="base">
              <a:spcBef>
                <a:spcPct val="0"/>
              </a:spcBef>
              <a:spcAft>
                <a:spcPct val="0"/>
              </a:spcAft>
              <a:buClrTx/>
              <a:buSzTx/>
              <a:buFontTx/>
              <a:buNone/>
            </a:pPr>
            <a:r>
              <a:rPr lang="en-GB" altLang="en-US" sz="3200" dirty="0">
                <a:solidFill>
                  <a:srgbClr val="FF0000"/>
                </a:solidFill>
                <a:latin typeface="Tahoma" panose="020B0604030504040204" pitchFamily="34" charset="0"/>
                <a:ea typeface="ＭＳ Ｐゴシック" panose="020B0600070205080204" pitchFamily="34" charset="-128"/>
              </a:rPr>
              <a:t>Compassion</a:t>
            </a:r>
          </a:p>
        </p:txBody>
      </p:sp>
      <p:sp>
        <p:nvSpPr>
          <p:cNvPr id="9" name="Rectangle 8"/>
          <p:cNvSpPr/>
          <p:nvPr/>
        </p:nvSpPr>
        <p:spPr>
          <a:xfrm>
            <a:off x="2023831" y="4757872"/>
            <a:ext cx="3081293" cy="923330"/>
          </a:xfrm>
          <a:prstGeom prst="rect">
            <a:avLst/>
          </a:prstGeom>
          <a:noFill/>
        </p:spPr>
        <p:txBody>
          <a:bodyPr wrap="none">
            <a:spAutoFit/>
          </a:bodyPr>
          <a:lstStyle/>
          <a:p>
            <a:pPr algn="ctr" defTabSz="457200">
              <a:defRPr/>
            </a:pPr>
            <a:r>
              <a:rPr lang="en-US" sz="5400" b="1" dirty="0">
                <a:ln w="12700">
                  <a:solidFill>
                    <a:srgbClr val="4F81BD"/>
                  </a:solidFill>
                  <a:prstDash val="solid"/>
                </a:ln>
                <a:pattFill prst="pct50">
                  <a:fgClr>
                    <a:srgbClr val="4F81BD"/>
                  </a:fgClr>
                  <a:bgClr>
                    <a:srgbClr val="4F81BD">
                      <a:lumMod val="20000"/>
                      <a:lumOff val="80000"/>
                    </a:srgbClr>
                  </a:bgClr>
                </a:pattFill>
                <a:effectLst>
                  <a:outerShdw dist="38100" dir="2640000" algn="bl" rotWithShape="0">
                    <a:srgbClr val="4F81BD"/>
                  </a:outerShdw>
                </a:effectLst>
                <a:latin typeface="Century Gothic" panose="020B0502020202020204"/>
              </a:rPr>
              <a:t>Courage</a:t>
            </a:r>
          </a:p>
        </p:txBody>
      </p:sp>
      <p:sp>
        <p:nvSpPr>
          <p:cNvPr id="10" name="TextBox 9"/>
          <p:cNvSpPr txBox="1"/>
          <p:nvPr/>
        </p:nvSpPr>
        <p:spPr>
          <a:xfrm rot="1162681">
            <a:off x="5129487" y="4017960"/>
            <a:ext cx="2924175" cy="646112"/>
          </a:xfrm>
          <a:prstGeom prst="rect">
            <a:avLst/>
          </a:prstGeom>
          <a:noFill/>
        </p:spPr>
        <p:txBody>
          <a:bodyPr>
            <a:spAutoFit/>
          </a:bodyPr>
          <a:lstStyle/>
          <a:p>
            <a:pPr defTabSz="457200">
              <a:defRPr/>
            </a:pPr>
            <a:r>
              <a:rPr lang="en-GB" sz="3600" dirty="0">
                <a:solidFill>
                  <a:srgbClr val="F79646"/>
                </a:solidFill>
                <a:latin typeface="Century Gothic" panose="020B0502020202020204"/>
              </a:rPr>
              <a:t>Forgiveness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5462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123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Grp="1" noChangeArrowheads="1"/>
          </p:cNvSpPr>
          <p:nvPr>
            <p:ph type="title"/>
          </p:nvPr>
        </p:nvSpPr>
        <p:spPr>
          <a:xfrm>
            <a:off x="-1" y="0"/>
            <a:ext cx="10448365" cy="684587"/>
          </a:xfrm>
        </p:spPr>
        <p:txBody>
          <a:bodyPr>
            <a:normAutofit fontScale="90000"/>
          </a:bodyPr>
          <a:lstStyle/>
          <a:p>
            <a:r>
              <a:rPr lang="en-GB" altLang="en-US" sz="4500" b="1" dirty="0">
                <a:latin typeface="Arial" charset="0"/>
                <a:ea typeface="Arial" charset="0"/>
                <a:cs typeface="Arial" charset="0"/>
              </a:rPr>
              <a:t>Behaviour Policy – a positive approach</a:t>
            </a:r>
            <a:endParaRPr lang="en-US" altLang="en-US" sz="4500" b="1" dirty="0">
              <a:latin typeface="Arial" charset="0"/>
              <a:ea typeface="Arial" charset="0"/>
              <a:cs typeface="Arial" charset="0"/>
            </a:endParaRPr>
          </a:p>
        </p:txBody>
      </p:sp>
      <p:sp>
        <p:nvSpPr>
          <p:cNvPr id="3" name="Content Placeholder 2">
            <a:extLst>
              <a:ext uri="{FF2B5EF4-FFF2-40B4-BE49-F238E27FC236}">
                <a16:creationId xmlns:a16="http://schemas.microsoft.com/office/drawing/2014/main" id="{E7E04FBC-57D6-1114-7289-D7AF023A8931}"/>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C9E2BB9F-92CD-B586-6927-D563F23580E0}"/>
              </a:ext>
            </a:extLst>
          </p:cNvPr>
          <p:cNvPicPr>
            <a:picLocks noChangeAspect="1"/>
          </p:cNvPicPr>
          <p:nvPr/>
        </p:nvPicPr>
        <p:blipFill>
          <a:blip r:embed="rId4"/>
          <a:stretch>
            <a:fillRect/>
          </a:stretch>
        </p:blipFill>
        <p:spPr>
          <a:xfrm>
            <a:off x="265814" y="989806"/>
            <a:ext cx="9786728" cy="572997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296105" y="989806"/>
            <a:ext cx="9372330" cy="5374066"/>
          </a:xfrm>
          <a:solidFill>
            <a:schemeClr val="accent1">
              <a:lumMod val="20000"/>
              <a:lumOff val="80000"/>
            </a:schemeClr>
          </a:solidFill>
        </p:spPr>
        <p:txBody>
          <a:bodyPr vert="horz" lIns="91440" tIns="45720" rIns="91440" bIns="45720" rtlCol="0" anchor="t">
            <a:noAutofit/>
          </a:bodyPr>
          <a:lstStyle/>
          <a:p>
            <a:pPr algn="l">
              <a:lnSpc>
                <a:spcPct val="120000"/>
              </a:lnSpc>
            </a:pPr>
            <a:r>
              <a:rPr lang="en-GB" sz="1800" dirty="0">
                <a:latin typeface="Arial" charset="0"/>
                <a:ea typeface="Arial" charset="0"/>
                <a:cs typeface="Arial" charset="0"/>
              </a:rPr>
              <a:t>School expectations – RRS - </a:t>
            </a:r>
            <a:r>
              <a:rPr lang="en-GB" sz="1800" b="1" dirty="0">
                <a:latin typeface="Arial" charset="0"/>
                <a:ea typeface="Arial" charset="0"/>
                <a:cs typeface="Arial" charset="0"/>
              </a:rPr>
              <a:t>Be Respectful, Be Responsible, Be Safe</a:t>
            </a:r>
          </a:p>
          <a:p>
            <a:pPr algn="l">
              <a:lnSpc>
                <a:spcPct val="120000"/>
              </a:lnSpc>
            </a:pPr>
            <a:r>
              <a:rPr lang="en-GB" sz="1800" b="1" dirty="0">
                <a:latin typeface="Arial" charset="0"/>
                <a:ea typeface="Arial" charset="0"/>
                <a:cs typeface="Arial" charset="0"/>
              </a:rPr>
              <a:t>Positive behaviour praised </a:t>
            </a:r>
            <a:r>
              <a:rPr lang="en-GB" sz="1800" dirty="0">
                <a:latin typeface="Arial" charset="0"/>
                <a:ea typeface="Arial" charset="0"/>
                <a:cs typeface="Arial" charset="0"/>
              </a:rPr>
              <a:t>through:</a:t>
            </a:r>
          </a:p>
          <a:p>
            <a:pPr lvl="1">
              <a:lnSpc>
                <a:spcPct val="120000"/>
              </a:lnSpc>
            </a:pPr>
            <a:r>
              <a:rPr lang="en-GB" sz="1800" b="1" dirty="0">
                <a:latin typeface="Arial"/>
                <a:ea typeface="Arial" charset="0"/>
                <a:cs typeface="Arial"/>
              </a:rPr>
              <a:t>Green is Great chart </a:t>
            </a:r>
            <a:r>
              <a:rPr lang="en-GB" sz="1800" dirty="0">
                <a:latin typeface="Arial"/>
                <a:ea typeface="Arial" charset="0"/>
                <a:cs typeface="Arial"/>
              </a:rPr>
              <a:t>(children devise behaviour focus linked to rules or something the class need to work on) Green Card is given to the child’s name once the behaviour has been shown in class. Class celebrate once all achieved green card. We aim for all pupils' name to be green by end of first session.</a:t>
            </a:r>
          </a:p>
          <a:p>
            <a:pPr lvl="1">
              <a:lnSpc>
                <a:spcPct val="120000"/>
              </a:lnSpc>
            </a:pPr>
            <a:r>
              <a:rPr lang="en-GB" sz="1800" b="1" dirty="0">
                <a:latin typeface="Arial"/>
                <a:ea typeface="Arial" charset="0"/>
                <a:cs typeface="Arial"/>
              </a:rPr>
              <a:t>Good News Cards </a:t>
            </a:r>
            <a:r>
              <a:rPr lang="en-GB" sz="1800" dirty="0">
                <a:latin typeface="Arial"/>
                <a:ea typeface="Arial" charset="0"/>
                <a:cs typeface="Arial"/>
              </a:rPr>
              <a:t>- children going above and beyond expectations - sent home on same day stating which behaviour being shown.</a:t>
            </a:r>
          </a:p>
          <a:p>
            <a:pPr lvl="1">
              <a:lnSpc>
                <a:spcPct val="120000"/>
              </a:lnSpc>
            </a:pPr>
            <a:r>
              <a:rPr lang="en-GB" sz="1800" b="1" dirty="0">
                <a:latin typeface="Arial"/>
                <a:ea typeface="Arial" charset="0"/>
                <a:cs typeface="Arial"/>
              </a:rPr>
              <a:t>Congratulations Cards</a:t>
            </a:r>
          </a:p>
          <a:p>
            <a:pPr lvl="1">
              <a:lnSpc>
                <a:spcPct val="120000"/>
              </a:lnSpc>
            </a:pPr>
            <a:r>
              <a:rPr lang="en-GB" sz="1800" b="1" dirty="0">
                <a:latin typeface="Arial"/>
                <a:ea typeface="Arial" charset="0"/>
                <a:cs typeface="Arial"/>
              </a:rPr>
              <a:t>House Points</a:t>
            </a:r>
          </a:p>
          <a:p>
            <a:pPr lvl="1">
              <a:lnSpc>
                <a:spcPct val="120000"/>
              </a:lnSpc>
            </a:pPr>
            <a:r>
              <a:rPr lang="en-GB" sz="1800" b="1" dirty="0">
                <a:latin typeface="Arial"/>
                <a:ea typeface="Arial" charset="0"/>
                <a:cs typeface="Arial"/>
              </a:rPr>
              <a:t>Jar of Joy</a:t>
            </a:r>
            <a:r>
              <a:rPr lang="en-GB" sz="1800" dirty="0">
                <a:latin typeface="Arial"/>
                <a:ea typeface="Arial" charset="0"/>
                <a:cs typeface="Arial"/>
              </a:rPr>
              <a:t> – jar filled up every time the School Value is demonstrated for that half term. Class decides on reward once full</a:t>
            </a:r>
          </a:p>
        </p:txBody>
      </p:sp>
      <p:pic>
        <p:nvPicPr>
          <p:cNvPr id="3277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123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p:cNvSpPr>
            <a:spLocks noGrp="1" noChangeArrowheads="1"/>
          </p:cNvSpPr>
          <p:nvPr>
            <p:ph type="title"/>
          </p:nvPr>
        </p:nvSpPr>
        <p:spPr>
          <a:xfrm>
            <a:off x="-1" y="0"/>
            <a:ext cx="10448365" cy="684587"/>
          </a:xfrm>
        </p:spPr>
        <p:txBody>
          <a:bodyPr>
            <a:normAutofit fontScale="90000"/>
          </a:bodyPr>
          <a:lstStyle/>
          <a:p>
            <a:r>
              <a:rPr lang="en-GB" altLang="en-US" sz="4500" b="1" dirty="0">
                <a:latin typeface="Arial" charset="0"/>
                <a:ea typeface="Arial" charset="0"/>
                <a:cs typeface="Arial" charset="0"/>
              </a:rPr>
              <a:t>Behaviour Policy – a positive approach</a:t>
            </a:r>
            <a:endParaRPr lang="en-US" altLang="en-US" sz="4500" b="1" dirty="0">
              <a:latin typeface="Arial" charset="0"/>
              <a:ea typeface="Arial" charset="0"/>
              <a:cs typeface="Arial" charset="0"/>
            </a:endParaRPr>
          </a:p>
        </p:txBody>
      </p:sp>
    </p:spTree>
    <p:extLst>
      <p:ext uri="{BB962C8B-B14F-4D97-AF65-F5344CB8AC3E}">
        <p14:creationId xmlns:p14="http://schemas.microsoft.com/office/powerpoint/2010/main" val="3626203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 y="1"/>
            <a:ext cx="4625788" cy="73958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500" b="1" dirty="0">
                <a:latin typeface="Arial" charset="0"/>
                <a:ea typeface="Arial" charset="0"/>
                <a:cs typeface="Arial" charset="0"/>
              </a:rPr>
              <a:t>Assessment</a:t>
            </a:r>
            <a:endParaRPr lang="en-US" altLang="en-US" sz="4500" b="1" dirty="0">
              <a:latin typeface="Arial" charset="0"/>
              <a:ea typeface="Arial" charset="0"/>
              <a:cs typeface="Arial" charset="0"/>
            </a:endParaRPr>
          </a:p>
        </p:txBody>
      </p:sp>
      <p:sp>
        <p:nvSpPr>
          <p:cNvPr id="3" name="Rectangle 3"/>
          <p:cNvSpPr txBox="1">
            <a:spLocks noChangeArrowheads="1"/>
          </p:cNvSpPr>
          <p:nvPr/>
        </p:nvSpPr>
        <p:spPr>
          <a:xfrm>
            <a:off x="347943" y="938360"/>
            <a:ext cx="8562792" cy="4081510"/>
          </a:xfrm>
          <a:prstGeom prst="rect">
            <a:avLst/>
          </a:prstGeom>
          <a:solidFill>
            <a:schemeClr val="accent1">
              <a:lumMod val="20000"/>
              <a:lumOff val="80000"/>
            </a:schemeClr>
          </a:solidFill>
        </p:spPr>
        <p:txBody>
          <a:bodyPr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457207">
              <a:buClr>
                <a:schemeClr val="bg2">
                  <a:lumMod val="40000"/>
                  <a:lumOff val="60000"/>
                </a:schemeClr>
              </a:buClr>
              <a:buNone/>
              <a:defRPr/>
            </a:pPr>
            <a:r>
              <a:rPr lang="en-GB" altLang="en-US" sz="3200" dirty="0">
                <a:ln>
                  <a:solidFill>
                    <a:sysClr val="windowText" lastClr="000000"/>
                  </a:solidFill>
                </a:ln>
                <a:latin typeface="Arial" charset="0"/>
                <a:ea typeface="Arial" charset="0"/>
                <a:cs typeface="Arial" charset="0"/>
              </a:rPr>
              <a:t>On going teacher assessment</a:t>
            </a:r>
          </a:p>
          <a:p>
            <a:pPr marL="0" indent="0" defTabSz="457207">
              <a:buClr>
                <a:schemeClr val="bg2">
                  <a:lumMod val="40000"/>
                  <a:lumOff val="60000"/>
                </a:schemeClr>
              </a:buClr>
              <a:buNone/>
              <a:defRPr/>
            </a:pPr>
            <a:endParaRPr lang="en-GB" altLang="en-US" sz="3200" dirty="0">
              <a:ln>
                <a:solidFill>
                  <a:sysClr val="windowText" lastClr="000000"/>
                </a:solidFill>
              </a:ln>
              <a:latin typeface="Arial" charset="0"/>
              <a:ea typeface="Arial" charset="0"/>
              <a:cs typeface="Arial" charset="0"/>
            </a:endParaRPr>
          </a:p>
          <a:p>
            <a:pPr marL="0" indent="0" defTabSz="457207">
              <a:buClr>
                <a:schemeClr val="bg2">
                  <a:lumMod val="40000"/>
                  <a:lumOff val="60000"/>
                </a:schemeClr>
              </a:buClr>
              <a:buNone/>
              <a:defRPr/>
            </a:pPr>
            <a:r>
              <a:rPr lang="en-GB" altLang="en-US" sz="3200" dirty="0">
                <a:ln>
                  <a:solidFill>
                    <a:sysClr val="windowText" lastClr="000000"/>
                  </a:solidFill>
                </a:ln>
                <a:latin typeface="Arial" charset="0"/>
                <a:ea typeface="Arial" charset="0"/>
                <a:cs typeface="Arial" charset="0"/>
              </a:rPr>
              <a:t>Parents evening and mid-year conversations</a:t>
            </a:r>
          </a:p>
          <a:p>
            <a:pPr marL="0" indent="0" defTabSz="457207">
              <a:buClr>
                <a:schemeClr val="bg2">
                  <a:lumMod val="40000"/>
                  <a:lumOff val="60000"/>
                </a:schemeClr>
              </a:buClr>
              <a:buNone/>
              <a:defRPr/>
            </a:pPr>
            <a:endParaRPr lang="en-GB" altLang="en-US" sz="3200" dirty="0">
              <a:ln>
                <a:solidFill>
                  <a:sysClr val="windowText" lastClr="000000"/>
                </a:solidFill>
              </a:ln>
              <a:latin typeface="Arial" charset="0"/>
              <a:ea typeface="Arial" charset="0"/>
              <a:cs typeface="Arial" charset="0"/>
            </a:endParaRPr>
          </a:p>
          <a:p>
            <a:pPr marL="0" indent="0" defTabSz="457207">
              <a:buClr>
                <a:schemeClr val="bg2">
                  <a:lumMod val="40000"/>
                  <a:lumOff val="60000"/>
                </a:schemeClr>
              </a:buClr>
              <a:buNone/>
              <a:defRPr/>
            </a:pPr>
            <a:r>
              <a:rPr lang="en-GB" altLang="en-US" sz="3200" dirty="0">
                <a:ln>
                  <a:solidFill>
                    <a:sysClr val="windowText" lastClr="000000"/>
                  </a:solidFill>
                </a:ln>
                <a:latin typeface="Arial" charset="0"/>
                <a:ea typeface="Arial" charset="0"/>
                <a:cs typeface="Arial" charset="0"/>
              </a:rPr>
              <a:t>End of year reports</a:t>
            </a:r>
            <a:endParaRPr lang="en-US" altLang="en-US" sz="3200" dirty="0">
              <a:ln>
                <a:solidFill>
                  <a:sysClr val="windowText" lastClr="000000"/>
                </a:solidFill>
              </a:ln>
              <a:latin typeface="Arial" charset="0"/>
              <a:ea typeface="Arial" charset="0"/>
              <a:cs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899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793038" cy="67683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500" b="1" dirty="0">
                <a:latin typeface="Arial" charset="0"/>
                <a:ea typeface="Arial" charset="0"/>
                <a:cs typeface="Arial" charset="0"/>
              </a:rPr>
              <a:t>Homework</a:t>
            </a:r>
            <a:endParaRPr lang="en-US" altLang="en-US" sz="4500" b="1" dirty="0">
              <a:latin typeface="Arial" charset="0"/>
              <a:ea typeface="Arial" charset="0"/>
              <a:cs typeface="Arial" charset="0"/>
            </a:endParaRPr>
          </a:p>
        </p:txBody>
      </p:sp>
      <p:sp>
        <p:nvSpPr>
          <p:cNvPr id="3" name="Rectangle 3"/>
          <p:cNvSpPr txBox="1">
            <a:spLocks noChangeArrowheads="1"/>
          </p:cNvSpPr>
          <p:nvPr/>
        </p:nvSpPr>
        <p:spPr>
          <a:xfrm>
            <a:off x="89004" y="676835"/>
            <a:ext cx="9571611" cy="5745230"/>
          </a:xfrm>
          <a:prstGeom prst="rect">
            <a:avLst/>
          </a:prstGeom>
          <a:solidFill>
            <a:schemeClr val="accent1">
              <a:lumMod val="20000"/>
              <a:lumOff val="80000"/>
            </a:schemeClr>
          </a:solidFill>
        </p:spPr>
        <p:txBody>
          <a:bodyPr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457207">
              <a:buClr>
                <a:schemeClr val="bg2">
                  <a:lumMod val="40000"/>
                  <a:lumOff val="60000"/>
                </a:schemeClr>
              </a:buClr>
              <a:buNone/>
              <a:defRPr/>
            </a:pPr>
            <a:r>
              <a:rPr lang="en-GB" altLang="en-US" sz="2400" dirty="0">
                <a:latin typeface="Arial"/>
                <a:ea typeface="Arial" charset="0"/>
                <a:cs typeface="Arial"/>
              </a:rPr>
              <a:t>Please read every day and record in the home school link book.  In upper key stage two, we encourage the children to record what they read themselves, so it is their reading log.</a:t>
            </a:r>
          </a:p>
          <a:p>
            <a:pPr marL="0" indent="0" defTabSz="457207">
              <a:buClr>
                <a:schemeClr val="bg2">
                  <a:lumMod val="40000"/>
                  <a:lumOff val="60000"/>
                </a:schemeClr>
              </a:buClr>
              <a:buNone/>
              <a:defRPr/>
            </a:pPr>
            <a:endParaRPr lang="en-GB" altLang="en-US" sz="2400" dirty="0">
              <a:latin typeface="Arial" charset="0"/>
              <a:ea typeface="Arial" charset="0"/>
              <a:cs typeface="Arial" charset="0"/>
            </a:endParaRPr>
          </a:p>
          <a:p>
            <a:pPr marL="0" indent="0" defTabSz="457207">
              <a:buClr>
                <a:schemeClr val="bg2">
                  <a:lumMod val="40000"/>
                  <a:lumOff val="60000"/>
                </a:schemeClr>
              </a:buClr>
              <a:buNone/>
              <a:defRPr/>
            </a:pPr>
            <a:r>
              <a:rPr lang="en-GB" altLang="en-US" sz="2400" dirty="0">
                <a:latin typeface="Arial"/>
                <a:ea typeface="Arial" charset="0"/>
                <a:cs typeface="Arial"/>
              </a:rPr>
              <a:t>Regular multiplication practise using TT Rockstars.</a:t>
            </a:r>
          </a:p>
          <a:p>
            <a:pPr marL="0" indent="0" defTabSz="457207">
              <a:buClr>
                <a:schemeClr val="bg2">
                  <a:lumMod val="40000"/>
                  <a:lumOff val="60000"/>
                </a:schemeClr>
              </a:buClr>
              <a:buNone/>
              <a:defRPr/>
            </a:pPr>
            <a:endParaRPr lang="en-GB" altLang="en-US" sz="2400" dirty="0">
              <a:latin typeface="Arial" panose="020B0604020202020204" pitchFamily="34" charset="0"/>
              <a:ea typeface="Arial" charset="0"/>
              <a:cs typeface="Arial" panose="020B0604020202020204" pitchFamily="34" charset="0"/>
            </a:endParaRPr>
          </a:p>
          <a:p>
            <a:pPr marL="0" indent="0" defTabSz="457207">
              <a:buClr>
                <a:schemeClr val="bg2">
                  <a:lumMod val="40000"/>
                  <a:lumOff val="60000"/>
                </a:schemeClr>
              </a:buClr>
              <a:buNone/>
              <a:defRPr/>
            </a:pPr>
            <a:r>
              <a:rPr lang="en-GB" altLang="en-US" sz="2400" dirty="0">
                <a:latin typeface="Arial" panose="020B0604020202020204" pitchFamily="34" charset="0"/>
                <a:ea typeface="Arial" charset="0"/>
                <a:cs typeface="Arial" panose="020B0604020202020204" pitchFamily="34" charset="0"/>
              </a:rPr>
              <a:t>Weekly spelling review of spelling patterns and statutory year group words</a:t>
            </a:r>
          </a:p>
          <a:p>
            <a:pPr marL="0" indent="0" defTabSz="457207">
              <a:buClr>
                <a:schemeClr val="bg2">
                  <a:lumMod val="40000"/>
                  <a:lumOff val="60000"/>
                </a:schemeClr>
              </a:buClr>
              <a:buNone/>
              <a:defRPr/>
            </a:pPr>
            <a:endParaRPr lang="en-GB" altLang="en-US" sz="2400" dirty="0">
              <a:latin typeface="Arial" panose="020B0604020202020204" pitchFamily="34" charset="0"/>
              <a:ea typeface="Arial" charset="0"/>
              <a:cs typeface="Arial" panose="020B0604020202020204" pitchFamily="34" charset="0"/>
            </a:endParaRPr>
          </a:p>
          <a:p>
            <a:pPr marL="0" indent="0" defTabSz="457207">
              <a:buClr>
                <a:schemeClr val="bg2">
                  <a:lumMod val="40000"/>
                  <a:lumOff val="60000"/>
                </a:schemeClr>
              </a:buClr>
              <a:buNone/>
              <a:defRPr/>
            </a:pPr>
            <a:r>
              <a:rPr lang="en-GB" altLang="en-US" sz="2400" dirty="0">
                <a:latin typeface="Arial" panose="020B0604020202020204" pitchFamily="34" charset="0"/>
                <a:ea typeface="Arial" charset="0"/>
                <a:cs typeface="Arial" panose="020B0604020202020204" pitchFamily="34" charset="0"/>
              </a:rPr>
              <a:t>English and Maths homework sheets alternate weekly</a:t>
            </a:r>
          </a:p>
          <a:p>
            <a:pPr marL="0" indent="0" defTabSz="457207">
              <a:buClr>
                <a:schemeClr val="bg2">
                  <a:lumMod val="40000"/>
                  <a:lumOff val="60000"/>
                </a:schemeClr>
              </a:buClr>
              <a:buNone/>
              <a:defRPr/>
            </a:pPr>
            <a:endParaRPr lang="en-GB" altLang="en-US" sz="2400" dirty="0">
              <a:latin typeface="Arial" panose="020B0604020202020204" pitchFamily="34" charset="0"/>
              <a:ea typeface="Arial" charset="0"/>
              <a:cs typeface="Arial" panose="020B0604020202020204" pitchFamily="34" charset="0"/>
            </a:endParaRPr>
          </a:p>
          <a:p>
            <a:pPr marL="0" indent="0" defTabSz="457207">
              <a:buClr>
                <a:schemeClr val="bg2">
                  <a:lumMod val="40000"/>
                  <a:lumOff val="60000"/>
                </a:schemeClr>
              </a:buClr>
              <a:buNone/>
              <a:defRPr/>
            </a:pPr>
            <a:r>
              <a:rPr lang="en-GB" altLang="en-US" sz="2400" dirty="0">
                <a:latin typeface="Arial" panose="020B0604020202020204" pitchFamily="34" charset="0"/>
                <a:ea typeface="Arial" charset="0"/>
                <a:cs typeface="Arial" panose="020B0604020202020204" pitchFamily="34" charset="0"/>
              </a:rPr>
              <a:t>Ad hoc homework relating to History or Geography topics</a:t>
            </a:r>
          </a:p>
          <a:p>
            <a:pPr marL="0" indent="0" defTabSz="457207">
              <a:buClr>
                <a:schemeClr val="bg2">
                  <a:lumMod val="40000"/>
                  <a:lumOff val="60000"/>
                </a:schemeClr>
              </a:buClr>
              <a:buNone/>
              <a:defRPr/>
            </a:pPr>
            <a:endParaRPr lang="en-GB" altLang="en-US" sz="2400" dirty="0">
              <a:latin typeface="Arial" charset="0"/>
              <a:ea typeface="Arial" charset="0"/>
              <a:cs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126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21023" y="0"/>
            <a:ext cx="7056437" cy="14001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5400" b="1" dirty="0">
                <a:latin typeface="Arial" charset="0"/>
                <a:ea typeface="Arial" charset="0"/>
                <a:cs typeface="Arial" charset="0"/>
              </a:rPr>
              <a:t>Uniform</a:t>
            </a:r>
            <a:endParaRPr lang="en-US" altLang="en-US" sz="5400" b="1" dirty="0">
              <a:latin typeface="Arial" charset="0"/>
              <a:ea typeface="Arial" charset="0"/>
              <a:cs typeface="Arial" charset="0"/>
            </a:endParaRPr>
          </a:p>
        </p:txBody>
      </p:sp>
      <p:sp>
        <p:nvSpPr>
          <p:cNvPr id="3" name="Rectangle 3"/>
          <p:cNvSpPr txBox="1">
            <a:spLocks noChangeArrowheads="1"/>
          </p:cNvSpPr>
          <p:nvPr/>
        </p:nvSpPr>
        <p:spPr>
          <a:xfrm>
            <a:off x="121024" y="989806"/>
            <a:ext cx="9722772" cy="5319602"/>
          </a:xfrm>
          <a:prstGeom prst="rect">
            <a:avLst/>
          </a:prstGeom>
          <a:solidFill>
            <a:schemeClr val="accent1">
              <a:lumMod val="20000"/>
              <a:lumOff val="80000"/>
            </a:schemeClr>
          </a:solidFill>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Arial"/>
                <a:ea typeface="Arial" charset="0"/>
                <a:cs typeface="Arial"/>
              </a:rPr>
              <a:t>Uniform list on website</a:t>
            </a:r>
          </a:p>
          <a:p>
            <a:r>
              <a:rPr lang="en-GB" altLang="en-US" dirty="0">
                <a:latin typeface="Arial"/>
                <a:ea typeface="Arial" charset="0"/>
                <a:cs typeface="Arial"/>
              </a:rPr>
              <a:t>Years 5 and 6 wear clip on ties with V-neck jumper</a:t>
            </a:r>
          </a:p>
          <a:p>
            <a:r>
              <a:rPr lang="en-GB" altLang="en-US" dirty="0">
                <a:latin typeface="Arial"/>
                <a:ea typeface="Arial" charset="0"/>
                <a:cs typeface="Arial"/>
              </a:rPr>
              <a:t>PE kit – wear named PE kit on PE days (information to follow) </a:t>
            </a:r>
          </a:p>
          <a:p>
            <a:r>
              <a:rPr lang="en-GB" altLang="en-US" dirty="0">
                <a:latin typeface="Arial"/>
                <a:ea typeface="Arial" charset="0"/>
                <a:cs typeface="Arial"/>
              </a:rPr>
              <a:t>Winter kit – navy joggers, white t-shirt, school jumper or hoodie</a:t>
            </a:r>
          </a:p>
          <a:p>
            <a:r>
              <a:rPr lang="en-GB" altLang="en-US" dirty="0">
                <a:latin typeface="Arial"/>
                <a:ea typeface="Arial" charset="0"/>
                <a:cs typeface="Arial"/>
              </a:rPr>
              <a:t>Summer kit – navy shorts, white t-shirt, school jumper or hoodie</a:t>
            </a:r>
          </a:p>
          <a:p>
            <a:r>
              <a:rPr lang="en-GB" altLang="en-US" dirty="0">
                <a:latin typeface="Arial"/>
                <a:ea typeface="Arial" charset="0"/>
                <a:cs typeface="Arial"/>
              </a:rPr>
              <a:t>Water bottles</a:t>
            </a:r>
          </a:p>
          <a:p>
            <a:r>
              <a:rPr lang="en-GB" altLang="en-US" dirty="0">
                <a:latin typeface="Arial"/>
                <a:ea typeface="Arial" charset="0"/>
                <a:cs typeface="Arial"/>
              </a:rPr>
              <a:t>No jewellery and earrings must be removed or covered for PE. (please provide tape)</a:t>
            </a:r>
            <a:endParaRPr lang="en-US" altLang="en-US" dirty="0">
              <a:latin typeface="Arial"/>
              <a:ea typeface="Arial" charset="0"/>
              <a:cs typeface="Aria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1586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056437" cy="14001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5400" b="1" dirty="0">
                <a:latin typeface="Arial" charset="0"/>
                <a:ea typeface="Arial" charset="0"/>
                <a:cs typeface="Arial" charset="0"/>
              </a:rPr>
              <a:t>Communication</a:t>
            </a:r>
            <a:endParaRPr lang="en-US" altLang="en-US" sz="5400" b="1" dirty="0">
              <a:latin typeface="Arial" charset="0"/>
              <a:ea typeface="Arial" charset="0"/>
              <a:cs typeface="Arial" charset="0"/>
            </a:endParaRPr>
          </a:p>
        </p:txBody>
      </p:sp>
      <p:sp>
        <p:nvSpPr>
          <p:cNvPr id="3" name="Rectangle 3"/>
          <p:cNvSpPr txBox="1">
            <a:spLocks noChangeArrowheads="1"/>
          </p:cNvSpPr>
          <p:nvPr/>
        </p:nvSpPr>
        <p:spPr>
          <a:xfrm>
            <a:off x="157161" y="700087"/>
            <a:ext cx="9968473" cy="4705631"/>
          </a:xfrm>
          <a:prstGeom prst="rect">
            <a:avLst/>
          </a:prstGeom>
          <a:solidFill>
            <a:schemeClr val="accent1">
              <a:lumMod val="20000"/>
              <a:lumOff val="80000"/>
            </a:schemeClr>
          </a:solidFill>
        </p:spPr>
        <p:txBody>
          <a:bodyPr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457207">
              <a:buClr>
                <a:schemeClr val="bg2">
                  <a:lumMod val="40000"/>
                  <a:lumOff val="60000"/>
                </a:schemeClr>
              </a:buClr>
              <a:buNone/>
              <a:defRPr/>
            </a:pPr>
            <a:endParaRPr lang="en-GB" altLang="en-US" dirty="0">
              <a:latin typeface="Arial" charset="0"/>
              <a:ea typeface="Arial" charset="0"/>
              <a:cs typeface="Arial" charset="0"/>
            </a:endParaRPr>
          </a:p>
          <a:p>
            <a:pPr marL="0" indent="0" defTabSz="457207">
              <a:buClr>
                <a:schemeClr val="bg2">
                  <a:lumMod val="40000"/>
                  <a:lumOff val="60000"/>
                </a:schemeClr>
              </a:buClr>
              <a:buNone/>
              <a:defRPr/>
            </a:pPr>
            <a:r>
              <a:rPr lang="en-GB" altLang="en-US" dirty="0">
                <a:latin typeface="Arial" charset="0"/>
                <a:ea typeface="Arial" charset="0"/>
                <a:cs typeface="Arial" charset="0"/>
              </a:rPr>
              <a:t>- Home School link book. Specific communication pages and reading record pages.</a:t>
            </a:r>
          </a:p>
          <a:p>
            <a:pPr marL="0" indent="0" defTabSz="457207">
              <a:buClr>
                <a:schemeClr val="bg2">
                  <a:lumMod val="40000"/>
                  <a:lumOff val="60000"/>
                </a:schemeClr>
              </a:buClr>
              <a:buNone/>
              <a:defRPr/>
            </a:pPr>
            <a:r>
              <a:rPr lang="en-GB" altLang="en-US" dirty="0">
                <a:latin typeface="Arial" charset="0"/>
                <a:ea typeface="Arial" charset="0"/>
                <a:cs typeface="Arial" charset="0"/>
              </a:rPr>
              <a:t>- School website</a:t>
            </a:r>
          </a:p>
          <a:p>
            <a:pPr marL="0" indent="0" defTabSz="457207">
              <a:buClr>
                <a:schemeClr val="bg2">
                  <a:lumMod val="40000"/>
                  <a:lumOff val="60000"/>
                </a:schemeClr>
              </a:buClr>
              <a:buNone/>
              <a:defRPr/>
            </a:pPr>
            <a:r>
              <a:rPr lang="en-GB" altLang="en-US" dirty="0">
                <a:latin typeface="Arial" charset="0"/>
                <a:ea typeface="Arial" charset="0"/>
                <a:cs typeface="Arial" charset="0"/>
              </a:rPr>
              <a:t>- Text Messages</a:t>
            </a:r>
          </a:p>
          <a:p>
            <a:pPr marL="0" indent="0" defTabSz="457207">
              <a:buClr>
                <a:schemeClr val="bg2">
                  <a:lumMod val="40000"/>
                  <a:lumOff val="60000"/>
                </a:schemeClr>
              </a:buClr>
              <a:buNone/>
              <a:defRPr/>
            </a:pPr>
            <a:r>
              <a:rPr lang="en-GB" altLang="en-US" dirty="0">
                <a:latin typeface="Arial" charset="0"/>
                <a:ea typeface="Arial" charset="0"/>
                <a:cs typeface="Arial" charset="0"/>
              </a:rPr>
              <a:t>- Newsletters emailed</a:t>
            </a:r>
          </a:p>
          <a:p>
            <a:pPr marL="0" indent="0" defTabSz="457207">
              <a:buClr>
                <a:schemeClr val="bg2">
                  <a:lumMod val="40000"/>
                  <a:lumOff val="60000"/>
                </a:schemeClr>
              </a:buClr>
              <a:buNone/>
              <a:defRPr/>
            </a:pPr>
            <a:r>
              <a:rPr lang="en-GB" altLang="en-US" dirty="0">
                <a:latin typeface="Arial" charset="0"/>
                <a:ea typeface="Arial" charset="0"/>
                <a:cs typeface="Arial" charset="0"/>
              </a:rPr>
              <a:t>- Other enquires via the school office</a:t>
            </a:r>
          </a:p>
          <a:p>
            <a:pPr marL="0" indent="0" defTabSz="457207">
              <a:buClr>
                <a:schemeClr val="bg2">
                  <a:lumMod val="40000"/>
                  <a:lumOff val="60000"/>
                </a:schemeClr>
              </a:buClr>
              <a:buNone/>
              <a:defRPr/>
            </a:pPr>
            <a:r>
              <a:rPr lang="en-GB" altLang="en-US" dirty="0">
                <a:latin typeface="Arial" charset="0"/>
                <a:ea typeface="Arial" charset="0"/>
                <a:cs typeface="Arial" charset="0"/>
              </a:rPr>
              <a:t>- Any worries – please make an appointment to speak to us in the first instance.</a:t>
            </a:r>
          </a:p>
          <a:p>
            <a:pPr marL="0" indent="0" defTabSz="457207">
              <a:buClr>
                <a:schemeClr val="bg2">
                  <a:lumMod val="40000"/>
                  <a:lumOff val="60000"/>
                </a:schemeClr>
              </a:buClr>
              <a:buNone/>
              <a:defRPr/>
            </a:pPr>
            <a:r>
              <a:rPr lang="en-GB" altLang="en-US" dirty="0">
                <a:latin typeface="Arial" charset="0"/>
                <a:ea typeface="Arial" charset="0"/>
                <a:cs typeface="Arial" charset="0"/>
              </a:rPr>
              <a:t> </a:t>
            </a:r>
            <a:endParaRPr lang="en-US" altLang="en-US" dirty="0">
              <a:latin typeface="Arial" charset="0"/>
              <a:ea typeface="Arial" charset="0"/>
              <a:cs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130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0" y="0"/>
            <a:ext cx="7056437" cy="14001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5400" b="1" dirty="0">
                <a:latin typeface="Arial" charset="0"/>
                <a:ea typeface="Arial" charset="0"/>
                <a:cs typeface="Arial" charset="0"/>
              </a:rPr>
              <a:t>Questions</a:t>
            </a:r>
          </a:p>
        </p:txBody>
      </p:sp>
      <p:sp>
        <p:nvSpPr>
          <p:cNvPr id="3" name="Rectangle 3"/>
          <p:cNvSpPr txBox="1">
            <a:spLocks noChangeArrowheads="1"/>
          </p:cNvSpPr>
          <p:nvPr/>
        </p:nvSpPr>
        <p:spPr>
          <a:xfrm>
            <a:off x="538903" y="1254678"/>
            <a:ext cx="8268921" cy="2241557"/>
          </a:xfrm>
          <a:prstGeom prst="rect">
            <a:avLst/>
          </a:prstGeom>
          <a:solidFill>
            <a:schemeClr val="accent1">
              <a:lumMod val="20000"/>
              <a:lumOff val="80000"/>
            </a:schemeClr>
          </a:solidFill>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7">
              <a:buClr>
                <a:schemeClr val="bg2">
                  <a:lumMod val="40000"/>
                  <a:lumOff val="60000"/>
                </a:schemeClr>
              </a:buClr>
              <a:defRPr/>
            </a:pPr>
            <a:endParaRPr lang="en-GB" altLang="en-US" sz="3600" dirty="0">
              <a:latin typeface="Arial" charset="0"/>
              <a:ea typeface="Arial" charset="0"/>
              <a:cs typeface="Arial" charset="0"/>
            </a:endParaRPr>
          </a:p>
          <a:p>
            <a:pPr defTabSz="457207">
              <a:buClr>
                <a:schemeClr val="bg2">
                  <a:lumMod val="40000"/>
                  <a:lumOff val="60000"/>
                </a:schemeClr>
              </a:buClr>
              <a:defRPr/>
            </a:pPr>
            <a:r>
              <a:rPr lang="en-GB" altLang="en-US" sz="3200" dirty="0">
                <a:latin typeface="Arial" charset="0"/>
                <a:ea typeface="Arial" charset="0"/>
                <a:cs typeface="Arial" charset="0"/>
              </a:rPr>
              <a:t>Please email any specific questions or enquiries that have not been answered to: office@nortonprimary.worcs.sch.uk</a:t>
            </a:r>
          </a:p>
          <a:p>
            <a:pPr defTabSz="457207">
              <a:buClr>
                <a:schemeClr val="bg2">
                  <a:lumMod val="40000"/>
                  <a:lumOff val="60000"/>
                </a:schemeClr>
              </a:buClr>
              <a:defRPr/>
            </a:pPr>
            <a:endParaRPr lang="en-GB" altLang="en-US" sz="3200" dirty="0">
              <a:latin typeface="Arial" charset="0"/>
              <a:ea typeface="Arial" charset="0"/>
              <a:cs typeface="Arial" charset="0"/>
            </a:endParaRPr>
          </a:p>
          <a:p>
            <a:pPr defTabSz="457207">
              <a:buClr>
                <a:schemeClr val="bg2">
                  <a:lumMod val="40000"/>
                  <a:lumOff val="60000"/>
                </a:schemeClr>
              </a:buClr>
              <a:defRPr/>
            </a:pPr>
            <a:endParaRPr lang="en-GB" altLang="en-US" sz="3200" dirty="0">
              <a:latin typeface="Arial" charset="0"/>
              <a:ea typeface="Arial" charset="0"/>
              <a:cs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50487"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31478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555875" y="302392"/>
            <a:ext cx="7054850" cy="14001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500" dirty="0">
                <a:latin typeface="Arial" panose="020B0604020202020204" pitchFamily="34" charset="0"/>
                <a:cs typeface="Arial" panose="020B0604020202020204" pitchFamily="34" charset="0"/>
              </a:rPr>
              <a:t>We look forward to working with you and getting to know your child even better. </a:t>
            </a:r>
          </a:p>
        </p:txBody>
      </p:sp>
      <p:pic>
        <p:nvPicPr>
          <p:cNvPr id="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85481" y="3152173"/>
            <a:ext cx="3195638" cy="319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99658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89C55CFC6B04744A54F5F4E11DD3E53" ma:contentTypeVersion="14" ma:contentTypeDescription="Create a new document." ma:contentTypeScope="" ma:versionID="e323b76a64886a7ca8dd7d8b220cb8fc">
  <xsd:schema xmlns:xsd="http://www.w3.org/2001/XMLSchema" xmlns:xs="http://www.w3.org/2001/XMLSchema" xmlns:p="http://schemas.microsoft.com/office/2006/metadata/properties" xmlns:ns2="6926eeae-0d7a-49bf-b0ac-166d4fc20773" xmlns:ns3="670ee706-ee6e-4727-a084-746c7beec48b" targetNamespace="http://schemas.microsoft.com/office/2006/metadata/properties" ma:root="true" ma:fieldsID="5880bd910862d35ea51fc6d69dc4b566" ns2:_="" ns3:_="">
    <xsd:import namespace="6926eeae-0d7a-49bf-b0ac-166d4fc20773"/>
    <xsd:import namespace="670ee706-ee6e-4727-a084-746c7beec48b"/>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LengthInSeconds" minOccurs="0"/>
                <xsd:element ref="ns3:MediaServiceDateTaken" minOccurs="0"/>
                <xsd:element ref="ns3:MediaServiceObjectDetectorVersion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26eeae-0d7a-49bf-b0ac-166d4fc2077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68675250-8f8c-4848-946d-a73d70a8e4c7}" ma:internalName="TaxCatchAll" ma:showField="CatchAllData" ma:web="6926eeae-0d7a-49bf-b0ac-166d4fc20773">
      <xsd:complexType>
        <xsd:complexContent>
          <xsd:extension base="dms:MultiChoiceLookup">
            <xsd:sequence>
              <xsd:element name="Value" type="dms:Lookup" maxOccurs="unbounded" minOccurs="0"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70ee706-ee6e-4727-a084-746c7beec48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3692bff-d1e5-40d4-bafd-7eb5ac35d13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70ee706-ee6e-4727-a084-746c7beec48b">
      <Terms xmlns="http://schemas.microsoft.com/office/infopath/2007/PartnerControls"/>
    </lcf76f155ced4ddcb4097134ff3c332f>
    <TaxCatchAll xmlns="6926eeae-0d7a-49bf-b0ac-166d4fc20773" xsi:nil="true"/>
    <_dlc_DocId xmlns="6926eeae-0d7a-49bf-b0ac-166d4fc20773">SVVSQVN3FXYW-1379705205-504571</_dlc_DocId>
    <_dlc_DocIdUrl xmlns="6926eeae-0d7a-49bf-b0ac-166d4fc20773">
      <Url>https://nortonprimary.sharepoint.com/sites/NJKTeachingSharedDrive/_layouts/15/DocIdRedir.aspx?ID=SVVSQVN3FXYW-1379705205-504571</Url>
      <Description>SVVSQVN3FXYW-1379705205-504571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5BE6B56-F50A-46EE-BB9C-20CE49BC19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26eeae-0d7a-49bf-b0ac-166d4fc20773"/>
    <ds:schemaRef ds:uri="670ee706-ee6e-4727-a084-746c7beec4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F133C7-945F-4D74-8B75-40CFD41D2046}">
  <ds:schemaRefs>
    <ds:schemaRef ds:uri="http://schemas.microsoft.com/office/2006/metadata/properties"/>
    <ds:schemaRef ds:uri="http://schemas.microsoft.com/office/infopath/2007/PartnerControls"/>
    <ds:schemaRef ds:uri="670ee706-ee6e-4727-a084-746c7beec48b"/>
    <ds:schemaRef ds:uri="6926eeae-0d7a-49bf-b0ac-166d4fc20773"/>
  </ds:schemaRefs>
</ds:datastoreItem>
</file>

<file path=customXml/itemProps3.xml><?xml version="1.0" encoding="utf-8"?>
<ds:datastoreItem xmlns:ds="http://schemas.openxmlformats.org/officeDocument/2006/customXml" ds:itemID="{88358ED5-657D-4036-9E1A-1ED4EFF50BBA}">
  <ds:schemaRefs>
    <ds:schemaRef ds:uri="http://schemas.microsoft.com/sharepoint/v3/contenttype/forms"/>
  </ds:schemaRefs>
</ds:datastoreItem>
</file>

<file path=customXml/itemProps4.xml><?xml version="1.0" encoding="utf-8"?>
<ds:datastoreItem xmlns:ds="http://schemas.openxmlformats.org/officeDocument/2006/customXml" ds:itemID="{C0E1FEB6-95BE-45ED-98D5-8145B39DA014}">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1</TotalTime>
  <Words>805</Words>
  <Application>Microsoft Office PowerPoint</Application>
  <PresentationFormat>Widescreen</PresentationFormat>
  <Paragraphs>121</Paragraphs>
  <Slides>15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Century Gothic</vt:lpstr>
      <vt:lpstr>Tahoma</vt:lpstr>
      <vt:lpstr>Office Theme</vt:lpstr>
      <vt:lpstr>Norton Juxta Kempsey CE Primary School  Parent Information  Maple Class 2025 - 2026</vt:lpstr>
      <vt:lpstr>PowerPoint Presentation</vt:lpstr>
      <vt:lpstr>Daily Routine</vt:lpstr>
      <vt:lpstr>Topics in Year 5</vt:lpstr>
      <vt:lpstr>PowerPoint Presentation</vt:lpstr>
      <vt:lpstr>PowerPoint Presentation</vt:lpstr>
      <vt:lpstr>PowerPoint Presentation</vt:lpstr>
      <vt:lpstr>Behaviour Policy – a positive approach</vt:lpstr>
      <vt:lpstr>Behaviour Policy – a positive approach</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Bilsland</dc:creator>
  <cp:lastModifiedBy>K Greenstreet</cp:lastModifiedBy>
  <cp:revision>128</cp:revision>
  <dcterms:created xsi:type="dcterms:W3CDTF">2021-07-07T15:12:10Z</dcterms:created>
  <dcterms:modified xsi:type="dcterms:W3CDTF">2025-06-27T14:54:48Z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0x010100A89C55CFC6B04744A54F5F4E11DD3E53</vt:lpwstr>
  </property>
  <property fmtid="{D5CDD505-2E9C-101B-9397-08002B2CF9AE}" pid="3" name="Order">
    <vt:r8>133600</vt:r8>
  </property>
  <property fmtid="{D5CDD505-2E9C-101B-9397-08002B2CF9AE}" pid="4" name="_dlc_DocIdItemGuid">
    <vt:lpwstr>ad35390e-e6a6-41cd-a963-e996645a2edd</vt:lpwstr>
  </property>
  <property fmtid="{D5CDD505-2E9C-101B-9397-08002B2CF9AE}" pid="5" name="MediaServiceImageTags">
    <vt:lpwstr/>
  </property>
</Properties>
</file>