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6"/>
  </p:notesMasterIdLst>
  <p:sldIdLst>
    <p:sldId id="256" r:id="rId6"/>
    <p:sldId id="258" r:id="rId7"/>
    <p:sldId id="265" r:id="rId8"/>
    <p:sldId id="266" r:id="rId9"/>
    <p:sldId id="267" r:id="rId10"/>
    <p:sldId id="270" r:id="rId11"/>
    <p:sldId id="269" r:id="rId12"/>
    <p:sldId id="261" r:id="rId13"/>
    <p:sldId id="257" r:id="rId14"/>
    <p:sldId id="25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ED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A3B550-C48D-2DB7-2060-D82921CE122B}" v="4" dt="2025-01-06T14:31:48.9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12"/>
    <p:restoredTop sz="94651"/>
  </p:normalViewPr>
  <p:slideViewPr>
    <p:cSldViewPr snapToGrid="0" snapToObjects="1">
      <p:cViewPr varScale="1">
        <p:scale>
          <a:sx n="104" d="100"/>
          <a:sy n="104" d="100"/>
        </p:scale>
        <p:origin x="216" y="3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20" Type="http://schemas.openxmlformats.org/officeDocument/2006/relationships/tableStyles" Target="tableStyles.xml"/><Relationship Id="rId21" Type="http://schemas.microsoft.com/office/2016/11/relationships/changesInfo" Target="changesInfos/changesInfo1.xml"/><Relationship Id="rId22" Type="http://schemas.microsoft.com/office/2015/10/relationships/revisionInfo" Target="revisionInfo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customXml" Target="../customXml/item4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Goddard" userId="S::sgoddard@nortonprimary.worcs.sch.uk::758f004f-1a93-404b-b1a7-0fb0d664a3db" providerId="AD" clId="Web-{E3A3B550-C48D-2DB7-2060-D82921CE122B}"/>
    <pc:docChg chg="delSld">
      <pc:chgData name="S Goddard" userId="S::sgoddard@nortonprimary.worcs.sch.uk::758f004f-1a93-404b-b1a7-0fb0d664a3db" providerId="AD" clId="Web-{E3A3B550-C48D-2DB7-2060-D82921CE122B}" dt="2025-01-06T14:31:48.909" v="3"/>
      <pc:docMkLst>
        <pc:docMk/>
      </pc:docMkLst>
      <pc:sldChg chg="del">
        <pc:chgData name="S Goddard" userId="S::sgoddard@nortonprimary.worcs.sch.uk::758f004f-1a93-404b-b1a7-0fb0d664a3db" providerId="AD" clId="Web-{E3A3B550-C48D-2DB7-2060-D82921CE122B}" dt="2025-01-06T14:31:46.284" v="1"/>
        <pc:sldMkLst>
          <pc:docMk/>
          <pc:sldMk cId="1491171341" sldId="262"/>
        </pc:sldMkLst>
      </pc:sldChg>
      <pc:sldChg chg="del">
        <pc:chgData name="S Goddard" userId="S::sgoddard@nortonprimary.worcs.sch.uk::758f004f-1a93-404b-b1a7-0fb0d664a3db" providerId="AD" clId="Web-{E3A3B550-C48D-2DB7-2060-D82921CE122B}" dt="2025-01-06T14:31:48.909" v="3"/>
        <pc:sldMkLst>
          <pc:docMk/>
          <pc:sldMk cId="489406938" sldId="263"/>
        </pc:sldMkLst>
      </pc:sldChg>
      <pc:sldChg chg="del">
        <pc:chgData name="S Goddard" userId="S::sgoddard@nortonprimary.worcs.sch.uk::758f004f-1a93-404b-b1a7-0fb0d664a3db" providerId="AD" clId="Web-{E3A3B550-C48D-2DB7-2060-D82921CE122B}" dt="2025-01-06T14:31:45.065" v="0"/>
        <pc:sldMkLst>
          <pc:docMk/>
          <pc:sldMk cId="1242342390" sldId="264"/>
        </pc:sldMkLst>
      </pc:sldChg>
      <pc:sldChg chg="del">
        <pc:chgData name="S Goddard" userId="S::sgoddard@nortonprimary.worcs.sch.uk::758f004f-1a93-404b-b1a7-0fb0d664a3db" providerId="AD" clId="Web-{E3A3B550-C48D-2DB7-2060-D82921CE122B}" dt="2025-01-06T14:31:47.252" v="2"/>
        <pc:sldMkLst>
          <pc:docMk/>
          <pc:sldMk cId="424743451" sldId="26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27B56D-6956-BB41-8025-97E5C8AD2711}" type="datetimeFigureOut">
              <a:rPr lang="en-US" smtClean="0"/>
              <a:t>1/6/25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C873F8-255A-264F-AEB6-E5F294EF2A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99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1/6/25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1/6/25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1/6/25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1/6/25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1/6/25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1/6/25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2948" y="3328301"/>
            <a:ext cx="10034336" cy="2098226"/>
          </a:xfrm>
        </p:spPr>
        <p:txBody>
          <a:bodyPr/>
          <a:lstStyle/>
          <a:p>
            <a:r>
              <a:rPr lang="en-US" dirty="0">
                <a:latin typeface="Twinkl" charset="0"/>
                <a:ea typeface="Twinkl" charset="0"/>
                <a:cs typeface="Twinkl" charset="0"/>
              </a:rPr>
              <a:t>Problem Solving Monday</a:t>
            </a:r>
            <a:br>
              <a:rPr lang="en-US" dirty="0">
                <a:latin typeface="Twinkl" charset="0"/>
                <a:ea typeface="Twinkl" charset="0"/>
                <a:cs typeface="Twinkl" charset="0"/>
              </a:rPr>
            </a:br>
            <a:r>
              <a:rPr lang="en-US" dirty="0">
                <a:latin typeface="Twinkl" charset="0"/>
                <a:ea typeface="Twinkl" charset="0"/>
                <a:cs typeface="Twinkl" charset="0"/>
              </a:rPr>
              <a:t>(MAD MATHS MONDAY)</a:t>
            </a:r>
          </a:p>
        </p:txBody>
      </p:sp>
    </p:spTree>
    <p:extLst>
      <p:ext uri="{BB962C8B-B14F-4D97-AF65-F5344CB8AC3E}">
        <p14:creationId xmlns:p14="http://schemas.microsoft.com/office/powerpoint/2010/main" val="1573368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Box 59"/>
          <p:cNvSpPr txBox="1"/>
          <p:nvPr/>
        </p:nvSpPr>
        <p:spPr>
          <a:xfrm>
            <a:off x="3728415" y="206116"/>
            <a:ext cx="58288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What do you notice?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692" y="1187450"/>
            <a:ext cx="6190286" cy="521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29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4675" y="168759"/>
            <a:ext cx="86099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1. What could the Question be?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492" y="1200150"/>
            <a:ext cx="6190286" cy="521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287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16495" y="150471"/>
            <a:ext cx="50369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Original Problem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0230" y="981468"/>
            <a:ext cx="7099300" cy="585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345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92177" y="150471"/>
            <a:ext cx="63214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2</a:t>
            </a:r>
            <a:r>
              <a:rPr lang="en-US" sz="4800" u="sng">
                <a:latin typeface="Twinkl" charset="0"/>
                <a:ea typeface="Twinkl" charset="0"/>
                <a:cs typeface="Twinkl" charset="0"/>
              </a:rPr>
              <a:t>. </a:t>
            </a:r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Prove the answer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992177" y="892568"/>
            <a:ext cx="7099300" cy="5854700"/>
            <a:chOff x="2992177" y="892568"/>
            <a:chExt cx="7099300" cy="58547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92177" y="892568"/>
              <a:ext cx="7099300" cy="5854700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7416800" y="5981700"/>
              <a:ext cx="431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A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545149" y="5982732"/>
              <a:ext cx="431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77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741" y="1229086"/>
            <a:ext cx="5176619" cy="435847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484764" y="165036"/>
            <a:ext cx="57611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3. Break the answer!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43388" y="2983412"/>
            <a:ext cx="5638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Twinkl" charset="0"/>
                <a:ea typeface="Twinkl" charset="0"/>
                <a:cs typeface="Twinkl" charset="0"/>
              </a:rPr>
              <a:t>What can you do to B, C and D to make them </a:t>
            </a:r>
            <a:r>
              <a:rPr lang="en-US" sz="3600" b="1" dirty="0">
                <a:latin typeface="Twinkl" charset="0"/>
                <a:ea typeface="Twinkl" charset="0"/>
                <a:cs typeface="Twinkl" charset="0"/>
              </a:rPr>
              <a:t>symmetrical</a:t>
            </a:r>
            <a:r>
              <a:rPr lang="en-US" sz="3600" dirty="0">
                <a:latin typeface="Twinkl" charset="0"/>
                <a:ea typeface="Twinkl" charset="0"/>
                <a:cs typeface="Twinkl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43388" y="1229086"/>
            <a:ext cx="5638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Twinkl" charset="0"/>
                <a:ea typeface="Twinkl" charset="0"/>
                <a:cs typeface="Twinkl" charset="0"/>
              </a:rPr>
              <a:t>What can you do to make A and E </a:t>
            </a:r>
          </a:p>
          <a:p>
            <a:pPr algn="ctr"/>
            <a:r>
              <a:rPr lang="en-US" sz="3600" b="1" dirty="0">
                <a:latin typeface="Twinkl" charset="0"/>
                <a:ea typeface="Twinkl" charset="0"/>
                <a:cs typeface="Twinkl" charset="0"/>
              </a:rPr>
              <a:t>asymmetrical?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204536" y="6051884"/>
            <a:ext cx="12464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Twinkl" charset="0"/>
                <a:ea typeface="Twinkl" charset="0"/>
                <a:cs typeface="Twinkl" charset="0"/>
              </a:rPr>
              <a:t>Which shape needs only </a:t>
            </a:r>
            <a:r>
              <a:rPr lang="en-US" sz="3600" u="sng">
                <a:latin typeface="Twinkl" charset="0"/>
                <a:ea typeface="Twinkl" charset="0"/>
                <a:cs typeface="Twinkl" charset="0"/>
              </a:rPr>
              <a:t>2 square cm (2cm</a:t>
            </a:r>
            <a:r>
              <a:rPr lang="en-US" sz="3600" u="sng" baseline="30000">
                <a:latin typeface="Twinkl" charset="0"/>
                <a:ea typeface="Twinkl" charset="0"/>
                <a:cs typeface="Twinkl" charset="0"/>
              </a:rPr>
              <a:t>2</a:t>
            </a:r>
            <a:r>
              <a:rPr lang="en-US" sz="3600" u="sng">
                <a:latin typeface="Twinkl" charset="0"/>
                <a:ea typeface="Twinkl" charset="0"/>
                <a:cs typeface="Twinkl" charset="0"/>
              </a:rPr>
              <a:t>) </a:t>
            </a:r>
            <a:r>
              <a:rPr lang="en-US" sz="3600" u="sng" dirty="0">
                <a:latin typeface="Twinkl" charset="0"/>
                <a:ea typeface="Twinkl" charset="0"/>
                <a:cs typeface="Twinkl" charset="0"/>
              </a:rPr>
              <a:t>to change?</a:t>
            </a:r>
          </a:p>
        </p:txBody>
      </p:sp>
    </p:spTree>
    <p:extLst>
      <p:ext uri="{BB962C8B-B14F-4D97-AF65-F5344CB8AC3E}">
        <p14:creationId xmlns:p14="http://schemas.microsoft.com/office/powerpoint/2010/main" val="1501324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4502" y="150471"/>
            <a:ext cx="55146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4. Name that shape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89024" y="1772166"/>
            <a:ext cx="1458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pentagon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25724" y="1855232"/>
            <a:ext cx="1458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heptagon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83875" y="2325132"/>
            <a:ext cx="1610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Tetradecagon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699000" y="3873500"/>
            <a:ext cx="1610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octagon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19849" y="4058166"/>
            <a:ext cx="1610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decagon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1400" y="5495217"/>
            <a:ext cx="1144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winkl" charset="0"/>
                <a:ea typeface="Twinkl" charset="0"/>
                <a:cs typeface="Twinkl" charset="0"/>
              </a:rPr>
              <a:t>pentagon, heptagon, octagon, decagon, </a:t>
            </a:r>
            <a:r>
              <a:rPr lang="en-US" sz="3600" dirty="0" err="1">
                <a:latin typeface="Twinkl" charset="0"/>
                <a:ea typeface="Twinkl" charset="0"/>
                <a:cs typeface="Twinkl" charset="0"/>
              </a:rPr>
              <a:t>tetradecagon</a:t>
            </a:r>
            <a:endParaRPr lang="en-US" sz="3600" dirty="0">
              <a:latin typeface="Twinkl" charset="0"/>
              <a:ea typeface="Twinkl" charset="0"/>
              <a:cs typeface="Twink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1539" y="1059105"/>
            <a:ext cx="5176619" cy="435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306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50081" y="163171"/>
            <a:ext cx="24016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5. Order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4981" y="1092136"/>
            <a:ext cx="5176619" cy="43584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7182" y="5764480"/>
            <a:ext cx="96261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Twinkl" charset="0"/>
                <a:ea typeface="Twinkl" charset="0"/>
                <a:cs typeface="Twinkl" charset="0"/>
              </a:rPr>
              <a:t>How could you order these shapes?</a:t>
            </a:r>
          </a:p>
        </p:txBody>
      </p:sp>
    </p:spTree>
    <p:extLst>
      <p:ext uri="{BB962C8B-B14F-4D97-AF65-F5344CB8AC3E}">
        <p14:creationId xmlns:p14="http://schemas.microsoft.com/office/powerpoint/2010/main" val="113638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4773" y="5500155"/>
            <a:ext cx="101341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Twinkl" charset="0"/>
                <a:ea typeface="Twinkl" charset="0"/>
                <a:cs typeface="Twinkl" charset="0"/>
              </a:rPr>
              <a:t>How could one </a:t>
            </a:r>
            <a:r>
              <a:rPr lang="en-US" sz="4000">
                <a:latin typeface="Twinkl" charset="0"/>
                <a:ea typeface="Twinkl" charset="0"/>
                <a:cs typeface="Twinkl" charset="0"/>
              </a:rPr>
              <a:t>of these shapes be different from the rest?</a:t>
            </a:r>
            <a:endParaRPr lang="en-US" sz="4000" dirty="0">
              <a:latin typeface="Twinkl" charset="0"/>
              <a:ea typeface="Twinkl" charset="0"/>
              <a:cs typeface="Twink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0" y="1803400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59500" y="1955800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96200" y="2140466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40300" y="4058166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43687" y="4058166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12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444944" y="150471"/>
            <a:ext cx="41937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6. Odd one out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1540" y="1036174"/>
            <a:ext cx="5176619" cy="435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91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91785" y="150471"/>
            <a:ext cx="85000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u="sng" dirty="0">
                <a:latin typeface="Twinkl" charset="0"/>
                <a:ea typeface="Twinkl" charset="0"/>
                <a:cs typeface="Twinkl" charset="0"/>
              </a:rPr>
              <a:t>7. New problem - Same picture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37181" y="5339943"/>
            <a:ext cx="96261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>
                <a:latin typeface="Twinkl" charset="0"/>
                <a:ea typeface="Twinkl" charset="0"/>
                <a:cs typeface="Twinkl" charset="0"/>
              </a:rPr>
              <a:t>Perimeter</a:t>
            </a:r>
            <a:r>
              <a:rPr lang="en-US" sz="4000" dirty="0">
                <a:latin typeface="Twinkl" charset="0"/>
                <a:ea typeface="Twinkl" charset="0"/>
                <a:cs typeface="Twinkl" charset="0"/>
              </a:rPr>
              <a:t> = out</a:t>
            </a:r>
            <a:r>
              <a:rPr lang="en-US" sz="4000" b="1" dirty="0">
                <a:latin typeface="Twinkl" charset="0"/>
                <a:ea typeface="Twinkl" charset="0"/>
                <a:cs typeface="Twinkl" charset="0"/>
              </a:rPr>
              <a:t>side </a:t>
            </a:r>
            <a:r>
              <a:rPr lang="en-US" sz="4000" dirty="0">
                <a:latin typeface="Twinkl" charset="0"/>
                <a:ea typeface="Twinkl" charset="0"/>
                <a:cs typeface="Twinkl" charset="0"/>
              </a:rPr>
              <a:t>measurement</a:t>
            </a:r>
          </a:p>
          <a:p>
            <a:pPr algn="ctr"/>
            <a:r>
              <a:rPr lang="en-US" sz="4000" u="sng" dirty="0">
                <a:latin typeface="Twinkl" charset="0"/>
                <a:ea typeface="Twinkl" charset="0"/>
                <a:cs typeface="Twinkl" charset="0"/>
              </a:rPr>
              <a:t>Area</a:t>
            </a:r>
            <a:r>
              <a:rPr lang="en-US" sz="4000" dirty="0">
                <a:latin typeface="Twinkl" charset="0"/>
                <a:ea typeface="Twinkl" charset="0"/>
                <a:cs typeface="Twinkl" charset="0"/>
              </a:rPr>
              <a:t> = sur</a:t>
            </a:r>
            <a:r>
              <a:rPr lang="en-US" sz="4000" b="1" dirty="0">
                <a:latin typeface="Twinkl" charset="0"/>
                <a:ea typeface="Twinkl" charset="0"/>
                <a:cs typeface="Twinkl" charset="0"/>
              </a:rPr>
              <a:t>face </a:t>
            </a:r>
            <a:r>
              <a:rPr lang="en-US" sz="4000" dirty="0">
                <a:latin typeface="Twinkl" charset="0"/>
                <a:ea typeface="Twinkl" charset="0"/>
                <a:cs typeface="Twinkl" charset="0"/>
              </a:rPr>
              <a:t>measurement</a:t>
            </a:r>
            <a:endParaRPr lang="en-US" sz="4000" b="1" dirty="0">
              <a:latin typeface="Twinkl" charset="0"/>
              <a:ea typeface="Twinkl" charset="0"/>
              <a:cs typeface="Twinkl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1931" y="981468"/>
            <a:ext cx="5176619" cy="435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253565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5" ma:contentTypeDescription="Create a new document." ma:contentTypeScope="" ma:versionID="900b6754f2e40b0ab506e863ffec8e64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56c1cebdd448ae9b5f881fc7c2122ef4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SVVSQVN3FXYW-1379705205-505812</_dlc_DocId>
    <_dlc_DocIdUrl xmlns="6926eeae-0d7a-49bf-b0ac-166d4fc20773">
      <Url>https://nortonprimary.sharepoint.com/sites/NJKTeachingSharedDrive/_layouts/15/DocIdRedir.aspx?ID=SVVSQVN3FXYW-1379705205-505812</Url>
      <Description>SVVSQVN3FXYW-1379705205-505812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356D1369-1E8C-4B9F-BFAB-3C9597ECF7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26eeae-0d7a-49bf-b0ac-166d4fc20773"/>
    <ds:schemaRef ds:uri="670ee706-ee6e-4727-a084-746c7beec4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4CF0EF-05D3-4A75-A8A6-16D3E8CAD054}">
  <ds:schemaRefs>
    <ds:schemaRef ds:uri="6926eeae-0d7a-49bf-b0ac-166d4fc20773"/>
    <ds:schemaRef ds:uri="http://schemas.microsoft.com/office/infopath/2007/PartnerControls"/>
    <ds:schemaRef ds:uri="670ee706-ee6e-4727-a084-746c7beec48b"/>
    <ds:schemaRef ds:uri="http://purl.org/dc/elements/1.1/"/>
    <ds:schemaRef ds:uri="http://schemas.microsoft.com/office/2006/documentManagement/types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F84D80E-AABD-4B2E-B837-5A466B0B49A9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F67D3CB7-F4A4-43DB-B958-E4B1DCB938B5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3176</TotalTime>
  <Words>136</Words>
  <Application>Microsoft Macintosh PowerPoint</Application>
  <PresentationFormat>Widescreen</PresentationFormat>
  <Paragraphs>31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Franklin Gothic Book</vt:lpstr>
      <vt:lpstr>Twinkl</vt:lpstr>
      <vt:lpstr>Crop</vt:lpstr>
      <vt:lpstr>Problem Solving Monday (MAD MATHS MONDAY)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</dc:title>
  <dc:creator>Sophie Cornelius</dc:creator>
  <cp:lastModifiedBy>Sophie Goddard</cp:lastModifiedBy>
  <cp:revision>40</cp:revision>
  <dcterms:created xsi:type="dcterms:W3CDTF">2023-01-03T09:21:42Z</dcterms:created>
  <dcterms:modified xsi:type="dcterms:W3CDTF">2025-01-06T14:34:40Z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_dlc_DocIdItemGuid">
    <vt:lpwstr>b49b5f5c-dfbe-44a0-a242-c51ac1d44663</vt:lpwstr>
  </property>
  <property fmtid="{D5CDD505-2E9C-101B-9397-08002B2CF9AE}" pid="4" name="MediaServiceImageTags">
    <vt:lpwstr/>
  </property>
</Properties>
</file>