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16"/>
  </p:notesMasterIdLst>
  <p:sldIdLst>
    <p:sldId id="256" r:id="rId6"/>
    <p:sldId id="258" r:id="rId7"/>
    <p:sldId id="265" r:id="rId8"/>
    <p:sldId id="266" r:id="rId9"/>
    <p:sldId id="267" r:id="rId10"/>
    <p:sldId id="260" r:id="rId11"/>
    <p:sldId id="269" r:id="rId12"/>
    <p:sldId id="259" r:id="rId13"/>
    <p:sldId id="270" r:id="rId14"/>
    <p:sldId id="27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ED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2"/>
    <p:restoredTop sz="94651"/>
  </p:normalViewPr>
  <p:slideViewPr>
    <p:cSldViewPr snapToGrid="0" snapToObjects="1">
      <p:cViewPr varScale="1">
        <p:scale>
          <a:sx n="81" d="100"/>
          <a:sy n="81" d="100"/>
        </p:scale>
        <p:origin x="72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Goddard" userId="758f004f-1a93-404b-b1a7-0fb0d664a3db" providerId="ADAL" clId="{5EBDBD28-AB1F-4C66-8CC0-E0186EFCD1D3}"/>
    <pc:docChg chg="custSel modSld">
      <pc:chgData name="S Goddard" userId="758f004f-1a93-404b-b1a7-0fb0d664a3db" providerId="ADAL" clId="{5EBDBD28-AB1F-4C66-8CC0-E0186EFCD1D3}" dt="2023-09-18T10:02:23.767" v="27" actId="1076"/>
      <pc:docMkLst>
        <pc:docMk/>
      </pc:docMkLst>
      <pc:sldChg chg="modSp mod">
        <pc:chgData name="S Goddard" userId="758f004f-1a93-404b-b1a7-0fb0d664a3db" providerId="ADAL" clId="{5EBDBD28-AB1F-4C66-8CC0-E0186EFCD1D3}" dt="2023-09-18T10:02:23.767" v="27" actId="1076"/>
        <pc:sldMkLst>
          <pc:docMk/>
          <pc:sldMk cId="1573368162" sldId="256"/>
        </pc:sldMkLst>
        <pc:spChg chg="mod">
          <ac:chgData name="S Goddard" userId="758f004f-1a93-404b-b1a7-0fb0d664a3db" providerId="ADAL" clId="{5EBDBD28-AB1F-4C66-8CC0-E0186EFCD1D3}" dt="2023-09-18T10:02:23.767" v="27" actId="1076"/>
          <ac:spMkLst>
            <pc:docMk/>
            <pc:sldMk cId="1573368162" sldId="256"/>
            <ac:spMk id="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27B56D-6956-BB41-8025-97E5C8AD2711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C873F8-255A-264F-AEB6-E5F294EF2A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99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C873F8-255A-264F-AEB6-E5F294EF2AB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545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9/18/2023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9/18/2023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9/18/2023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62521" y="3265830"/>
            <a:ext cx="8715383" cy="2098226"/>
          </a:xfrm>
        </p:spPr>
        <p:txBody>
          <a:bodyPr/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Problem Solving Monday</a:t>
            </a:r>
            <a:br>
              <a:rPr lang="en-US" dirty="0">
                <a:latin typeface="Arial" charset="0"/>
                <a:ea typeface="Arial" charset="0"/>
                <a:cs typeface="Arial" charset="0"/>
              </a:rPr>
            </a:br>
            <a:r>
              <a:rPr lang="en-US" dirty="0">
                <a:latin typeface="Arial" charset="0"/>
                <a:ea typeface="Arial" charset="0"/>
                <a:cs typeface="Arial" charset="0"/>
              </a:rPr>
              <a:t>(Mad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maths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Monday)</a:t>
            </a:r>
          </a:p>
        </p:txBody>
      </p:sp>
    </p:spTree>
    <p:extLst>
      <p:ext uri="{BB962C8B-B14F-4D97-AF65-F5344CB8AC3E}">
        <p14:creationId xmlns:p14="http://schemas.microsoft.com/office/powerpoint/2010/main" val="15733681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6481" y="150471"/>
            <a:ext cx="54506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Arial" charset="0"/>
                <a:ea typeface="Arial" charset="0"/>
                <a:cs typeface="Arial" charset="0"/>
              </a:rPr>
              <a:t>Spot the Difference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6" t="27036" r="19722" b="49867"/>
          <a:stretch/>
        </p:blipFill>
        <p:spPr>
          <a:xfrm>
            <a:off x="2792173" y="1511300"/>
            <a:ext cx="7499273" cy="1701800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2792172" y="3991356"/>
            <a:ext cx="7955947" cy="1709928"/>
            <a:chOff x="2792172" y="3991356"/>
            <a:chExt cx="7955947" cy="1709928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6" t="32049" r="19722" b="49867"/>
            <a:stretch/>
          </p:blipFill>
          <p:spPr>
            <a:xfrm>
              <a:off x="2792172" y="4368800"/>
              <a:ext cx="7499273" cy="1332484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6" t="27036" r="19722" b="67841"/>
            <a:stretch/>
          </p:blipFill>
          <p:spPr>
            <a:xfrm>
              <a:off x="2792172" y="3991356"/>
              <a:ext cx="7955947" cy="377444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3429000" y="4746244"/>
              <a:ext cx="787400" cy="288798"/>
            </a:xfrm>
            <a:prstGeom prst="rect">
              <a:avLst/>
            </a:prstGeom>
            <a:solidFill>
              <a:srgbClr val="F0ED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724400" y="4746244"/>
              <a:ext cx="787400" cy="288798"/>
            </a:xfrm>
            <a:prstGeom prst="rect">
              <a:avLst/>
            </a:prstGeom>
            <a:solidFill>
              <a:srgbClr val="F0ED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148108" y="4726686"/>
              <a:ext cx="787400" cy="288798"/>
            </a:xfrm>
            <a:prstGeom prst="rect">
              <a:avLst/>
            </a:prstGeom>
            <a:solidFill>
              <a:srgbClr val="F0ED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7370184" y="4757928"/>
              <a:ext cx="787400" cy="288798"/>
            </a:xfrm>
            <a:prstGeom prst="rect">
              <a:avLst/>
            </a:prstGeom>
            <a:solidFill>
              <a:srgbClr val="F0ED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8785113" y="4762754"/>
              <a:ext cx="787400" cy="288798"/>
            </a:xfrm>
            <a:prstGeom prst="rect">
              <a:avLst/>
            </a:prstGeom>
            <a:solidFill>
              <a:srgbClr val="F0ED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46729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60587" y="150471"/>
            <a:ext cx="813556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Arial" charset="0"/>
                <a:ea typeface="Arial" charset="0"/>
                <a:cs typeface="Arial" charset="0"/>
              </a:rPr>
              <a:t>What could the Question be?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6" t="27036" r="19722" b="49867"/>
          <a:stretch/>
        </p:blipFill>
        <p:spPr>
          <a:xfrm>
            <a:off x="1561204" y="2480564"/>
            <a:ext cx="9941574" cy="225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2874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11873" y="150471"/>
            <a:ext cx="48461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Arial" charset="0"/>
                <a:ea typeface="Arial" charset="0"/>
                <a:cs typeface="Arial" charset="0"/>
              </a:rPr>
              <a:t>Original Problem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34" t="19193" r="19017" b="35638"/>
          <a:stretch/>
        </p:blipFill>
        <p:spPr>
          <a:xfrm>
            <a:off x="1587500" y="1714500"/>
            <a:ext cx="10025380" cy="441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345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51402" y="150471"/>
            <a:ext cx="49808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Arial" charset="0"/>
                <a:ea typeface="Arial" charset="0"/>
                <a:cs typeface="Arial" charset="0"/>
              </a:rPr>
              <a:t>Prove the answer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666240" y="1453388"/>
            <a:ext cx="10025380" cy="4411980"/>
            <a:chOff x="1666240" y="1453388"/>
            <a:chExt cx="10025380" cy="441198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34" t="19193" r="19017" b="35638"/>
            <a:stretch/>
          </p:blipFill>
          <p:spPr>
            <a:xfrm>
              <a:off x="1666240" y="1453388"/>
              <a:ext cx="10025380" cy="4411980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8872728" y="4823968"/>
              <a:ext cx="17739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3600" b="1" dirty="0">
                  <a:latin typeface="Arial" charset="0"/>
                  <a:ea typeface="Arial" charset="0"/>
                  <a:cs typeface="Arial" charset="0"/>
                </a:rPr>
                <a:t>12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2779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41717" y="150471"/>
            <a:ext cx="50002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Arial" charset="0"/>
                <a:ea typeface="Arial" charset="0"/>
                <a:cs typeface="Arial" charset="0"/>
              </a:rPr>
              <a:t>Small Differences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666240" y="1541788"/>
            <a:ext cx="10025380" cy="4323580"/>
            <a:chOff x="1666240" y="1541788"/>
            <a:chExt cx="10025380" cy="432358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34" t="26807" r="19017" b="35638"/>
            <a:stretch/>
          </p:blipFill>
          <p:spPr>
            <a:xfrm>
              <a:off x="1666240" y="2197100"/>
              <a:ext cx="10025380" cy="3668268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1828800" y="1541788"/>
              <a:ext cx="7950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atin typeface="Arial" charset="0"/>
                  <a:ea typeface="Arial" charset="0"/>
                  <a:cs typeface="Arial" charset="0"/>
                </a:rPr>
                <a:t>Estimate</a:t>
              </a:r>
              <a:r>
                <a:rPr lang="en-US" sz="2800" dirty="0">
                  <a:latin typeface="Arial" charset="0"/>
                  <a:ea typeface="Arial" charset="0"/>
                  <a:cs typeface="Arial" charset="0"/>
                </a:rPr>
                <a:t> the </a:t>
              </a:r>
              <a:r>
                <a:rPr lang="en-US" sz="2800" b="1" dirty="0">
                  <a:latin typeface="Arial" charset="0"/>
                  <a:ea typeface="Arial" charset="0"/>
                  <a:cs typeface="Arial" charset="0"/>
                </a:rPr>
                <a:t>exact</a:t>
              </a:r>
              <a:r>
                <a:rPr lang="en-US" sz="2800" dirty="0">
                  <a:latin typeface="Arial" charset="0"/>
                  <a:ea typeface="Arial" charset="0"/>
                  <a:cs typeface="Arial" charset="0"/>
                </a:rPr>
                <a:t> length of the straw.</a:t>
              </a:r>
              <a:endParaRPr lang="en-US" sz="2400" dirty="0">
                <a:latin typeface="Arial" charset="0"/>
                <a:ea typeface="Arial" charset="0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3493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53843" y="150471"/>
            <a:ext cx="657596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Arial" charset="0"/>
                <a:ea typeface="Arial" charset="0"/>
                <a:cs typeface="Arial" charset="0"/>
              </a:rPr>
              <a:t>More Small Differences</a:t>
            </a:r>
          </a:p>
        </p:txBody>
      </p:sp>
      <p:grpSp>
        <p:nvGrpSpPr>
          <p:cNvPr id="42" name="Group 41"/>
          <p:cNvGrpSpPr/>
          <p:nvPr/>
        </p:nvGrpSpPr>
        <p:grpSpPr>
          <a:xfrm>
            <a:off x="1175162" y="1531330"/>
            <a:ext cx="10733328" cy="3575541"/>
            <a:chOff x="1166572" y="1124930"/>
            <a:chExt cx="10733328" cy="3575541"/>
          </a:xfrm>
        </p:grpSpPr>
        <p:sp>
          <p:nvSpPr>
            <p:cNvPr id="5" name="TextBox 4"/>
            <p:cNvSpPr txBox="1"/>
            <p:nvPr/>
          </p:nvSpPr>
          <p:spPr>
            <a:xfrm>
              <a:off x="1282700" y="1124930"/>
              <a:ext cx="1061720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atin typeface="Arial" charset="0"/>
                  <a:ea typeface="Arial" charset="0"/>
                  <a:cs typeface="Arial" charset="0"/>
                </a:rPr>
                <a:t>Are all the straws the same length? Does it matter that the scales are different? Explain.</a:t>
              </a:r>
              <a:endParaRPr lang="en-US" sz="2400" dirty="0">
                <a:latin typeface="Arial" charset="0"/>
                <a:ea typeface="Arial" charset="0"/>
                <a:cs typeface="Arial" charset="0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1166573" y="2324100"/>
              <a:ext cx="5094527" cy="1066800"/>
              <a:chOff x="2792172" y="3991356"/>
              <a:chExt cx="7955947" cy="1709928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 rotWithShape="1"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666" t="32049" r="19722" b="49867"/>
              <a:stretch/>
            </p:blipFill>
            <p:spPr>
              <a:xfrm>
                <a:off x="2792172" y="4368800"/>
                <a:ext cx="7499273" cy="1332484"/>
              </a:xfrm>
              <a:prstGeom prst="rect">
                <a:avLst/>
              </a:prstGeom>
            </p:spPr>
          </p:pic>
          <p:pic>
            <p:nvPicPr>
              <p:cNvPr id="8" name="Picture 7"/>
              <p:cNvPicPr>
                <a:picLocks noChangeAspect="1"/>
              </p:cNvPicPr>
              <p:nvPr/>
            </p:nvPicPr>
            <p:blipFill rotWithShape="1"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666" t="27036" r="19722" b="67841"/>
              <a:stretch/>
            </p:blipFill>
            <p:spPr>
              <a:xfrm>
                <a:off x="2792172" y="3991356"/>
                <a:ext cx="7955947" cy="377444"/>
              </a:xfrm>
              <a:prstGeom prst="rect">
                <a:avLst/>
              </a:prstGeom>
            </p:spPr>
          </p:pic>
          <p:sp>
            <p:nvSpPr>
              <p:cNvPr id="9" name="Rectangle 8"/>
              <p:cNvSpPr/>
              <p:nvPr/>
            </p:nvSpPr>
            <p:spPr>
              <a:xfrm>
                <a:off x="3429000" y="4746244"/>
                <a:ext cx="787400" cy="288798"/>
              </a:xfrm>
              <a:prstGeom prst="rect">
                <a:avLst/>
              </a:prstGeom>
              <a:solidFill>
                <a:srgbClr val="F0E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4724400" y="4746244"/>
                <a:ext cx="787400" cy="288798"/>
              </a:xfrm>
              <a:prstGeom prst="rect">
                <a:avLst/>
              </a:prstGeom>
              <a:solidFill>
                <a:srgbClr val="F0E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6148108" y="4726686"/>
                <a:ext cx="787400" cy="288798"/>
              </a:xfrm>
              <a:prstGeom prst="rect">
                <a:avLst/>
              </a:prstGeom>
              <a:solidFill>
                <a:srgbClr val="F0E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7370184" y="4757928"/>
                <a:ext cx="787400" cy="288798"/>
              </a:xfrm>
              <a:prstGeom prst="rect">
                <a:avLst/>
              </a:prstGeom>
              <a:solidFill>
                <a:srgbClr val="F0E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8785113" y="4762754"/>
                <a:ext cx="787400" cy="288798"/>
              </a:xfrm>
              <a:prstGeom prst="rect">
                <a:avLst/>
              </a:prstGeom>
              <a:solidFill>
                <a:srgbClr val="F0E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5" name="Group 24"/>
            <p:cNvGrpSpPr/>
            <p:nvPr/>
          </p:nvGrpSpPr>
          <p:grpSpPr>
            <a:xfrm>
              <a:off x="1166572" y="3633671"/>
              <a:ext cx="5094527" cy="1066800"/>
              <a:chOff x="1166572" y="3633671"/>
              <a:chExt cx="5094527" cy="1066800"/>
            </a:xfrm>
          </p:grpSpPr>
          <p:grpSp>
            <p:nvGrpSpPr>
              <p:cNvPr id="14" name="Group 13"/>
              <p:cNvGrpSpPr/>
              <p:nvPr/>
            </p:nvGrpSpPr>
            <p:grpSpPr>
              <a:xfrm>
                <a:off x="1166572" y="3633671"/>
                <a:ext cx="5094527" cy="1066800"/>
                <a:chOff x="2792172" y="3991356"/>
                <a:chExt cx="7955947" cy="1709928"/>
              </a:xfrm>
            </p:grpSpPr>
            <p:pic>
              <p:nvPicPr>
                <p:cNvPr id="15" name="Picture 14"/>
                <p:cNvPicPr>
                  <a:picLocks noChangeAspect="1"/>
                </p:cNvPicPr>
                <p:nvPr/>
              </p:nvPicPr>
              <p:blipFill rotWithShape="1">
                <a:blip r:embed="rId3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6666" t="32049" r="19722" b="49867"/>
                <a:stretch/>
              </p:blipFill>
              <p:spPr>
                <a:xfrm>
                  <a:off x="2792172" y="4368800"/>
                  <a:ext cx="7499273" cy="1332484"/>
                </a:xfrm>
                <a:prstGeom prst="rect">
                  <a:avLst/>
                </a:prstGeom>
              </p:spPr>
            </p:pic>
            <p:pic>
              <p:nvPicPr>
                <p:cNvPr id="16" name="Picture 15"/>
                <p:cNvPicPr>
                  <a:picLocks noChangeAspect="1"/>
                </p:cNvPicPr>
                <p:nvPr/>
              </p:nvPicPr>
              <p:blipFill rotWithShape="1">
                <a:blip r:embed="rId3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6666" t="27036" r="19722" b="67841"/>
                <a:stretch/>
              </p:blipFill>
              <p:spPr>
                <a:xfrm>
                  <a:off x="2792172" y="3991356"/>
                  <a:ext cx="7955947" cy="377444"/>
                </a:xfrm>
                <a:prstGeom prst="rect">
                  <a:avLst/>
                </a:prstGeom>
              </p:spPr>
            </p:pic>
            <p:sp>
              <p:nvSpPr>
                <p:cNvPr id="17" name="Rectangle 16"/>
                <p:cNvSpPr/>
                <p:nvPr/>
              </p:nvSpPr>
              <p:spPr>
                <a:xfrm>
                  <a:off x="4340114" y="4775578"/>
                  <a:ext cx="384287" cy="271147"/>
                </a:xfrm>
                <a:prstGeom prst="rect">
                  <a:avLst/>
                </a:prstGeom>
                <a:solidFill>
                  <a:srgbClr val="F0EDE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" name="Rectangle 17"/>
                <p:cNvSpPr/>
                <p:nvPr/>
              </p:nvSpPr>
              <p:spPr>
                <a:xfrm>
                  <a:off x="5159074" y="4746244"/>
                  <a:ext cx="352726" cy="300481"/>
                </a:xfrm>
                <a:prstGeom prst="rect">
                  <a:avLst/>
                </a:prstGeom>
                <a:solidFill>
                  <a:srgbClr val="F0EDE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9" name="Rectangle 18"/>
                <p:cNvSpPr/>
                <p:nvPr/>
              </p:nvSpPr>
              <p:spPr>
                <a:xfrm>
                  <a:off x="6148108" y="4726686"/>
                  <a:ext cx="434676" cy="320039"/>
                </a:xfrm>
                <a:prstGeom prst="rect">
                  <a:avLst/>
                </a:prstGeom>
                <a:solidFill>
                  <a:srgbClr val="F0EDE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0" name="Rectangle 19"/>
                <p:cNvSpPr/>
                <p:nvPr/>
              </p:nvSpPr>
              <p:spPr>
                <a:xfrm>
                  <a:off x="7068521" y="4797840"/>
                  <a:ext cx="150571" cy="248885"/>
                </a:xfrm>
                <a:prstGeom prst="rect">
                  <a:avLst/>
                </a:prstGeom>
                <a:solidFill>
                  <a:srgbClr val="F0EDE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1" name="Rectangle 20"/>
                <p:cNvSpPr/>
                <p:nvPr/>
              </p:nvSpPr>
              <p:spPr>
                <a:xfrm flipH="1">
                  <a:off x="9572513" y="4762753"/>
                  <a:ext cx="366207" cy="332865"/>
                </a:xfrm>
                <a:prstGeom prst="rect">
                  <a:avLst/>
                </a:prstGeom>
                <a:solidFill>
                  <a:srgbClr val="F0EDE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22" name="Rectangle 21"/>
              <p:cNvSpPr/>
              <p:nvPr/>
            </p:nvSpPr>
            <p:spPr>
              <a:xfrm>
                <a:off x="1568405" y="4109745"/>
                <a:ext cx="187546" cy="199669"/>
              </a:xfrm>
              <a:prstGeom prst="rect">
                <a:avLst/>
              </a:prstGeom>
              <a:solidFill>
                <a:srgbClr val="F0E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4423692" y="4124125"/>
                <a:ext cx="187224" cy="155276"/>
              </a:xfrm>
              <a:prstGeom prst="rect">
                <a:avLst/>
              </a:prstGeom>
              <a:solidFill>
                <a:srgbClr val="F0E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004104" y="4136825"/>
                <a:ext cx="178311" cy="142576"/>
              </a:xfrm>
              <a:prstGeom prst="rect">
                <a:avLst/>
              </a:prstGeom>
              <a:solidFill>
                <a:srgbClr val="F0E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6621771" y="2312549"/>
              <a:ext cx="5094527" cy="1066800"/>
              <a:chOff x="2792172" y="3991356"/>
              <a:chExt cx="7955947" cy="1709928"/>
            </a:xfrm>
          </p:grpSpPr>
          <p:pic>
            <p:nvPicPr>
              <p:cNvPr id="27" name="Picture 26"/>
              <p:cNvPicPr>
                <a:picLocks noChangeAspect="1"/>
              </p:cNvPicPr>
              <p:nvPr/>
            </p:nvPicPr>
            <p:blipFill rotWithShape="1"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666" t="32049" r="19722" b="49867"/>
              <a:stretch/>
            </p:blipFill>
            <p:spPr>
              <a:xfrm>
                <a:off x="2792172" y="4368800"/>
                <a:ext cx="7499273" cy="1332484"/>
              </a:xfrm>
              <a:prstGeom prst="rect">
                <a:avLst/>
              </a:prstGeom>
            </p:spPr>
          </p:pic>
          <p:pic>
            <p:nvPicPr>
              <p:cNvPr id="28" name="Picture 27"/>
              <p:cNvPicPr>
                <a:picLocks noChangeAspect="1"/>
              </p:cNvPicPr>
              <p:nvPr/>
            </p:nvPicPr>
            <p:blipFill rotWithShape="1"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666" t="27036" r="19722" b="67841"/>
              <a:stretch/>
            </p:blipFill>
            <p:spPr>
              <a:xfrm>
                <a:off x="2792172" y="3991356"/>
                <a:ext cx="7955947" cy="377444"/>
              </a:xfrm>
              <a:prstGeom prst="rect">
                <a:avLst/>
              </a:prstGeom>
            </p:spPr>
          </p:pic>
          <p:sp>
            <p:nvSpPr>
              <p:cNvPr id="29" name="Rectangle 28"/>
              <p:cNvSpPr/>
              <p:nvPr/>
            </p:nvSpPr>
            <p:spPr>
              <a:xfrm>
                <a:off x="3429000" y="4746244"/>
                <a:ext cx="1295400" cy="300481"/>
              </a:xfrm>
              <a:prstGeom prst="rect">
                <a:avLst/>
              </a:prstGeom>
              <a:solidFill>
                <a:srgbClr val="F0E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Rectangle 29"/>
              <p:cNvSpPr/>
              <p:nvPr/>
            </p:nvSpPr>
            <p:spPr>
              <a:xfrm>
                <a:off x="5178640" y="4746244"/>
                <a:ext cx="1129337" cy="300481"/>
              </a:xfrm>
              <a:prstGeom prst="rect">
                <a:avLst/>
              </a:prstGeom>
              <a:solidFill>
                <a:srgbClr val="F0E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Rectangle 30"/>
              <p:cNvSpPr/>
              <p:nvPr/>
            </p:nvSpPr>
            <p:spPr>
              <a:xfrm flipH="1">
                <a:off x="6935508" y="4726686"/>
                <a:ext cx="1130674" cy="320039"/>
              </a:xfrm>
              <a:prstGeom prst="rect">
                <a:avLst/>
              </a:prstGeom>
              <a:solidFill>
                <a:srgbClr val="F0E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7370184" y="4757928"/>
                <a:ext cx="787400" cy="288798"/>
              </a:xfrm>
              <a:prstGeom prst="rect">
                <a:avLst/>
              </a:prstGeom>
              <a:solidFill>
                <a:srgbClr val="F0E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8785113" y="4762755"/>
                <a:ext cx="1153607" cy="283972"/>
              </a:xfrm>
              <a:prstGeom prst="rect">
                <a:avLst/>
              </a:prstGeom>
              <a:solidFill>
                <a:srgbClr val="F0E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4" name="Group 33"/>
            <p:cNvGrpSpPr/>
            <p:nvPr/>
          </p:nvGrpSpPr>
          <p:grpSpPr>
            <a:xfrm>
              <a:off x="6683476" y="3633671"/>
              <a:ext cx="5094527" cy="1066800"/>
              <a:chOff x="2792172" y="3991356"/>
              <a:chExt cx="7955947" cy="1709928"/>
            </a:xfrm>
          </p:grpSpPr>
          <p:pic>
            <p:nvPicPr>
              <p:cNvPr id="35" name="Picture 34"/>
              <p:cNvPicPr>
                <a:picLocks noChangeAspect="1"/>
              </p:cNvPicPr>
              <p:nvPr/>
            </p:nvPicPr>
            <p:blipFill rotWithShape="1"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666" t="32049" r="19722" b="49867"/>
              <a:stretch/>
            </p:blipFill>
            <p:spPr>
              <a:xfrm>
                <a:off x="2792172" y="4368800"/>
                <a:ext cx="7499273" cy="1332484"/>
              </a:xfrm>
              <a:prstGeom prst="rect">
                <a:avLst/>
              </a:prstGeom>
            </p:spPr>
          </p:pic>
          <p:pic>
            <p:nvPicPr>
              <p:cNvPr id="36" name="Picture 35"/>
              <p:cNvPicPr>
                <a:picLocks noChangeAspect="1"/>
              </p:cNvPicPr>
              <p:nvPr/>
            </p:nvPicPr>
            <p:blipFill rotWithShape="1"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666" t="27036" r="19722" b="67841"/>
              <a:stretch/>
            </p:blipFill>
            <p:spPr>
              <a:xfrm>
                <a:off x="2792172" y="3991356"/>
                <a:ext cx="7955947" cy="377444"/>
              </a:xfrm>
              <a:prstGeom prst="rect">
                <a:avLst/>
              </a:prstGeom>
            </p:spPr>
          </p:pic>
          <p:sp>
            <p:nvSpPr>
              <p:cNvPr id="37" name="Rectangle 36"/>
              <p:cNvSpPr/>
              <p:nvPr/>
            </p:nvSpPr>
            <p:spPr>
              <a:xfrm>
                <a:off x="3395086" y="4770890"/>
                <a:ext cx="2148653" cy="255479"/>
              </a:xfrm>
              <a:prstGeom prst="rect">
                <a:avLst/>
              </a:prstGeom>
              <a:solidFill>
                <a:srgbClr val="F0E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Rectangle 37"/>
              <p:cNvSpPr/>
              <p:nvPr/>
            </p:nvSpPr>
            <p:spPr>
              <a:xfrm>
                <a:off x="6171273" y="4746244"/>
                <a:ext cx="1497554" cy="349375"/>
              </a:xfrm>
              <a:prstGeom prst="rect">
                <a:avLst/>
              </a:prstGeom>
              <a:solidFill>
                <a:srgbClr val="F0E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" name="Rectangle 38"/>
              <p:cNvSpPr/>
              <p:nvPr/>
            </p:nvSpPr>
            <p:spPr>
              <a:xfrm flipH="1">
                <a:off x="6935508" y="4726686"/>
                <a:ext cx="1130674" cy="320039"/>
              </a:xfrm>
              <a:prstGeom prst="rect">
                <a:avLst/>
              </a:prstGeom>
              <a:solidFill>
                <a:srgbClr val="F0E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" name="Rectangle 39"/>
              <p:cNvSpPr/>
              <p:nvPr/>
            </p:nvSpPr>
            <p:spPr>
              <a:xfrm>
                <a:off x="7370184" y="4757928"/>
                <a:ext cx="787400" cy="288798"/>
              </a:xfrm>
              <a:prstGeom prst="rect">
                <a:avLst/>
              </a:prstGeom>
              <a:solidFill>
                <a:srgbClr val="F0E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" name="Rectangle 40"/>
              <p:cNvSpPr/>
              <p:nvPr/>
            </p:nvSpPr>
            <p:spPr>
              <a:xfrm>
                <a:off x="8785113" y="4762755"/>
                <a:ext cx="1153607" cy="283972"/>
              </a:xfrm>
              <a:prstGeom prst="rect">
                <a:avLst/>
              </a:prstGeom>
              <a:solidFill>
                <a:srgbClr val="F0E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1043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66405" y="150471"/>
            <a:ext cx="775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Arial" charset="0"/>
                <a:ea typeface="Arial" charset="0"/>
                <a:cs typeface="Arial" charset="0"/>
              </a:rPr>
              <a:t>New Problem Same Picture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529134" y="1516388"/>
            <a:ext cx="10025380" cy="3741412"/>
            <a:chOff x="1628140" y="1541788"/>
            <a:chExt cx="10025380" cy="374141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34" t="26807" r="19017" b="48298"/>
            <a:stretch/>
          </p:blipFill>
          <p:spPr>
            <a:xfrm>
              <a:off x="1628140" y="2851495"/>
              <a:ext cx="10025380" cy="2431705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828800" y="1541788"/>
              <a:ext cx="7950200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atin typeface="Arial" charset="0"/>
                  <a:ea typeface="Arial" charset="0"/>
                  <a:cs typeface="Arial" charset="0"/>
                </a:rPr>
                <a:t>How many 2cm mini-straws could you cut?</a:t>
              </a:r>
            </a:p>
            <a:p>
              <a:r>
                <a:rPr lang="en-US" sz="2400" dirty="0">
                  <a:latin typeface="Arial" charset="0"/>
                  <a:ea typeface="Arial" charset="0"/>
                  <a:cs typeface="Arial" charset="0"/>
                </a:rPr>
                <a:t>Can you show a calculation to prove this? </a:t>
              </a:r>
              <a:endParaRPr lang="en-US" sz="2000" dirty="0">
                <a:latin typeface="Arial" charset="0"/>
                <a:ea typeface="Arial" charset="0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27253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66405" y="150471"/>
            <a:ext cx="775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Arial" charset="0"/>
                <a:ea typeface="Arial" charset="0"/>
                <a:cs typeface="Arial" charset="0"/>
              </a:rPr>
              <a:t>New Problem Same Picture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529134" y="1516388"/>
            <a:ext cx="10025380" cy="3741412"/>
            <a:chOff x="1628140" y="1541788"/>
            <a:chExt cx="10025380" cy="374141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34" t="26807" r="19017" b="48298"/>
            <a:stretch/>
          </p:blipFill>
          <p:spPr>
            <a:xfrm>
              <a:off x="1628140" y="2851495"/>
              <a:ext cx="10025380" cy="2431705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828800" y="1541788"/>
              <a:ext cx="9585906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atin typeface="Arial" charset="0"/>
                  <a:ea typeface="Arial" charset="0"/>
                  <a:cs typeface="Arial" charset="0"/>
                </a:rPr>
                <a:t>How many straws would you need to measure 1 meter</a:t>
              </a:r>
              <a:r>
                <a:rPr lang="en-US" sz="2800" b="1">
                  <a:latin typeface="Arial" charset="0"/>
                  <a:ea typeface="Arial" charset="0"/>
                  <a:cs typeface="Arial" charset="0"/>
                </a:rPr>
                <a:t>? </a:t>
              </a:r>
            </a:p>
            <a:p>
              <a:r>
                <a:rPr lang="en-US" sz="2400" dirty="0">
                  <a:latin typeface="Arial" charset="0"/>
                  <a:ea typeface="Arial" charset="0"/>
                  <a:cs typeface="Arial" charset="0"/>
                </a:rPr>
                <a:t>Can you show a calculation to prove this? </a:t>
              </a:r>
              <a:endParaRPr lang="en-US" sz="2000" dirty="0">
                <a:latin typeface="Arial" charset="0"/>
                <a:ea typeface="Arial" charset="0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53632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943437" y="1614403"/>
            <a:ext cx="9196773" cy="3643397"/>
            <a:chOff x="487576" y="512793"/>
            <a:chExt cx="9196773" cy="3643397"/>
          </a:xfrm>
        </p:grpSpPr>
        <p:sp>
          <p:nvSpPr>
            <p:cNvPr id="3" name="TextBox 2"/>
            <p:cNvSpPr txBox="1"/>
            <p:nvPr/>
          </p:nvSpPr>
          <p:spPr>
            <a:xfrm>
              <a:off x="863599" y="512793"/>
              <a:ext cx="882075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>
                  <a:latin typeface="Arial" charset="0"/>
                  <a:ea typeface="Arial" charset="0"/>
                  <a:cs typeface="Arial" charset="0"/>
                </a:rPr>
                <a:t>Now you’ve had lots of practise, can you think of an even better problem to go with the picture? </a:t>
              </a:r>
            </a:p>
            <a:p>
              <a:pPr algn="ctr"/>
              <a:r>
                <a:rPr lang="en-US" sz="2400" dirty="0">
                  <a:latin typeface="Arial" charset="0"/>
                  <a:ea typeface="Arial" charset="0"/>
                  <a:cs typeface="Arial" charset="0"/>
                </a:rPr>
                <a:t>Be as creative as you can!</a:t>
              </a:r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6" t="27036" r="19722" b="49867"/>
            <a:stretch/>
          </p:blipFill>
          <p:spPr>
            <a:xfrm>
              <a:off x="487576" y="2069178"/>
              <a:ext cx="9196773" cy="2087012"/>
            </a:xfrm>
            <a:prstGeom prst="rect">
              <a:avLst/>
            </a:prstGeom>
          </p:spPr>
        </p:pic>
      </p:grpSp>
      <p:sp>
        <p:nvSpPr>
          <p:cNvPr id="6" name="TextBox 5"/>
          <p:cNvSpPr txBox="1"/>
          <p:nvPr/>
        </p:nvSpPr>
        <p:spPr>
          <a:xfrm>
            <a:off x="1705404" y="150471"/>
            <a:ext cx="96728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b="1" dirty="0">
                <a:latin typeface="Arial" charset="0"/>
                <a:ea typeface="Arial" charset="0"/>
                <a:cs typeface="Arial" charset="0"/>
              </a:rPr>
              <a:t>Invent your own problem, again!</a:t>
            </a:r>
          </a:p>
        </p:txBody>
      </p:sp>
    </p:spTree>
    <p:extLst>
      <p:ext uri="{BB962C8B-B14F-4D97-AF65-F5344CB8AC3E}">
        <p14:creationId xmlns:p14="http://schemas.microsoft.com/office/powerpoint/2010/main" val="1282486065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70ee706-ee6e-4727-a084-746c7beec48b">
      <Terms xmlns="http://schemas.microsoft.com/office/infopath/2007/PartnerControls"/>
    </lcf76f155ced4ddcb4097134ff3c332f>
    <TaxCatchAll xmlns="6926eeae-0d7a-49bf-b0ac-166d4fc20773" xsi:nil="true"/>
    <_dlc_DocId xmlns="6926eeae-0d7a-49bf-b0ac-166d4fc20773">SVVSQVN3FXYW-1379705205-510081</_dlc_DocId>
    <_dlc_DocIdUrl xmlns="6926eeae-0d7a-49bf-b0ac-166d4fc20773">
      <Url>https://nortonprimary.sharepoint.com/sites/NJKTeachingSharedDrive/_layouts/15/DocIdRedir.aspx?ID=SVVSQVN3FXYW-1379705205-510081</Url>
      <Description>SVVSQVN3FXYW-1379705205-510081</Description>
    </_dlc_DocIdUrl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89C55CFC6B04744A54F5F4E11DD3E53" ma:contentTypeVersion="15" ma:contentTypeDescription="Create a new document." ma:contentTypeScope="" ma:versionID="19190d0aa2eec798c9210b9f12043a35">
  <xsd:schema xmlns:xsd="http://www.w3.org/2001/XMLSchema" xmlns:xs="http://www.w3.org/2001/XMLSchema" xmlns:p="http://schemas.microsoft.com/office/2006/metadata/properties" xmlns:ns2="6926eeae-0d7a-49bf-b0ac-166d4fc20773" xmlns:ns3="670ee706-ee6e-4727-a084-746c7beec48b" targetNamespace="http://schemas.microsoft.com/office/2006/metadata/properties" ma:root="true" ma:fieldsID="bf730e63c9a07775643206c065fc3efc" ns2:_="" ns3:_="">
    <xsd:import namespace="6926eeae-0d7a-49bf-b0ac-166d4fc20773"/>
    <xsd:import namespace="670ee706-ee6e-4727-a084-746c7beec48b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LengthInSeconds" minOccurs="0"/>
                <xsd:element ref="ns3:MediaServiceDateTaken" minOccurs="0"/>
                <xsd:element ref="ns3:MediaServiceObjectDetectorVersion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2:SharedWithUsers" minOccurs="0"/>
                <xsd:element ref="ns2:SharedWithDetail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26eeae-0d7a-49bf-b0ac-166d4fc20773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1" nillable="true" ma:displayName="Taxonomy Catch All Column" ma:hidden="true" ma:list="{68675250-8f8c-4848-946d-a73d70a8e4c7}" ma:internalName="TaxCatchAll" ma:showField="CatchAllData" ma:web="6926eeae-0d7a-49bf-b0ac-166d4fc2077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0ee706-ee6e-4727-a084-746c7beec48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73692bff-d1e5-40d4-bafd-7eb5ac35d1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8C8C3CB-C73A-4576-8CF6-9472C636E30D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211BB954-E4CE-47A0-800E-25C13875EE3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1B45C4A-F436-4D23-AA0A-53B7E88D7688}">
  <ds:schemaRefs>
    <ds:schemaRef ds:uri="http://schemas.microsoft.com/office/infopath/2007/PartnerControls"/>
    <ds:schemaRef ds:uri="6926eeae-0d7a-49bf-b0ac-166d4fc20773"/>
    <ds:schemaRef ds:uri="http://purl.org/dc/elements/1.1/"/>
    <ds:schemaRef ds:uri="http://purl.org/dc/terms/"/>
    <ds:schemaRef ds:uri="http://www.w3.org/XML/1998/namespace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670ee706-ee6e-4727-a084-746c7beec48b"/>
    <ds:schemaRef ds:uri="http://schemas.microsoft.com/office/2006/metadata/properties"/>
  </ds:schemaRefs>
</ds:datastoreItem>
</file>

<file path=customXml/itemProps4.xml><?xml version="1.0" encoding="utf-8"?>
<ds:datastoreItem xmlns:ds="http://schemas.openxmlformats.org/officeDocument/2006/customXml" ds:itemID="{615DBDB3-4A67-406E-A732-06AFCFE8C987}"/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990</TotalTime>
  <Words>137</Words>
  <Application>Microsoft Office PowerPoint</Application>
  <PresentationFormat>Widescreen</PresentationFormat>
  <Paragraphs>20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Franklin Gothic Book</vt:lpstr>
      <vt:lpstr>Crop</vt:lpstr>
      <vt:lpstr>Problem Solving Monday (Mad maths Monday)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Solving</dc:title>
  <dc:creator>Sophie Cornelius</dc:creator>
  <cp:lastModifiedBy>S Goddard</cp:lastModifiedBy>
  <cp:revision>19</cp:revision>
  <dcterms:created xsi:type="dcterms:W3CDTF">2023-01-03T09:21:42Z</dcterms:created>
  <dcterms:modified xsi:type="dcterms:W3CDTF">2023-09-18T10:02:30Z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0x010100A89C55CFC6B04744A54F5F4E11DD3E53</vt:lpwstr>
  </property>
  <property fmtid="{D5CDD505-2E9C-101B-9397-08002B2CF9AE}" pid="3" name="_dlc_DocIdItemGuid">
    <vt:lpwstr>cf35a807-2b2b-4dfe-b3dc-a272d818e4cb</vt:lpwstr>
  </property>
  <property fmtid="{D5CDD505-2E9C-101B-9397-08002B2CF9AE}" pid="4" name="MediaServiceImageTags">
    <vt:lpwstr/>
  </property>
</Properties>
</file>