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6"/>
  </p:notesMasterIdLst>
  <p:sldIdLst>
    <p:sldId id="356" r:id="rId2"/>
    <p:sldId id="350" r:id="rId3"/>
    <p:sldId id="351" r:id="rId4"/>
    <p:sldId id="357" r:id="rId5"/>
    <p:sldId id="352" r:id="rId6"/>
    <p:sldId id="354" r:id="rId7"/>
    <p:sldId id="353" r:id="rId8"/>
    <p:sldId id="358" r:id="rId9"/>
    <p:sldId id="360" r:id="rId10"/>
    <p:sldId id="256" r:id="rId11"/>
    <p:sldId id="304" r:id="rId12"/>
    <p:sldId id="310" r:id="rId13"/>
    <p:sldId id="324" r:id="rId14"/>
    <p:sldId id="359" r:id="rId15"/>
  </p:sldIdLst>
  <p:sldSz cx="12192000" cy="6858000"/>
  <p:notesSz cx="12192000" cy="6858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Help" id="{66FC30A4-7409-40D1-95D2-940D978BFF63}">
          <p14:sldIdLst>
            <p14:sldId id="356"/>
            <p14:sldId id="350"/>
            <p14:sldId id="351"/>
            <p14:sldId id="357"/>
            <p14:sldId id="352"/>
            <p14:sldId id="354"/>
            <p14:sldId id="353"/>
            <p14:sldId id="358"/>
            <p14:sldId id="360"/>
          </p14:sldIdLst>
        </p14:section>
        <p14:section name="Introduction" id="{66DAC600-BA0B-4D09-89B2-75965A9AC1DD}">
          <p14:sldIdLst>
            <p14:sldId id="256"/>
            <p14:sldId id="304"/>
          </p14:sldIdLst>
        </p14:section>
        <p14:section name="Inside the game" id="{75FABC7D-1527-4D38-A3E7-4D48A8A511AD}">
          <p14:sldIdLst>
            <p14:sldId id="310"/>
          </p14:sldIdLst>
        </p14:section>
        <p14:section name="Login walk-through and starting to play" id="{4B389B18-99E1-4412-B85E-41E46F54AC25}">
          <p14:sldIdLst/>
        </p14:section>
        <p14:section name="Learning Intentions" id="{B9377A4F-8BD1-4EB4-AE9C-077E538D7D75}">
          <p14:sldIdLst>
            <p14:sldId id="324"/>
            <p14:sldId id="359"/>
          </p14:sldIdLst>
        </p14:section>
        <p14:section name="Rewards" id="{AD496CE3-0AE4-4EC1-92F3-8462DEA7D702}">
          <p14:sldIdLst/>
        </p14:section>
        <p14:section name="The End" id="{5624CA6B-FAA9-4182-8C49-A33381D21830}">
          <p14:sldIdLst/>
        </p14:section>
      </p14:sectionLst>
    </p:ext>
    <p:ext uri="{EFAFB233-063F-42B5-8137-9DF3F51BA10A}">
      <p15:sldGuideLst xmlns:p15="http://schemas.microsoft.com/office/powerpoint/2012/main">
        <p15:guide id="1" orient="horz" pos="2880">
          <p15:clr>
            <a:srgbClr val="A4A3A4"/>
          </p15:clr>
        </p15:guide>
        <p15:guide id="2" pos="2160">
          <p15:clr>
            <a:srgbClr val="A4A3A4"/>
          </p15:clr>
        </p15:guide>
      </p15:sldGuideLst>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Maths Circle" initials="MC" lastIdx="1" clrIdx="0">
    <p:extLst>
      <p:ext uri="{19B8F6BF-5375-455C-9EA6-DF929625EA0E}">
        <p15:presenceInfo xmlns:p15="http://schemas.microsoft.com/office/powerpoint/2012/main" userId="35ccfa605b138bcb"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C1C1C"/>
    <a:srgbClr val="F4791F"/>
    <a:srgbClr val="009EE2"/>
    <a:srgbClr val="009999"/>
    <a:srgbClr val="784B9E"/>
    <a:srgbClr val="CC158D"/>
    <a:srgbClr val="FFFFFF"/>
    <a:srgbClr val="D9D9D9"/>
    <a:srgbClr val="FFFF00"/>
    <a:srgbClr val="E5332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206" autoAdjust="0"/>
    <p:restoredTop sz="92489" autoAdjust="0"/>
  </p:normalViewPr>
  <p:slideViewPr>
    <p:cSldViewPr>
      <p:cViewPr varScale="1">
        <p:scale>
          <a:sx n="81" d="100"/>
          <a:sy n="81" d="100"/>
        </p:scale>
        <p:origin x="787" y="48"/>
      </p:cViewPr>
      <p:guideLst>
        <p:guide orient="horz" pos="2880"/>
        <p:guide pos="2160"/>
      </p:guideLst>
    </p:cSldViewPr>
  </p:slideViewPr>
  <p:outlineViewPr>
    <p:cViewPr>
      <p:scale>
        <a:sx n="33" d="100"/>
        <a:sy n="33" d="100"/>
      </p:scale>
      <p:origin x="0" y="-5340"/>
    </p:cViewPr>
  </p:outlineViewPr>
  <p:notesTextViewPr>
    <p:cViewPr>
      <p:scale>
        <a:sx n="200" d="100"/>
        <a:sy n="200" d="100"/>
      </p:scale>
      <p:origin x="0" y="0"/>
    </p:cViewPr>
  </p:notesTextViewPr>
  <p:sorterViewPr>
    <p:cViewPr>
      <p:scale>
        <a:sx n="25" d="100"/>
        <a:sy n="25" d="100"/>
      </p:scale>
      <p:origin x="0" y="0"/>
    </p:cViewPr>
  </p:sorterViewPr>
  <p:notesViewPr>
    <p:cSldViewPr>
      <p:cViewPr varScale="1">
        <p:scale>
          <a:sx n="115" d="100"/>
          <a:sy n="115" d="100"/>
        </p:scale>
        <p:origin x="528" y="84"/>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commentAuthors" Target="commentAuthor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5283200" cy="3444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6905625" y="0"/>
            <a:ext cx="5283200" cy="344488"/>
          </a:xfrm>
          <a:prstGeom prst="rect">
            <a:avLst/>
          </a:prstGeom>
        </p:spPr>
        <p:txBody>
          <a:bodyPr vert="horz" lIns="91440" tIns="45720" rIns="91440" bIns="45720" rtlCol="0"/>
          <a:lstStyle>
            <a:lvl1pPr algn="r">
              <a:defRPr sz="1200"/>
            </a:lvl1pPr>
          </a:lstStyle>
          <a:p>
            <a:fld id="{D09EE344-99A1-416B-98BD-96056CF13571}" type="datetimeFigureOut">
              <a:rPr lang="en-GB" smtClean="0"/>
              <a:t>11/03/2020</a:t>
            </a:fld>
            <a:endParaRPr lang="en-GB"/>
          </a:p>
        </p:txBody>
      </p:sp>
      <p:sp>
        <p:nvSpPr>
          <p:cNvPr id="4" name="Slide Image Placeholder 3"/>
          <p:cNvSpPr>
            <a:spLocks noGrp="1" noRot="1" noChangeAspect="1"/>
          </p:cNvSpPr>
          <p:nvPr>
            <p:ph type="sldImg" idx="2"/>
          </p:nvPr>
        </p:nvSpPr>
        <p:spPr>
          <a:xfrm>
            <a:off x="4038600" y="857250"/>
            <a:ext cx="4114800" cy="231457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1219200" y="3300413"/>
            <a:ext cx="9753600" cy="2700337"/>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6513513"/>
            <a:ext cx="5283200" cy="3444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6905625" y="6513513"/>
            <a:ext cx="5283200" cy="344487"/>
          </a:xfrm>
          <a:prstGeom prst="rect">
            <a:avLst/>
          </a:prstGeom>
        </p:spPr>
        <p:txBody>
          <a:bodyPr vert="horz" lIns="91440" tIns="45720" rIns="91440" bIns="45720" rtlCol="0" anchor="b"/>
          <a:lstStyle>
            <a:lvl1pPr algn="r">
              <a:defRPr sz="1200"/>
            </a:lvl1pPr>
          </a:lstStyle>
          <a:p>
            <a:fld id="{634104E0-79BA-4744-93FB-2C49E722D411}" type="slidenum">
              <a:rPr lang="en-GB" smtClean="0"/>
              <a:t>‹#›</a:t>
            </a:fld>
            <a:endParaRPr lang="en-GB"/>
          </a:p>
        </p:txBody>
      </p:sp>
    </p:spTree>
    <p:extLst>
      <p:ext uri="{BB962C8B-B14F-4D97-AF65-F5344CB8AC3E}">
        <p14:creationId xmlns:p14="http://schemas.microsoft.com/office/powerpoint/2010/main" val="96956698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Before revealing each name you could get them to call out the name together.</a:t>
            </a:r>
          </a:p>
          <a:p>
            <a:r>
              <a:rPr lang="en-GB" dirty="0"/>
              <a:t>e.g. “After 3, what’s the name of this bot [pointing to Betty]? 1…2…3…”</a:t>
            </a:r>
          </a:p>
          <a:p>
            <a:endParaRPr lang="en-GB" dirty="0"/>
          </a:p>
        </p:txBody>
      </p:sp>
      <p:sp>
        <p:nvSpPr>
          <p:cNvPr id="4" name="Slide Number Placeholder 3"/>
          <p:cNvSpPr>
            <a:spLocks noGrp="1"/>
          </p:cNvSpPr>
          <p:nvPr>
            <p:ph type="sldNum" sz="quarter" idx="5"/>
          </p:nvPr>
        </p:nvSpPr>
        <p:spPr/>
        <p:txBody>
          <a:bodyPr/>
          <a:lstStyle/>
          <a:p>
            <a:fld id="{634104E0-79BA-4744-93FB-2C49E722D411}" type="slidenum">
              <a:rPr lang="en-GB" smtClean="0"/>
              <a:t>11</a:t>
            </a:fld>
            <a:endParaRPr lang="en-GB"/>
          </a:p>
        </p:txBody>
      </p:sp>
    </p:spTree>
    <p:extLst>
      <p:ext uri="{BB962C8B-B14F-4D97-AF65-F5344CB8AC3E}">
        <p14:creationId xmlns:p14="http://schemas.microsoft.com/office/powerpoint/2010/main" val="137834726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Available on different devices.</a:t>
            </a:r>
          </a:p>
        </p:txBody>
      </p:sp>
      <p:sp>
        <p:nvSpPr>
          <p:cNvPr id="4" name="Slide Number Placeholder 3"/>
          <p:cNvSpPr>
            <a:spLocks noGrp="1"/>
          </p:cNvSpPr>
          <p:nvPr>
            <p:ph type="sldNum" sz="quarter" idx="5"/>
          </p:nvPr>
        </p:nvSpPr>
        <p:spPr/>
        <p:txBody>
          <a:bodyPr/>
          <a:lstStyle/>
          <a:p>
            <a:fld id="{634104E0-79BA-4744-93FB-2C49E722D411}" type="slidenum">
              <a:rPr lang="en-GB" smtClean="0"/>
              <a:t>12</a:t>
            </a:fld>
            <a:endParaRPr lang="en-GB"/>
          </a:p>
        </p:txBody>
      </p:sp>
    </p:spTree>
    <p:extLst>
      <p:ext uri="{BB962C8B-B14F-4D97-AF65-F5344CB8AC3E}">
        <p14:creationId xmlns:p14="http://schemas.microsoft.com/office/powerpoint/2010/main" val="100486475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 three core strands of </a:t>
            </a:r>
            <a:r>
              <a:rPr lang="en-GB" dirty="0" err="1"/>
              <a:t>NumBots</a:t>
            </a:r>
            <a:r>
              <a:rPr lang="en-GB" dirty="0"/>
              <a:t> are subitising (“counting without counting”), number bonds and addition &amp; subtraction.</a:t>
            </a:r>
          </a:p>
          <a:p>
            <a:endParaRPr lang="en-GB" dirty="0"/>
          </a:p>
          <a:p>
            <a:r>
              <a:rPr lang="en-GB" dirty="0"/>
              <a:t>Here are some screenshots of the representations we use.</a:t>
            </a:r>
          </a:p>
        </p:txBody>
      </p:sp>
      <p:sp>
        <p:nvSpPr>
          <p:cNvPr id="4" name="Slide Number Placeholder 3"/>
          <p:cNvSpPr>
            <a:spLocks noGrp="1"/>
          </p:cNvSpPr>
          <p:nvPr>
            <p:ph type="sldNum" sz="quarter" idx="5"/>
          </p:nvPr>
        </p:nvSpPr>
        <p:spPr/>
        <p:txBody>
          <a:bodyPr/>
          <a:lstStyle/>
          <a:p>
            <a:fld id="{634104E0-79BA-4744-93FB-2C49E722D411}" type="slidenum">
              <a:rPr lang="en-GB" smtClean="0"/>
              <a:t>13</a:t>
            </a:fld>
            <a:endParaRPr lang="en-GB"/>
          </a:p>
        </p:txBody>
      </p:sp>
    </p:spTree>
    <p:extLst>
      <p:ext uri="{BB962C8B-B14F-4D97-AF65-F5344CB8AC3E}">
        <p14:creationId xmlns:p14="http://schemas.microsoft.com/office/powerpoint/2010/main" val="331946464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obj" preserve="1">
  <p:cSld name="Title Slide">
    <p:spTree>
      <p:nvGrpSpPr>
        <p:cNvPr id="1" name=""/>
        <p:cNvGrpSpPr/>
        <p:nvPr/>
      </p:nvGrpSpPr>
      <p:grpSpPr>
        <a:xfrm>
          <a:off x="0" y="0"/>
          <a:ext cx="0" cy="0"/>
          <a:chOff x="0" y="0"/>
          <a:chExt cx="0" cy="0"/>
        </a:xfrm>
      </p:grpSpPr>
      <p:sp>
        <p:nvSpPr>
          <p:cNvPr id="2" name="Holder 2"/>
          <p:cNvSpPr>
            <a:spLocks noGrp="1"/>
          </p:cNvSpPr>
          <p:nvPr>
            <p:ph type="ctrTitle"/>
          </p:nvPr>
        </p:nvSpPr>
        <p:spPr>
          <a:xfrm>
            <a:off x="914876" y="2125980"/>
            <a:ext cx="10368598" cy="1440180"/>
          </a:xfrm>
          <a:prstGeom prst="rect">
            <a:avLst/>
          </a:prstGeom>
        </p:spPr>
        <p:txBody>
          <a:bodyPr wrap="square" lIns="0" tIns="0" rIns="0" bIns="0">
            <a:spAutoFit/>
          </a:bodyPr>
          <a:lstStyle>
            <a:lvl1pPr>
              <a:defRPr/>
            </a:lvl1pPr>
          </a:lstStyle>
          <a:p>
            <a:r>
              <a:rPr lang="en-US"/>
              <a:t>Click to edit Master title style</a:t>
            </a:r>
            <a:endParaRPr/>
          </a:p>
        </p:txBody>
      </p:sp>
      <p:sp>
        <p:nvSpPr>
          <p:cNvPr id="3" name="Holder 3"/>
          <p:cNvSpPr>
            <a:spLocks noGrp="1"/>
          </p:cNvSpPr>
          <p:nvPr>
            <p:ph type="subTitle" idx="4"/>
          </p:nvPr>
        </p:nvSpPr>
        <p:spPr>
          <a:xfrm>
            <a:off x="1829752" y="3840480"/>
            <a:ext cx="8538845" cy="1714500"/>
          </a:xfrm>
          <a:prstGeom prst="rect">
            <a:avLst/>
          </a:prstGeom>
        </p:spPr>
        <p:txBody>
          <a:bodyPr wrap="square" lIns="0" tIns="0" rIns="0" bIns="0">
            <a:spAutoFit/>
          </a:bodyPr>
          <a:lstStyle>
            <a:lvl1pPr>
              <a:defRPr/>
            </a:lvl1pPr>
          </a:lstStyle>
          <a:p>
            <a:r>
              <a:rPr lang="en-US"/>
              <a:t>Click to edit Master subtitle style</a:t>
            </a:r>
            <a:endParaRPr/>
          </a:p>
        </p:txBody>
      </p:sp>
      <p:sp>
        <p:nvSpPr>
          <p:cNvPr id="4" name="Holder 4"/>
          <p:cNvSpPr>
            <a:spLocks noGrp="1"/>
          </p:cNvSpPr>
          <p:nvPr>
            <p:ph type="ftr" sz="quarter" idx="5"/>
          </p:nvPr>
        </p:nvSpPr>
        <p:spPr/>
        <p:txBody>
          <a:bodyPr lIns="0" tIns="0" rIns="0" bIns="0"/>
          <a:lstStyle>
            <a:lvl1pPr algn="ctr">
              <a:defRPr>
                <a:solidFill>
                  <a:schemeClr val="tx1">
                    <a:tint val="75000"/>
                  </a:schemeClr>
                </a:solidFill>
              </a:defRPr>
            </a:lvl1pPr>
          </a:lstStyle>
          <a:p>
            <a:endParaRPr dirty="0"/>
          </a:p>
        </p:txBody>
      </p:sp>
      <p:sp>
        <p:nvSpPr>
          <p:cNvPr id="5" name="Holder 5"/>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3/11/2020</a:t>
            </a:fld>
            <a:endParaRPr lang="en-US" dirty="0"/>
          </a:p>
        </p:txBody>
      </p:sp>
      <p:sp>
        <p:nvSpPr>
          <p:cNvPr id="6" name="Holder 6"/>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3600" b="1" i="0">
                <a:solidFill>
                  <a:srgbClr val="231F20"/>
                </a:solidFill>
                <a:latin typeface="Arial"/>
                <a:cs typeface="Arial"/>
              </a:defRPr>
            </a:lvl1pPr>
          </a:lstStyle>
          <a:p>
            <a:r>
              <a:rPr lang="en-US"/>
              <a:t>Click to edit Master title style</a:t>
            </a:r>
            <a:endParaRPr/>
          </a:p>
        </p:txBody>
      </p:sp>
      <p:sp>
        <p:nvSpPr>
          <p:cNvPr id="3" name="Holder 3"/>
          <p:cNvSpPr>
            <a:spLocks noGrp="1"/>
          </p:cNvSpPr>
          <p:nvPr>
            <p:ph type="body" idx="1"/>
          </p:nvPr>
        </p:nvSpPr>
        <p:spPr/>
        <p:txBody>
          <a:bodyPr lIns="0" tIns="0" rIns="0" bIns="0"/>
          <a:lstStyle>
            <a:lvl1pPr>
              <a:defRPr b="0" i="0">
                <a:solidFill>
                  <a:schemeClr val="tx1"/>
                </a:solidFill>
              </a:defRPr>
            </a:lvl1pPr>
          </a:lstStyle>
          <a:p>
            <a:pPr lvl="0"/>
            <a:r>
              <a:rPr lang="en-US"/>
              <a:t>Click to edit Master text styles</a:t>
            </a:r>
          </a:p>
        </p:txBody>
      </p:sp>
      <p:sp>
        <p:nvSpPr>
          <p:cNvPr id="4" name="Holder 4"/>
          <p:cNvSpPr>
            <a:spLocks noGrp="1"/>
          </p:cNvSpPr>
          <p:nvPr>
            <p:ph type="ftr" sz="quarter" idx="5"/>
          </p:nvPr>
        </p:nvSpPr>
        <p:spPr/>
        <p:txBody>
          <a:bodyPr lIns="0" tIns="0" rIns="0" bIns="0"/>
          <a:lstStyle>
            <a:lvl1pPr algn="ctr">
              <a:defRPr>
                <a:solidFill>
                  <a:schemeClr val="tx1">
                    <a:tint val="75000"/>
                  </a:schemeClr>
                </a:solidFill>
              </a:defRPr>
            </a:lvl1pPr>
          </a:lstStyle>
          <a:p>
            <a:endParaRPr dirty="0"/>
          </a:p>
        </p:txBody>
      </p:sp>
      <p:sp>
        <p:nvSpPr>
          <p:cNvPr id="5" name="Holder 5"/>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3/11/2020</a:t>
            </a:fld>
            <a:endParaRPr lang="en-US" dirty="0"/>
          </a:p>
        </p:txBody>
      </p:sp>
      <p:sp>
        <p:nvSpPr>
          <p:cNvPr id="6" name="Holder 6"/>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wo Content">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3600" b="1" i="0">
                <a:solidFill>
                  <a:srgbClr val="231F20"/>
                </a:solidFill>
                <a:latin typeface="Arial"/>
                <a:cs typeface="Arial"/>
              </a:defRPr>
            </a:lvl1pPr>
          </a:lstStyle>
          <a:p>
            <a:r>
              <a:rPr lang="en-US"/>
              <a:t>Click to edit Master title style</a:t>
            </a:r>
            <a:endParaRPr/>
          </a:p>
        </p:txBody>
      </p:sp>
      <p:sp>
        <p:nvSpPr>
          <p:cNvPr id="3" name="Holder 3"/>
          <p:cNvSpPr>
            <a:spLocks noGrp="1"/>
          </p:cNvSpPr>
          <p:nvPr>
            <p:ph sz="half" idx="2"/>
          </p:nvPr>
        </p:nvSpPr>
        <p:spPr>
          <a:xfrm>
            <a:off x="609917" y="1577340"/>
            <a:ext cx="5306282" cy="4526280"/>
          </a:xfrm>
          <a:prstGeom prst="rect">
            <a:avLst/>
          </a:prstGeom>
        </p:spPr>
        <p:txBody>
          <a:bodyPr wrap="square" lIns="0" tIns="0" rIns="0" bIns="0">
            <a:spAutoFit/>
          </a:bodyPr>
          <a:lstStyle>
            <a:lvl1pPr>
              <a:defRPr/>
            </a:lvl1pPr>
          </a:lstStyle>
          <a:p>
            <a:pPr lvl="0"/>
            <a:r>
              <a:rPr lang="en-US"/>
              <a:t>Click to edit Master text styles</a:t>
            </a:r>
          </a:p>
        </p:txBody>
      </p:sp>
      <p:sp>
        <p:nvSpPr>
          <p:cNvPr id="4" name="Holder 4"/>
          <p:cNvSpPr>
            <a:spLocks noGrp="1"/>
          </p:cNvSpPr>
          <p:nvPr>
            <p:ph sz="half" idx="3"/>
          </p:nvPr>
        </p:nvSpPr>
        <p:spPr>
          <a:xfrm>
            <a:off x="6282150" y="1577340"/>
            <a:ext cx="5306282" cy="4526280"/>
          </a:xfrm>
          <a:prstGeom prst="rect">
            <a:avLst/>
          </a:prstGeom>
        </p:spPr>
        <p:txBody>
          <a:bodyPr wrap="square" lIns="0" tIns="0" rIns="0" bIns="0">
            <a:spAutoFit/>
          </a:bodyPr>
          <a:lstStyle>
            <a:lvl1pPr>
              <a:defRPr/>
            </a:lvl1pPr>
          </a:lstStyle>
          <a:p>
            <a:pPr lvl="0"/>
            <a:r>
              <a:rPr lang="en-US"/>
              <a:t>Click to edit Master text styles</a:t>
            </a:r>
          </a:p>
        </p:txBody>
      </p:sp>
      <p:sp>
        <p:nvSpPr>
          <p:cNvPr id="5" name="Holder 5"/>
          <p:cNvSpPr>
            <a:spLocks noGrp="1"/>
          </p:cNvSpPr>
          <p:nvPr>
            <p:ph type="ftr" sz="quarter" idx="5"/>
          </p:nvPr>
        </p:nvSpPr>
        <p:spPr/>
        <p:txBody>
          <a:bodyPr lIns="0" tIns="0" rIns="0" bIns="0"/>
          <a:lstStyle>
            <a:lvl1pPr algn="ctr">
              <a:defRPr>
                <a:solidFill>
                  <a:schemeClr val="tx1">
                    <a:tint val="75000"/>
                  </a:schemeClr>
                </a:solidFill>
              </a:defRPr>
            </a:lvl1pPr>
          </a:lstStyle>
          <a:p>
            <a:endParaRPr dirty="0"/>
          </a:p>
        </p:txBody>
      </p:sp>
      <p:sp>
        <p:nvSpPr>
          <p:cNvPr id="6" name="Holder 6"/>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3/11/2020</a:t>
            </a:fld>
            <a:endParaRPr lang="en-US" dirty="0"/>
          </a:p>
        </p:txBody>
      </p:sp>
      <p:sp>
        <p:nvSpPr>
          <p:cNvPr id="7" name="Holder 7"/>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obj" preserve="1">
  <p:cSld name="Title Only">
    <p:bg>
      <p:bgPr>
        <a:solidFill>
          <a:schemeClr val="bg1"/>
        </a:solidFill>
        <a:effectLst/>
      </p:bgPr>
    </p:bg>
    <p:spTree>
      <p:nvGrpSpPr>
        <p:cNvPr id="1" name=""/>
        <p:cNvGrpSpPr/>
        <p:nvPr/>
      </p:nvGrpSpPr>
      <p:grpSpPr>
        <a:xfrm>
          <a:off x="0" y="0"/>
          <a:ext cx="0" cy="0"/>
          <a:chOff x="0" y="0"/>
          <a:chExt cx="0" cy="0"/>
        </a:xfrm>
      </p:grpSpPr>
      <p:sp>
        <p:nvSpPr>
          <p:cNvPr id="16" name="bk object 16"/>
          <p:cNvSpPr/>
          <p:nvPr/>
        </p:nvSpPr>
        <p:spPr>
          <a:xfrm>
            <a:off x="0" y="0"/>
            <a:ext cx="12192113" cy="6858000"/>
          </a:xfrm>
          <a:prstGeom prst="rect">
            <a:avLst/>
          </a:prstGeom>
          <a:blipFill>
            <a:blip r:embed="rId2" cstate="print">
              <a:extLst>
                <a:ext uri="{28A0092B-C50C-407E-A947-70E740481C1C}">
                  <a14:useLocalDpi xmlns:a14="http://schemas.microsoft.com/office/drawing/2010/main"/>
                </a:ext>
              </a:extLst>
            </a:blip>
            <a:stretch>
              <a:fillRect/>
            </a:stretch>
          </a:blipFill>
        </p:spPr>
        <p:txBody>
          <a:bodyPr wrap="square" lIns="0" tIns="0" rIns="0" bIns="0" rtlCol="0"/>
          <a:lstStyle/>
          <a:p>
            <a:endParaRPr dirty="0"/>
          </a:p>
        </p:txBody>
      </p:sp>
      <p:sp>
        <p:nvSpPr>
          <p:cNvPr id="2" name="Holder 2"/>
          <p:cNvSpPr>
            <a:spLocks noGrp="1"/>
          </p:cNvSpPr>
          <p:nvPr>
            <p:ph type="title"/>
          </p:nvPr>
        </p:nvSpPr>
        <p:spPr/>
        <p:txBody>
          <a:bodyPr lIns="0" tIns="0" rIns="0" bIns="0"/>
          <a:lstStyle>
            <a:lvl1pPr>
              <a:defRPr sz="3600" b="1" i="0">
                <a:solidFill>
                  <a:srgbClr val="231F20"/>
                </a:solidFill>
                <a:latin typeface="Arial"/>
                <a:cs typeface="Arial"/>
              </a:defRPr>
            </a:lvl1pPr>
          </a:lstStyle>
          <a:p>
            <a:r>
              <a:rPr lang="en-US"/>
              <a:t>Click to edit Master title style</a:t>
            </a:r>
            <a:endParaRPr/>
          </a:p>
        </p:txBody>
      </p:sp>
      <p:sp>
        <p:nvSpPr>
          <p:cNvPr id="3" name="Holder 3"/>
          <p:cNvSpPr>
            <a:spLocks noGrp="1"/>
          </p:cNvSpPr>
          <p:nvPr>
            <p:ph type="ftr" sz="quarter" idx="5"/>
          </p:nvPr>
        </p:nvSpPr>
        <p:spPr/>
        <p:txBody>
          <a:bodyPr lIns="0" tIns="0" rIns="0" bIns="0"/>
          <a:lstStyle>
            <a:lvl1pPr algn="ctr">
              <a:defRPr>
                <a:solidFill>
                  <a:schemeClr val="tx1">
                    <a:tint val="75000"/>
                  </a:schemeClr>
                </a:solidFill>
              </a:defRPr>
            </a:lvl1pPr>
          </a:lstStyle>
          <a:p>
            <a:endParaRPr dirty="0"/>
          </a:p>
        </p:txBody>
      </p:sp>
      <p:sp>
        <p:nvSpPr>
          <p:cNvPr id="4" name="Holder 4"/>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3/11/2020</a:t>
            </a:fld>
            <a:endParaRPr lang="en-US" dirty="0"/>
          </a:p>
        </p:txBody>
      </p:sp>
      <p:sp>
        <p:nvSpPr>
          <p:cNvPr id="5" name="Holder 5"/>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obj" preserve="1">
  <p:cSld name="Blank">
    <p:spTree>
      <p:nvGrpSpPr>
        <p:cNvPr id="1" name=""/>
        <p:cNvGrpSpPr/>
        <p:nvPr/>
      </p:nvGrpSpPr>
      <p:grpSpPr>
        <a:xfrm>
          <a:off x="0" y="0"/>
          <a:ext cx="0" cy="0"/>
          <a:chOff x="0" y="0"/>
          <a:chExt cx="0" cy="0"/>
        </a:xfrm>
      </p:grpSpPr>
      <p:sp>
        <p:nvSpPr>
          <p:cNvPr id="2" name="Holder 2"/>
          <p:cNvSpPr>
            <a:spLocks noGrp="1"/>
          </p:cNvSpPr>
          <p:nvPr>
            <p:ph type="ftr" sz="quarter" idx="5"/>
          </p:nvPr>
        </p:nvSpPr>
        <p:spPr/>
        <p:txBody>
          <a:bodyPr lIns="0" tIns="0" rIns="0" bIns="0"/>
          <a:lstStyle>
            <a:lvl1pPr algn="ctr">
              <a:defRPr>
                <a:solidFill>
                  <a:schemeClr val="tx1">
                    <a:tint val="75000"/>
                  </a:schemeClr>
                </a:solidFill>
              </a:defRPr>
            </a:lvl1pPr>
          </a:lstStyle>
          <a:p>
            <a:endParaRPr dirty="0"/>
          </a:p>
        </p:txBody>
      </p:sp>
      <p:sp>
        <p:nvSpPr>
          <p:cNvPr id="3" name="Holder 3"/>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3/11/2020</a:t>
            </a:fld>
            <a:endParaRPr lang="en-US" dirty="0"/>
          </a:p>
        </p:txBody>
      </p:sp>
      <p:sp>
        <p:nvSpPr>
          <p:cNvPr id="4" name="Holder 4"/>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dirty="0"/>
          </a:p>
        </p:txBody>
      </p:sp>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older 2"/>
          <p:cNvSpPr>
            <a:spLocks noGrp="1"/>
          </p:cNvSpPr>
          <p:nvPr>
            <p:ph type="title"/>
          </p:nvPr>
        </p:nvSpPr>
        <p:spPr>
          <a:xfrm>
            <a:off x="2164405" y="320154"/>
            <a:ext cx="7869539" cy="1122680"/>
          </a:xfrm>
          <a:prstGeom prst="rect">
            <a:avLst/>
          </a:prstGeom>
        </p:spPr>
        <p:txBody>
          <a:bodyPr wrap="square" lIns="0" tIns="0" rIns="0" bIns="0">
            <a:spAutoFit/>
          </a:bodyPr>
          <a:lstStyle>
            <a:lvl1pPr>
              <a:defRPr sz="3600" b="1" i="0">
                <a:solidFill>
                  <a:srgbClr val="231F20"/>
                </a:solidFill>
                <a:latin typeface="Arial"/>
                <a:cs typeface="Arial"/>
              </a:defRPr>
            </a:lvl1pPr>
          </a:lstStyle>
          <a:p>
            <a:endParaRPr/>
          </a:p>
        </p:txBody>
      </p:sp>
      <p:sp>
        <p:nvSpPr>
          <p:cNvPr id="3" name="Holder 3"/>
          <p:cNvSpPr>
            <a:spLocks noGrp="1"/>
          </p:cNvSpPr>
          <p:nvPr>
            <p:ph type="body" idx="1"/>
          </p:nvPr>
        </p:nvSpPr>
        <p:spPr>
          <a:xfrm>
            <a:off x="1375735" y="2118904"/>
            <a:ext cx="9446879" cy="3219450"/>
          </a:xfrm>
          <a:prstGeom prst="rect">
            <a:avLst/>
          </a:prstGeom>
        </p:spPr>
        <p:txBody>
          <a:bodyPr wrap="square" lIns="0" tIns="0" rIns="0" bIns="0">
            <a:spAutoFit/>
          </a:bodyPr>
          <a:lstStyle>
            <a:lvl1pPr>
              <a:defRPr b="0" i="0">
                <a:solidFill>
                  <a:schemeClr val="tx1"/>
                </a:solidFill>
              </a:defRPr>
            </a:lvl1pPr>
          </a:lstStyle>
          <a:p>
            <a:endParaRPr/>
          </a:p>
        </p:txBody>
      </p:sp>
      <p:sp>
        <p:nvSpPr>
          <p:cNvPr id="4" name="Holder 4"/>
          <p:cNvSpPr>
            <a:spLocks noGrp="1"/>
          </p:cNvSpPr>
          <p:nvPr>
            <p:ph type="ftr" sz="quarter" idx="5"/>
          </p:nvPr>
        </p:nvSpPr>
        <p:spPr>
          <a:xfrm>
            <a:off x="4147439" y="6377940"/>
            <a:ext cx="3903472" cy="342900"/>
          </a:xfrm>
          <a:prstGeom prst="rect">
            <a:avLst/>
          </a:prstGeom>
        </p:spPr>
        <p:txBody>
          <a:bodyPr wrap="square" lIns="0" tIns="0" rIns="0" bIns="0">
            <a:spAutoFit/>
          </a:bodyPr>
          <a:lstStyle>
            <a:lvl1pPr algn="ctr">
              <a:defRPr>
                <a:solidFill>
                  <a:schemeClr val="tx1">
                    <a:tint val="75000"/>
                  </a:schemeClr>
                </a:solidFill>
              </a:defRPr>
            </a:lvl1pPr>
          </a:lstStyle>
          <a:p>
            <a:endParaRPr dirty="0"/>
          </a:p>
        </p:txBody>
      </p:sp>
      <p:sp>
        <p:nvSpPr>
          <p:cNvPr id="5" name="Holder 5"/>
          <p:cNvSpPr>
            <a:spLocks noGrp="1"/>
          </p:cNvSpPr>
          <p:nvPr>
            <p:ph type="dt" sz="half" idx="6"/>
          </p:nvPr>
        </p:nvSpPr>
        <p:spPr>
          <a:xfrm>
            <a:off x="609917" y="6377940"/>
            <a:ext cx="2805620" cy="342900"/>
          </a:xfrm>
          <a:prstGeom prst="rect">
            <a:avLst/>
          </a:prstGeom>
        </p:spPr>
        <p:txBody>
          <a:bodyPr wrap="square" lIns="0" tIns="0" rIns="0" bIns="0">
            <a:spAutoFit/>
          </a:bodyPr>
          <a:lstStyle>
            <a:lvl1pPr algn="l">
              <a:defRPr>
                <a:solidFill>
                  <a:schemeClr val="tx1">
                    <a:tint val="75000"/>
                  </a:schemeClr>
                </a:solidFill>
              </a:defRPr>
            </a:lvl1pPr>
          </a:lstStyle>
          <a:p>
            <a:fld id="{1D8BD707-D9CF-40AE-B4C6-C98DA3205C09}" type="datetimeFigureOut">
              <a:rPr lang="en-US"/>
              <a:t>3/11/2020</a:t>
            </a:fld>
            <a:endParaRPr lang="en-US" dirty="0"/>
          </a:p>
        </p:txBody>
      </p:sp>
      <p:sp>
        <p:nvSpPr>
          <p:cNvPr id="6" name="Holder 6"/>
          <p:cNvSpPr>
            <a:spLocks noGrp="1"/>
          </p:cNvSpPr>
          <p:nvPr>
            <p:ph type="sldNum" sz="quarter" idx="7"/>
          </p:nvPr>
        </p:nvSpPr>
        <p:spPr>
          <a:xfrm>
            <a:off x="8782812" y="6377940"/>
            <a:ext cx="2805620" cy="342900"/>
          </a:xfrm>
          <a:prstGeom prst="rect">
            <a:avLst/>
          </a:prstGeom>
        </p:spPr>
        <p:txBody>
          <a:bodyPr wrap="square" lIns="0" tIns="0" rIns="0" bIns="0">
            <a:spAutoFit/>
          </a:bodyPr>
          <a:lstStyle>
            <a:lvl1pPr algn="r">
              <a:defRPr>
                <a:solidFill>
                  <a:schemeClr val="tx1">
                    <a:tint val="75000"/>
                  </a:schemeClr>
                </a:solidFill>
              </a:defRPr>
            </a:lvl1pPr>
          </a:lstStyle>
          <a:p>
            <a:fld id="{B6F15528-21DE-4FAA-801E-634DDDAF4B2B}" type="slidenum">
              <a:t>‹#›</a:t>
            </a:fld>
            <a:endParaRPr dirty="0"/>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Lst>
  <p:txStyles>
    <p:titleStyle>
      <a:lvl1pPr eaLnBrk="1" hangingPunct="1">
        <a:defRPr>
          <a:latin typeface="+mj-lt"/>
          <a:ea typeface="+mj-ea"/>
          <a:cs typeface="+mj-cs"/>
        </a:defRPr>
      </a:lvl1pPr>
    </p:titleStyle>
    <p:bodyStyle>
      <a:lvl1pPr marL="0" eaLnBrk="1" hangingPunct="1">
        <a:defRPr>
          <a:latin typeface="+mn-lt"/>
          <a:ea typeface="+mn-ea"/>
          <a:cs typeface="+mn-cs"/>
        </a:defRPr>
      </a:lvl1pPr>
      <a:lvl2pPr marL="457200" eaLnBrk="1" hangingPunct="1">
        <a:defRPr>
          <a:latin typeface="+mn-lt"/>
          <a:ea typeface="+mn-ea"/>
          <a:cs typeface="+mn-cs"/>
        </a:defRPr>
      </a:lvl2pPr>
      <a:lvl3pPr marL="914400" eaLnBrk="1" hangingPunct="1">
        <a:defRPr>
          <a:latin typeface="+mn-lt"/>
          <a:ea typeface="+mn-ea"/>
          <a:cs typeface="+mn-cs"/>
        </a:defRPr>
      </a:lvl3pPr>
      <a:lvl4pPr marL="1371600" eaLnBrk="1" hangingPunct="1">
        <a:defRPr>
          <a:latin typeface="+mn-lt"/>
          <a:ea typeface="+mn-ea"/>
          <a:cs typeface="+mn-cs"/>
        </a:defRPr>
      </a:lvl4pPr>
      <a:lvl5pPr marL="1828800" eaLnBrk="1" hangingPunct="1">
        <a:defRPr>
          <a:latin typeface="+mn-lt"/>
          <a:ea typeface="+mn-ea"/>
          <a:cs typeface="+mn-cs"/>
        </a:defRPr>
      </a:lvl5pPr>
      <a:lvl6pPr marL="2286000" eaLnBrk="1" hangingPunct="1">
        <a:defRPr>
          <a:latin typeface="+mn-lt"/>
          <a:ea typeface="+mn-ea"/>
          <a:cs typeface="+mn-cs"/>
        </a:defRPr>
      </a:lvl6pPr>
      <a:lvl7pPr marL="2743200" eaLnBrk="1" hangingPunct="1">
        <a:defRPr>
          <a:latin typeface="+mn-lt"/>
          <a:ea typeface="+mn-ea"/>
          <a:cs typeface="+mn-cs"/>
        </a:defRPr>
      </a:lvl7pPr>
      <a:lvl8pPr marL="3200400" eaLnBrk="1" hangingPunct="1">
        <a:defRPr>
          <a:latin typeface="+mn-lt"/>
          <a:ea typeface="+mn-ea"/>
          <a:cs typeface="+mn-cs"/>
        </a:defRPr>
      </a:lvl8pPr>
      <a:lvl9pPr marL="3657600" eaLnBrk="1" hangingPunct="1">
        <a:defRPr>
          <a:latin typeface="+mn-lt"/>
          <a:ea typeface="+mn-ea"/>
          <a:cs typeface="+mn-cs"/>
        </a:defRPr>
      </a:lvl9pPr>
    </p:bodyStyle>
    <p:otherStyle>
      <a:lvl1pPr marL="0" eaLnBrk="1" hangingPunct="1">
        <a:defRPr>
          <a:latin typeface="+mn-lt"/>
          <a:ea typeface="+mn-ea"/>
          <a:cs typeface="+mn-cs"/>
        </a:defRPr>
      </a:lvl1pPr>
      <a:lvl2pPr marL="457200" eaLnBrk="1" hangingPunct="1">
        <a:defRPr>
          <a:latin typeface="+mn-lt"/>
          <a:ea typeface="+mn-ea"/>
          <a:cs typeface="+mn-cs"/>
        </a:defRPr>
      </a:lvl2pPr>
      <a:lvl3pPr marL="914400" eaLnBrk="1" hangingPunct="1">
        <a:defRPr>
          <a:latin typeface="+mn-lt"/>
          <a:ea typeface="+mn-ea"/>
          <a:cs typeface="+mn-cs"/>
        </a:defRPr>
      </a:lvl3pPr>
      <a:lvl4pPr marL="1371600" eaLnBrk="1" hangingPunct="1">
        <a:defRPr>
          <a:latin typeface="+mn-lt"/>
          <a:ea typeface="+mn-ea"/>
          <a:cs typeface="+mn-cs"/>
        </a:defRPr>
      </a:lvl4pPr>
      <a:lvl5pPr marL="1828800" eaLnBrk="1" hangingPunct="1">
        <a:defRPr>
          <a:latin typeface="+mn-lt"/>
          <a:ea typeface="+mn-ea"/>
          <a:cs typeface="+mn-cs"/>
        </a:defRPr>
      </a:lvl5pPr>
      <a:lvl6pPr marL="2286000" eaLnBrk="1" hangingPunct="1">
        <a:defRPr>
          <a:latin typeface="+mn-lt"/>
          <a:ea typeface="+mn-ea"/>
          <a:cs typeface="+mn-cs"/>
        </a:defRPr>
      </a:lvl6pPr>
      <a:lvl7pPr marL="2743200" eaLnBrk="1" hangingPunct="1">
        <a:defRPr>
          <a:latin typeface="+mn-lt"/>
          <a:ea typeface="+mn-ea"/>
          <a:cs typeface="+mn-cs"/>
        </a:defRPr>
      </a:lvl7pPr>
      <a:lvl8pPr marL="3200400" eaLnBrk="1" hangingPunct="1">
        <a:defRPr>
          <a:latin typeface="+mn-lt"/>
          <a:ea typeface="+mn-ea"/>
          <a:cs typeface="+mn-cs"/>
        </a:defRPr>
      </a:lvl8pPr>
      <a:lvl9pPr marL="3657600" eaLnBrk="1" hangingPunct="1">
        <a:defRPr>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hyperlink" Target="https://mathsnoproblem.com/maths-as-a-language/" TargetMode="Externa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hyperlink" Target="https://www.ncetm.org.uk/" TargetMode="External"/><Relationship Id="rId2" Type="http://schemas.openxmlformats.org/officeDocument/2006/relationships/hyperlink" Target="https://www.bbc.co.uk/cbeebies/shows/numberblocks" TargetMode="External"/><Relationship Id="rId1" Type="http://schemas.openxmlformats.org/officeDocument/2006/relationships/slideLayout" Target="../slideLayouts/slideLayout2.xml"/><Relationship Id="rId6" Type="http://schemas.openxmlformats.org/officeDocument/2006/relationships/hyperlink" Target="http://www.iseemaths.com/early-number/" TargetMode="External"/><Relationship Id="rId5" Type="http://schemas.openxmlformats.org/officeDocument/2006/relationships/hyperlink" Target="https://www.educationcity.com/" TargetMode="External"/><Relationship Id="rId4" Type="http://schemas.openxmlformats.org/officeDocument/2006/relationships/hyperlink" Target="https://whiterosemaths.com/" TargetMode="External"/></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0.jpeg"/><Relationship Id="rId2" Type="http://schemas.openxmlformats.org/officeDocument/2006/relationships/hyperlink" Target="https://www.oxfordowl.co.uk/for-home/find-a-book/numicon-guide-for-parents/" TargetMode="External"/><Relationship Id="rId1" Type="http://schemas.openxmlformats.org/officeDocument/2006/relationships/slideLayout" Target="../slideLayouts/slideLayout2.xml"/><Relationship Id="rId6" Type="http://schemas.openxmlformats.org/officeDocument/2006/relationships/image" Target="../media/image9.jpeg"/><Relationship Id="rId5" Type="http://schemas.openxmlformats.org/officeDocument/2006/relationships/image" Target="../media/image8.jpeg"/><Relationship Id="rId4" Type="http://schemas.openxmlformats.org/officeDocument/2006/relationships/image" Target="../media/image7.jpeg"/></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8" Type="http://schemas.openxmlformats.org/officeDocument/2006/relationships/image" Target="../media/image16.png"/><Relationship Id="rId3" Type="http://schemas.openxmlformats.org/officeDocument/2006/relationships/image" Target="../media/image11.png"/><Relationship Id="rId7" Type="http://schemas.openxmlformats.org/officeDocument/2006/relationships/image" Target="../media/image15.png"/><Relationship Id="rId12"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5.xml"/><Relationship Id="rId6" Type="http://schemas.openxmlformats.org/officeDocument/2006/relationships/image" Target="../media/image14.png"/><Relationship Id="rId11" Type="http://schemas.openxmlformats.org/officeDocument/2006/relationships/slide" Target="slide4.xml"/><Relationship Id="rId5" Type="http://schemas.openxmlformats.org/officeDocument/2006/relationships/image" Target="../media/image13.png"/><Relationship Id="rId10" Type="http://schemas.openxmlformats.org/officeDocument/2006/relationships/image" Target="../media/image18.png"/><Relationship Id="rId4" Type="http://schemas.openxmlformats.org/officeDocument/2006/relationships/image" Target="../media/image12.png"/><Relationship Id="rId9" Type="http://schemas.openxmlformats.org/officeDocument/2006/relationships/image" Target="../media/image17.png"/></Relationships>
</file>

<file path=ppt/slides/_rels/slide12.xml.rels><?xml version="1.0" encoding="UTF-8" standalone="yes"?>
<Relationships xmlns="http://schemas.openxmlformats.org/package/2006/relationships"><Relationship Id="rId3" Type="http://schemas.openxmlformats.org/officeDocument/2006/relationships/image" Target="../media/image19.png"/><Relationship Id="rId7"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slide" Target="slide4.xml"/><Relationship Id="rId5" Type="http://schemas.openxmlformats.org/officeDocument/2006/relationships/image" Target="../media/image21.png"/><Relationship Id="rId4" Type="http://schemas.openxmlformats.org/officeDocument/2006/relationships/image" Target="../media/image20.png"/></Relationships>
</file>

<file path=ppt/slides/_rels/slide13.xml.rels><?xml version="1.0" encoding="UTF-8" standalone="yes"?>
<Relationships xmlns="http://schemas.openxmlformats.org/package/2006/relationships"><Relationship Id="rId8" Type="http://schemas.openxmlformats.org/officeDocument/2006/relationships/image" Target="../media/image25.jpeg"/><Relationship Id="rId13" Type="http://schemas.openxmlformats.org/officeDocument/2006/relationships/image" Target="../media/image30.png"/><Relationship Id="rId18" Type="http://schemas.openxmlformats.org/officeDocument/2006/relationships/image" Target="../media/image2.png"/><Relationship Id="rId3" Type="http://schemas.openxmlformats.org/officeDocument/2006/relationships/image" Target="../media/image19.png"/><Relationship Id="rId7" Type="http://schemas.openxmlformats.org/officeDocument/2006/relationships/image" Target="../media/image24.jpeg"/><Relationship Id="rId12" Type="http://schemas.openxmlformats.org/officeDocument/2006/relationships/image" Target="../media/image29.jpeg"/><Relationship Id="rId17" Type="http://schemas.openxmlformats.org/officeDocument/2006/relationships/slide" Target="slide4.xml"/><Relationship Id="rId2" Type="http://schemas.openxmlformats.org/officeDocument/2006/relationships/notesSlide" Target="../notesSlides/notesSlide3.xml"/><Relationship Id="rId16" Type="http://schemas.openxmlformats.org/officeDocument/2006/relationships/image" Target="../media/image33.jpeg"/><Relationship Id="rId1" Type="http://schemas.openxmlformats.org/officeDocument/2006/relationships/slideLayout" Target="../slideLayouts/slideLayout2.xml"/><Relationship Id="rId6" Type="http://schemas.openxmlformats.org/officeDocument/2006/relationships/image" Target="../media/image23.jpeg"/><Relationship Id="rId11" Type="http://schemas.openxmlformats.org/officeDocument/2006/relationships/image" Target="../media/image28.png"/><Relationship Id="rId5" Type="http://schemas.openxmlformats.org/officeDocument/2006/relationships/image" Target="../media/image22.png"/><Relationship Id="rId15" Type="http://schemas.openxmlformats.org/officeDocument/2006/relationships/image" Target="../media/image32.jpeg"/><Relationship Id="rId10" Type="http://schemas.openxmlformats.org/officeDocument/2006/relationships/image" Target="../media/image27.jpeg"/><Relationship Id="rId4" Type="http://schemas.openxmlformats.org/officeDocument/2006/relationships/image" Target="../media/image20.png"/><Relationship Id="rId9" Type="http://schemas.openxmlformats.org/officeDocument/2006/relationships/image" Target="../media/image26.jpeg"/><Relationship Id="rId14" Type="http://schemas.openxmlformats.org/officeDocument/2006/relationships/image" Target="../media/image31.jpeg"/></Relationships>
</file>

<file path=ppt/slides/_rels/slide1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143672" y="692696"/>
            <a:ext cx="7869539" cy="553998"/>
          </a:xfrm>
        </p:spPr>
        <p:txBody>
          <a:bodyPr/>
          <a:lstStyle/>
          <a:p>
            <a:r>
              <a:rPr lang="en-GB" dirty="0" smtClean="0"/>
              <a:t>Maths Curriculum Meeting</a:t>
            </a:r>
            <a:endParaRPr lang="en-GB" dirty="0"/>
          </a:p>
        </p:txBody>
      </p:sp>
      <p:sp>
        <p:nvSpPr>
          <p:cNvPr id="3" name="Text Placeholder 2"/>
          <p:cNvSpPr>
            <a:spLocks noGrp="1"/>
          </p:cNvSpPr>
          <p:nvPr>
            <p:ph type="body" idx="1"/>
          </p:nvPr>
        </p:nvSpPr>
        <p:spPr>
          <a:xfrm>
            <a:off x="1199456" y="4509120"/>
            <a:ext cx="9446879" cy="954107"/>
          </a:xfrm>
        </p:spPr>
        <p:txBody>
          <a:bodyPr/>
          <a:lstStyle/>
          <a:p>
            <a:pPr algn="ctr"/>
            <a:r>
              <a:rPr lang="en-GB" sz="4400" dirty="0"/>
              <a:t>Thursday 5</a:t>
            </a:r>
            <a:r>
              <a:rPr lang="en-GB" sz="4400" baseline="30000" dirty="0"/>
              <a:t>th</a:t>
            </a:r>
            <a:r>
              <a:rPr lang="en-GB" sz="4400" dirty="0"/>
              <a:t> March 2020</a:t>
            </a:r>
          </a:p>
          <a:p>
            <a:endParaRPr lang="en-GB" dirty="0"/>
          </a:p>
        </p:txBody>
      </p:sp>
      <p:pic>
        <p:nvPicPr>
          <p:cNvPr id="4" name="Picture 3"/>
          <p:cNvPicPr/>
          <p:nvPr/>
        </p:nvPicPr>
        <p:blipFill>
          <a:blip r:embed="rId2"/>
          <a:stretch>
            <a:fillRect/>
          </a:stretch>
        </p:blipFill>
        <p:spPr>
          <a:xfrm>
            <a:off x="4367808" y="1484784"/>
            <a:ext cx="2967901" cy="2758018"/>
          </a:xfrm>
          <a:prstGeom prst="rect">
            <a:avLst/>
          </a:prstGeom>
        </p:spPr>
      </p:pic>
    </p:spTree>
    <p:extLst>
      <p:ext uri="{BB962C8B-B14F-4D97-AF65-F5344CB8AC3E}">
        <p14:creationId xmlns:p14="http://schemas.microsoft.com/office/powerpoint/2010/main" val="257161656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63352" y="332656"/>
            <a:ext cx="11665296" cy="6093976"/>
          </a:xfrm>
        </p:spPr>
        <p:txBody>
          <a:bodyPr/>
          <a:lstStyle/>
          <a:p>
            <a:pPr algn="ctr"/>
            <a:r>
              <a:rPr lang="en-GB" u="sng" dirty="0" smtClean="0"/>
              <a:t/>
            </a:r>
            <a:br>
              <a:rPr lang="en-GB" u="sng" dirty="0" smtClean="0"/>
            </a:br>
            <a:r>
              <a:rPr lang="en-GB" u="sng" dirty="0" smtClean="0"/>
              <a:t>EYFS Maths</a:t>
            </a:r>
            <a:r>
              <a:rPr lang="en-GB" dirty="0" smtClean="0"/>
              <a:t/>
            </a:r>
            <a:br>
              <a:rPr lang="en-GB" dirty="0" smtClean="0"/>
            </a:br>
            <a:r>
              <a:rPr lang="en-GB" dirty="0" smtClean="0"/>
              <a:t/>
            </a:r>
            <a:br>
              <a:rPr lang="en-GB" dirty="0" smtClean="0"/>
            </a:br>
            <a:r>
              <a:rPr lang="en-GB" dirty="0"/>
              <a:t/>
            </a:r>
            <a:br>
              <a:rPr lang="en-GB" dirty="0"/>
            </a:br>
            <a:r>
              <a:rPr lang="en-GB" dirty="0"/>
              <a:t>Mathematics involves providing children with opportunities to develop and improve their skills in counting, understanding and using numbers, calculating simple addition and subtraction problems; and to describe shapes, spaces, and measure </a:t>
            </a:r>
            <a:br>
              <a:rPr lang="en-GB" dirty="0"/>
            </a:br>
            <a:endParaRPr lang="en-GB" dirty="0"/>
          </a:p>
        </p:txBody>
      </p:sp>
      <p:pic>
        <p:nvPicPr>
          <p:cNvPr id="4" name="Picture 3"/>
          <p:cNvPicPr/>
          <p:nvPr/>
        </p:nvPicPr>
        <p:blipFill>
          <a:blip r:embed="rId2"/>
          <a:stretch>
            <a:fillRect/>
          </a:stretch>
        </p:blipFill>
        <p:spPr>
          <a:xfrm>
            <a:off x="9508039" y="275565"/>
            <a:ext cx="2247821" cy="2054285"/>
          </a:xfrm>
          <a:prstGeom prst="rect">
            <a:avLst/>
          </a:prstGeom>
        </p:spPr>
      </p:pic>
    </p:spTree>
    <p:extLst>
      <p:ext uri="{BB962C8B-B14F-4D97-AF65-F5344CB8AC3E}">
        <p14:creationId xmlns:p14="http://schemas.microsoft.com/office/powerpoint/2010/main" val="360621758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2354" y="260648"/>
            <a:ext cx="8051918" cy="553998"/>
          </a:xfrm>
        </p:spPr>
        <p:txBody>
          <a:bodyPr/>
          <a:lstStyle/>
          <a:p>
            <a:r>
              <a:rPr lang="en-GB" dirty="0" smtClean="0"/>
              <a:t>End of Year Expectations for EYFS</a:t>
            </a:r>
            <a:endParaRPr lang="en-GB" dirty="0"/>
          </a:p>
        </p:txBody>
      </p:sp>
      <p:sp>
        <p:nvSpPr>
          <p:cNvPr id="3" name="Text Placeholder 2"/>
          <p:cNvSpPr>
            <a:spLocks noGrp="1"/>
          </p:cNvSpPr>
          <p:nvPr>
            <p:ph type="body" idx="1"/>
          </p:nvPr>
        </p:nvSpPr>
        <p:spPr>
          <a:xfrm>
            <a:off x="479376" y="1124744"/>
            <a:ext cx="9446879" cy="5602694"/>
          </a:xfrm>
        </p:spPr>
        <p:txBody>
          <a:bodyPr/>
          <a:lstStyle/>
          <a:p>
            <a:r>
              <a:rPr lang="en-GB" sz="2400" b="1" u="sng" dirty="0"/>
              <a:t>Mathematics </a:t>
            </a:r>
            <a:endParaRPr lang="en-GB" sz="2400" b="1" u="sng" dirty="0" smtClean="0"/>
          </a:p>
          <a:p>
            <a:r>
              <a:rPr lang="en-GB" sz="2400" dirty="0" smtClean="0"/>
              <a:t>Numbers</a:t>
            </a:r>
            <a:r>
              <a:rPr lang="en-GB" sz="2400" dirty="0"/>
              <a:t>: </a:t>
            </a:r>
            <a:endParaRPr lang="en-GB" sz="2400" dirty="0" smtClean="0"/>
          </a:p>
          <a:p>
            <a:r>
              <a:rPr lang="en-GB" sz="2400" dirty="0" smtClean="0"/>
              <a:t>children </a:t>
            </a:r>
            <a:r>
              <a:rPr lang="en-GB" sz="2400" dirty="0"/>
              <a:t>count reliably with numbers from 1 to 20, place them in order and say which number is one more or one less than a given number. </a:t>
            </a:r>
            <a:endParaRPr lang="en-GB" sz="2400" dirty="0" smtClean="0"/>
          </a:p>
          <a:p>
            <a:r>
              <a:rPr lang="en-GB" sz="2400" dirty="0" smtClean="0"/>
              <a:t>Using </a:t>
            </a:r>
            <a:r>
              <a:rPr lang="en-GB" sz="2400" dirty="0"/>
              <a:t>quantities and objects, they add and subtract two single-digit numbers and count on or back to find the answer. </a:t>
            </a:r>
            <a:endParaRPr lang="en-GB" sz="2400" dirty="0" smtClean="0"/>
          </a:p>
          <a:p>
            <a:r>
              <a:rPr lang="en-GB" sz="2400" dirty="0" smtClean="0"/>
              <a:t>They </a:t>
            </a:r>
            <a:r>
              <a:rPr lang="en-GB" sz="2400" dirty="0"/>
              <a:t>solve problems, including doubling, halving and sharing. </a:t>
            </a:r>
            <a:endParaRPr lang="en-GB" sz="2400" dirty="0" smtClean="0"/>
          </a:p>
          <a:p>
            <a:endParaRPr lang="en-GB" sz="2400" dirty="0"/>
          </a:p>
          <a:p>
            <a:r>
              <a:rPr lang="en-GB" sz="2400" b="1" u="sng" dirty="0"/>
              <a:t>Shape, space and measures: </a:t>
            </a:r>
            <a:endParaRPr lang="en-GB" sz="2400" b="1" u="sng" dirty="0" smtClean="0"/>
          </a:p>
          <a:p>
            <a:r>
              <a:rPr lang="en-GB" sz="2400" dirty="0" smtClean="0"/>
              <a:t>children </a:t>
            </a:r>
            <a:r>
              <a:rPr lang="en-GB" sz="2400" dirty="0"/>
              <a:t>use everyday language to talk about size, weight, capacity, position, distance, time and money to compare quantities and objects and to solve problems. </a:t>
            </a:r>
            <a:endParaRPr lang="en-GB" sz="2400" dirty="0" smtClean="0"/>
          </a:p>
          <a:p>
            <a:r>
              <a:rPr lang="en-GB" sz="2400" dirty="0" smtClean="0"/>
              <a:t>They </a:t>
            </a:r>
            <a:r>
              <a:rPr lang="en-GB" sz="2400" dirty="0"/>
              <a:t>recognise, create and describe patterns. </a:t>
            </a:r>
            <a:endParaRPr lang="en-GB" sz="2400" dirty="0" smtClean="0"/>
          </a:p>
          <a:p>
            <a:r>
              <a:rPr lang="en-GB" sz="2400" dirty="0" smtClean="0"/>
              <a:t>They </a:t>
            </a:r>
            <a:r>
              <a:rPr lang="en-GB" sz="2400" dirty="0"/>
              <a:t>explore characteristics of everyday objects and shapes and use mathematical language to describe them.</a:t>
            </a:r>
          </a:p>
        </p:txBody>
      </p:sp>
      <p:pic>
        <p:nvPicPr>
          <p:cNvPr id="4" name="Picture 3"/>
          <p:cNvPicPr/>
          <p:nvPr/>
        </p:nvPicPr>
        <p:blipFill>
          <a:blip r:embed="rId2"/>
          <a:stretch>
            <a:fillRect/>
          </a:stretch>
        </p:blipFill>
        <p:spPr>
          <a:xfrm>
            <a:off x="9984432" y="188640"/>
            <a:ext cx="1887781" cy="1677898"/>
          </a:xfrm>
          <a:prstGeom prst="rect">
            <a:avLst/>
          </a:prstGeom>
        </p:spPr>
      </p:pic>
      <p:sp>
        <p:nvSpPr>
          <p:cNvPr id="5" name="TextBox 4"/>
          <p:cNvSpPr txBox="1"/>
          <p:nvPr/>
        </p:nvSpPr>
        <p:spPr>
          <a:xfrm>
            <a:off x="8976320" y="3140968"/>
            <a:ext cx="3024336" cy="1200329"/>
          </a:xfrm>
          <a:prstGeom prst="rect">
            <a:avLst/>
          </a:prstGeom>
          <a:solidFill>
            <a:schemeClr val="accent1">
              <a:lumMod val="40000"/>
              <a:lumOff val="60000"/>
            </a:schemeClr>
          </a:solidFill>
          <a:ln>
            <a:solidFill>
              <a:schemeClr val="accent1">
                <a:lumMod val="50000"/>
              </a:schemeClr>
            </a:solidFill>
          </a:ln>
        </p:spPr>
        <p:txBody>
          <a:bodyPr wrap="square" rtlCol="0">
            <a:spAutoFit/>
          </a:bodyPr>
          <a:lstStyle/>
          <a:p>
            <a:r>
              <a:rPr lang="en-GB" dirty="0" smtClean="0"/>
              <a:t>These end of year outcomes are taken from the EYFS Framework which all EYFS providers work towards.</a:t>
            </a:r>
            <a:endParaRPr lang="en-GB" dirty="0"/>
          </a:p>
        </p:txBody>
      </p:sp>
    </p:spTree>
    <p:extLst>
      <p:ext uri="{BB962C8B-B14F-4D97-AF65-F5344CB8AC3E}">
        <p14:creationId xmlns:p14="http://schemas.microsoft.com/office/powerpoint/2010/main" val="357108920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225968" y="260764"/>
            <a:ext cx="9446879" cy="1661993"/>
          </a:xfrm>
        </p:spPr>
        <p:txBody>
          <a:bodyPr/>
          <a:lstStyle/>
          <a:p>
            <a:r>
              <a:rPr lang="en-GB" dirty="0" smtClean="0"/>
              <a:t>Maths is taught daily.</a:t>
            </a:r>
          </a:p>
          <a:p>
            <a:r>
              <a:rPr lang="en-GB" dirty="0" smtClean="0"/>
              <a:t>We practise maths to become fluent – we practise fluency in addition to our maths lesson.</a:t>
            </a:r>
          </a:p>
          <a:p>
            <a:r>
              <a:rPr lang="en-GB" dirty="0" smtClean="0"/>
              <a:t>We use classroom routines to put maths into context (how many children are here and how many are absent, numbered pots so the correct amount of equipment is stored in each one, counting the votes on the weekly book vote, plus many, many more)</a:t>
            </a:r>
          </a:p>
          <a:p>
            <a:r>
              <a:rPr lang="en-GB" dirty="0" smtClean="0"/>
              <a:t>NJK’s maths policy is CPA (concrete, pictorial, abstract) with a mastery approach.</a:t>
            </a:r>
          </a:p>
        </p:txBody>
      </p:sp>
      <p:pic>
        <p:nvPicPr>
          <p:cNvPr id="4" name="Picture 3"/>
          <p:cNvPicPr/>
          <p:nvPr/>
        </p:nvPicPr>
        <p:blipFill>
          <a:blip r:embed="rId2"/>
          <a:stretch>
            <a:fillRect/>
          </a:stretch>
        </p:blipFill>
        <p:spPr>
          <a:xfrm>
            <a:off x="10200456" y="64619"/>
            <a:ext cx="1746068" cy="1564181"/>
          </a:xfrm>
          <a:prstGeom prst="rect">
            <a:avLst/>
          </a:prstGeom>
        </p:spPr>
      </p:pic>
      <p:pic>
        <p:nvPicPr>
          <p:cNvPr id="5" name="Picture 4"/>
          <p:cNvPicPr>
            <a:picLocks noChangeAspect="1"/>
          </p:cNvPicPr>
          <p:nvPr/>
        </p:nvPicPr>
        <p:blipFill>
          <a:blip r:embed="rId3"/>
          <a:stretch>
            <a:fillRect/>
          </a:stretch>
        </p:blipFill>
        <p:spPr>
          <a:xfrm>
            <a:off x="2495600" y="2598868"/>
            <a:ext cx="4467225" cy="3990975"/>
          </a:xfrm>
          <a:prstGeom prst="rect">
            <a:avLst/>
          </a:prstGeom>
        </p:spPr>
      </p:pic>
      <p:pic>
        <p:nvPicPr>
          <p:cNvPr id="6" name="Picture 5"/>
          <p:cNvPicPr>
            <a:picLocks noChangeAspect="1"/>
          </p:cNvPicPr>
          <p:nvPr/>
        </p:nvPicPr>
        <p:blipFill>
          <a:blip r:embed="rId4"/>
          <a:stretch>
            <a:fillRect/>
          </a:stretch>
        </p:blipFill>
        <p:spPr>
          <a:xfrm>
            <a:off x="8136451" y="1843967"/>
            <a:ext cx="3072791" cy="4745876"/>
          </a:xfrm>
          <a:prstGeom prst="rect">
            <a:avLst/>
          </a:prstGeom>
        </p:spPr>
      </p:pic>
    </p:spTree>
    <p:extLst>
      <p:ext uri="{BB962C8B-B14F-4D97-AF65-F5344CB8AC3E}">
        <p14:creationId xmlns:p14="http://schemas.microsoft.com/office/powerpoint/2010/main" val="30425973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51384" y="2018288"/>
            <a:ext cx="7869539" cy="1122680"/>
          </a:xfrm>
        </p:spPr>
        <p:txBody>
          <a:bodyPr/>
          <a:lstStyle/>
          <a:p>
            <a:r>
              <a:rPr lang="en-GB" u="sng" dirty="0"/>
              <a:t>Classroom Beliefs                                          </a:t>
            </a:r>
            <a:br>
              <a:rPr lang="en-GB" u="sng" dirty="0"/>
            </a:br>
            <a:endParaRPr lang="en-GB" dirty="0"/>
          </a:p>
        </p:txBody>
      </p:sp>
      <p:sp>
        <p:nvSpPr>
          <p:cNvPr id="3" name="Text Placeholder 2"/>
          <p:cNvSpPr>
            <a:spLocks noGrp="1"/>
          </p:cNvSpPr>
          <p:nvPr>
            <p:ph type="body" idx="1"/>
          </p:nvPr>
        </p:nvSpPr>
        <p:spPr>
          <a:xfrm>
            <a:off x="407368" y="3140968"/>
            <a:ext cx="9446879" cy="3323987"/>
          </a:xfrm>
        </p:spPr>
        <p:txBody>
          <a:bodyPr/>
          <a:lstStyle/>
          <a:p>
            <a:r>
              <a:rPr lang="en-GB" sz="3600" dirty="0"/>
              <a:t>Mistakes are valuable</a:t>
            </a:r>
          </a:p>
          <a:p>
            <a:r>
              <a:rPr lang="en-GB" sz="3600" dirty="0"/>
              <a:t>Everyone can learn maths to the highest level.</a:t>
            </a:r>
          </a:p>
          <a:p>
            <a:r>
              <a:rPr lang="en-GB" sz="3600" dirty="0"/>
              <a:t>Questions are really important.</a:t>
            </a:r>
          </a:p>
          <a:p>
            <a:r>
              <a:rPr lang="en-GB" sz="3600" dirty="0"/>
              <a:t>Depth is more important than speed.</a:t>
            </a:r>
          </a:p>
          <a:p>
            <a:r>
              <a:rPr lang="en-GB" sz="3600" dirty="0"/>
              <a:t>Maths is about making connections.</a:t>
            </a:r>
          </a:p>
          <a:p>
            <a:endParaRPr lang="en-GB" sz="3600" dirty="0"/>
          </a:p>
        </p:txBody>
      </p:sp>
      <p:pic>
        <p:nvPicPr>
          <p:cNvPr id="4" name="Picture 3"/>
          <p:cNvPicPr/>
          <p:nvPr/>
        </p:nvPicPr>
        <p:blipFill>
          <a:blip r:embed="rId2"/>
          <a:stretch>
            <a:fillRect/>
          </a:stretch>
        </p:blipFill>
        <p:spPr>
          <a:xfrm>
            <a:off x="9192344" y="495369"/>
            <a:ext cx="2609604" cy="2325618"/>
          </a:xfrm>
          <a:prstGeom prst="rect">
            <a:avLst/>
          </a:prstGeom>
        </p:spPr>
      </p:pic>
      <p:sp>
        <p:nvSpPr>
          <p:cNvPr id="5" name="TextBox 4"/>
          <p:cNvSpPr txBox="1"/>
          <p:nvPr/>
        </p:nvSpPr>
        <p:spPr>
          <a:xfrm>
            <a:off x="191344" y="188640"/>
            <a:ext cx="3024336" cy="1200329"/>
          </a:xfrm>
          <a:prstGeom prst="rect">
            <a:avLst/>
          </a:prstGeom>
          <a:solidFill>
            <a:schemeClr val="accent1">
              <a:lumMod val="40000"/>
              <a:lumOff val="60000"/>
            </a:schemeClr>
          </a:solidFill>
          <a:ln>
            <a:solidFill>
              <a:schemeClr val="accent1">
                <a:lumMod val="50000"/>
              </a:schemeClr>
            </a:solidFill>
          </a:ln>
        </p:spPr>
        <p:txBody>
          <a:bodyPr wrap="square" rtlCol="0">
            <a:spAutoFit/>
          </a:bodyPr>
          <a:lstStyle/>
          <a:p>
            <a:r>
              <a:rPr lang="en-GB" dirty="0" smtClean="0"/>
              <a:t>This is the slide we start every Maths lesson with. </a:t>
            </a:r>
          </a:p>
          <a:p>
            <a:r>
              <a:rPr lang="en-GB" dirty="0" smtClean="0"/>
              <a:t>In every class at NJK.</a:t>
            </a:r>
          </a:p>
          <a:p>
            <a:r>
              <a:rPr lang="en-GB" dirty="0" smtClean="0"/>
              <a:t>They are important messages.</a:t>
            </a:r>
            <a:endParaRPr lang="en-GB" dirty="0"/>
          </a:p>
        </p:txBody>
      </p:sp>
    </p:spTree>
    <p:extLst>
      <p:ext uri="{BB962C8B-B14F-4D97-AF65-F5344CB8AC3E}">
        <p14:creationId xmlns:p14="http://schemas.microsoft.com/office/powerpoint/2010/main" val="204086973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Vocabulary is </a:t>
            </a:r>
            <a:r>
              <a:rPr lang="en-GB" dirty="0" smtClean="0"/>
              <a:t>Key</a:t>
            </a:r>
            <a:r>
              <a:rPr lang="en-GB" dirty="0"/>
              <a:t/>
            </a:r>
            <a:br>
              <a:rPr lang="en-GB" dirty="0"/>
            </a:br>
            <a:endParaRPr lang="en-GB" dirty="0"/>
          </a:p>
        </p:txBody>
      </p:sp>
      <p:sp>
        <p:nvSpPr>
          <p:cNvPr id="4" name="Text Placeholder 3"/>
          <p:cNvSpPr>
            <a:spLocks noGrp="1"/>
          </p:cNvSpPr>
          <p:nvPr>
            <p:ph type="body" idx="1"/>
          </p:nvPr>
        </p:nvSpPr>
        <p:spPr>
          <a:xfrm>
            <a:off x="767408" y="1628800"/>
            <a:ext cx="9446879" cy="3447098"/>
          </a:xfrm>
        </p:spPr>
        <p:txBody>
          <a:bodyPr/>
          <a:lstStyle/>
          <a:p>
            <a:r>
              <a:rPr lang="en-GB" sz="3200" dirty="0" smtClean="0"/>
              <a:t>Subitise</a:t>
            </a:r>
          </a:p>
          <a:p>
            <a:r>
              <a:rPr lang="en-GB" sz="3200" dirty="0" smtClean="0"/>
              <a:t>Fewer </a:t>
            </a:r>
          </a:p>
          <a:p>
            <a:r>
              <a:rPr lang="en-GB" sz="3200" dirty="0" smtClean="0"/>
              <a:t>More</a:t>
            </a:r>
          </a:p>
          <a:p>
            <a:r>
              <a:rPr lang="en-GB" sz="3200" dirty="0" smtClean="0"/>
              <a:t>Plus</a:t>
            </a:r>
          </a:p>
          <a:p>
            <a:r>
              <a:rPr lang="en-GB" sz="3200" dirty="0" smtClean="0"/>
              <a:t>Equals</a:t>
            </a:r>
          </a:p>
          <a:p>
            <a:r>
              <a:rPr lang="en-GB" sz="3200" dirty="0" smtClean="0"/>
              <a:t>Subtract</a:t>
            </a:r>
          </a:p>
          <a:p>
            <a:r>
              <a:rPr lang="en-GB" sz="3200" dirty="0" smtClean="0"/>
              <a:t>Total </a:t>
            </a:r>
            <a:endParaRPr lang="en-GB" sz="3200" dirty="0"/>
          </a:p>
        </p:txBody>
      </p:sp>
      <p:sp>
        <p:nvSpPr>
          <p:cNvPr id="5" name="TextBox 4"/>
          <p:cNvSpPr txBox="1"/>
          <p:nvPr/>
        </p:nvSpPr>
        <p:spPr>
          <a:xfrm>
            <a:off x="4736232" y="1538932"/>
            <a:ext cx="5112568" cy="1477328"/>
          </a:xfrm>
          <a:prstGeom prst="rect">
            <a:avLst/>
          </a:prstGeom>
          <a:solidFill>
            <a:schemeClr val="accent1">
              <a:lumMod val="40000"/>
              <a:lumOff val="60000"/>
            </a:schemeClr>
          </a:solidFill>
          <a:ln>
            <a:solidFill>
              <a:schemeClr val="accent1">
                <a:lumMod val="50000"/>
              </a:schemeClr>
            </a:solidFill>
          </a:ln>
        </p:spPr>
        <p:txBody>
          <a:bodyPr wrap="square" rtlCol="0">
            <a:spAutoFit/>
          </a:bodyPr>
          <a:lstStyle/>
          <a:p>
            <a:r>
              <a:rPr lang="en-GB" dirty="0" smtClean="0"/>
              <a:t>Language and vocabulary is so important for maths understanding.</a:t>
            </a:r>
          </a:p>
          <a:p>
            <a:r>
              <a:rPr lang="en-GB" dirty="0" smtClean="0"/>
              <a:t>Read more here: </a:t>
            </a:r>
            <a:r>
              <a:rPr lang="en-GB" dirty="0">
                <a:hlinkClick r:id="rId2"/>
              </a:rPr>
              <a:t>https://mathsnoproblem.com/maths-as-a-language</a:t>
            </a:r>
            <a:r>
              <a:rPr lang="en-GB" dirty="0" smtClean="0">
                <a:hlinkClick r:id="rId2"/>
              </a:rPr>
              <a:t>/</a:t>
            </a:r>
            <a:endParaRPr lang="en-GB" dirty="0" smtClean="0"/>
          </a:p>
          <a:p>
            <a:endParaRPr lang="en-GB" dirty="0"/>
          </a:p>
        </p:txBody>
      </p:sp>
      <p:pic>
        <p:nvPicPr>
          <p:cNvPr id="6" name="Picture 5"/>
          <p:cNvPicPr/>
          <p:nvPr/>
        </p:nvPicPr>
        <p:blipFill>
          <a:blip r:embed="rId3"/>
          <a:stretch>
            <a:fillRect/>
          </a:stretch>
        </p:blipFill>
        <p:spPr>
          <a:xfrm>
            <a:off x="9768408" y="188640"/>
            <a:ext cx="1887781" cy="1677898"/>
          </a:xfrm>
          <a:prstGeom prst="rect">
            <a:avLst/>
          </a:prstGeom>
        </p:spPr>
      </p:pic>
      <p:sp>
        <p:nvSpPr>
          <p:cNvPr id="7" name="TextBox 6"/>
          <p:cNvSpPr txBox="1"/>
          <p:nvPr/>
        </p:nvSpPr>
        <p:spPr>
          <a:xfrm>
            <a:off x="3287688" y="3333553"/>
            <a:ext cx="8136904" cy="3139321"/>
          </a:xfrm>
          <a:prstGeom prst="rect">
            <a:avLst/>
          </a:prstGeom>
          <a:solidFill>
            <a:schemeClr val="accent1">
              <a:lumMod val="40000"/>
              <a:lumOff val="60000"/>
            </a:schemeClr>
          </a:solidFill>
          <a:ln>
            <a:solidFill>
              <a:schemeClr val="accent1">
                <a:lumMod val="50000"/>
              </a:schemeClr>
            </a:solidFill>
          </a:ln>
        </p:spPr>
        <p:txBody>
          <a:bodyPr wrap="square" rtlCol="0">
            <a:spAutoFit/>
          </a:bodyPr>
          <a:lstStyle/>
          <a:p>
            <a:r>
              <a:rPr lang="en-GB" dirty="0" smtClean="0"/>
              <a:t>Children need maths language in order to reason</a:t>
            </a:r>
          </a:p>
          <a:p>
            <a:r>
              <a:rPr lang="en-GB" b="1" u="sng" dirty="0" smtClean="0"/>
              <a:t>Reasoning </a:t>
            </a:r>
          </a:p>
          <a:p>
            <a:r>
              <a:rPr lang="en-GB" dirty="0" smtClean="0"/>
              <a:t>Reasoning </a:t>
            </a:r>
            <a:r>
              <a:rPr lang="en-GB" dirty="0"/>
              <a:t>in maths helps children to be able to explain their thinking, therefore making it easier for them to understand what is happening in the maths they are doing. It helps them to think about how to solve a problem, explain how they solved it and to think about what they could do differently. </a:t>
            </a:r>
          </a:p>
          <a:p>
            <a:r>
              <a:rPr lang="en-GB" dirty="0"/>
              <a:t>In </a:t>
            </a:r>
            <a:r>
              <a:rPr lang="en-GB" dirty="0" smtClean="0"/>
              <a:t>Reception, </a:t>
            </a:r>
            <a:r>
              <a:rPr lang="en-GB" dirty="0"/>
              <a:t>some examples of reasoning are: </a:t>
            </a:r>
          </a:p>
          <a:p>
            <a:r>
              <a:rPr lang="en-GB" dirty="0"/>
              <a:t>• true and false statements </a:t>
            </a:r>
            <a:r>
              <a:rPr lang="en-GB" dirty="0" err="1"/>
              <a:t>eg</a:t>
            </a:r>
            <a:r>
              <a:rPr lang="en-GB" dirty="0"/>
              <a:t> adding one to a number always makes it </a:t>
            </a:r>
            <a:r>
              <a:rPr lang="en-GB" dirty="0" smtClean="0"/>
              <a:t>smaller</a:t>
            </a:r>
          </a:p>
          <a:p>
            <a:r>
              <a:rPr lang="en-GB" dirty="0" smtClean="0"/>
              <a:t>• </a:t>
            </a:r>
            <a:r>
              <a:rPr lang="en-GB" dirty="0"/>
              <a:t>spotting incorrect maths </a:t>
            </a:r>
            <a:r>
              <a:rPr lang="en-GB" dirty="0" err="1"/>
              <a:t>eg</a:t>
            </a:r>
            <a:r>
              <a:rPr lang="en-GB" dirty="0"/>
              <a:t>  1, 2, 3, 4, 6, 5, 7, 8, 9, 10 </a:t>
            </a:r>
            <a:endParaRPr lang="en-GB" dirty="0" smtClean="0"/>
          </a:p>
          <a:p>
            <a:r>
              <a:rPr lang="en-GB" dirty="0" smtClean="0"/>
              <a:t>• </a:t>
            </a:r>
            <a:r>
              <a:rPr lang="en-GB" dirty="0"/>
              <a:t>explaining how we know something or how we worked it out </a:t>
            </a:r>
          </a:p>
          <a:p>
            <a:r>
              <a:rPr lang="en-GB" dirty="0"/>
              <a:t> </a:t>
            </a:r>
          </a:p>
        </p:txBody>
      </p:sp>
    </p:spTree>
    <p:extLst>
      <p:ext uri="{BB962C8B-B14F-4D97-AF65-F5344CB8AC3E}">
        <p14:creationId xmlns:p14="http://schemas.microsoft.com/office/powerpoint/2010/main" val="305662497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5" name="Picture 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35360" y="260648"/>
            <a:ext cx="4464496" cy="4347352"/>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3"/>
          <p:cNvSpPr>
            <a:spLocks noChangeArrowheads="1"/>
          </p:cNvSpPr>
          <p:nvPr/>
        </p:nvSpPr>
        <p:spPr bwMode="auto">
          <a:xfrm>
            <a:off x="1487488" y="6106294"/>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
        <p:nvSpPr>
          <p:cNvPr id="6" name="Rectangle 5"/>
          <p:cNvSpPr/>
          <p:nvPr/>
        </p:nvSpPr>
        <p:spPr>
          <a:xfrm>
            <a:off x="623392" y="5157192"/>
            <a:ext cx="6096000" cy="1200329"/>
          </a:xfrm>
          <a:prstGeom prst="rect">
            <a:avLst/>
          </a:prstGeom>
        </p:spPr>
        <p:txBody>
          <a:bodyPr>
            <a:spAutoFit/>
          </a:bodyPr>
          <a:lstStyle/>
          <a:p>
            <a:pPr lvl="0" eaLnBrk="0" fontAlgn="base" hangingPunct="0">
              <a:spcBef>
                <a:spcPct val="0"/>
              </a:spcBef>
              <a:spcAft>
                <a:spcPct val="0"/>
              </a:spcAft>
            </a:pPr>
            <a:r>
              <a:rPr lang="en-US" altLang="en-US" dirty="0">
                <a:solidFill>
                  <a:srgbClr val="000000"/>
                </a:solidFill>
                <a:latin typeface="Calibri" panose="020F0502020204030204" pitchFamily="34" charset="0"/>
                <a:ea typeface="Times New Roman" panose="02020603050405020304" pitchFamily="18" charset="0"/>
                <a:cs typeface="Calibri" panose="020F0502020204030204" pitchFamily="34" charset="0"/>
              </a:rPr>
              <a:t>I can subitise</a:t>
            </a:r>
            <a:endParaRPr lang="en-GB" altLang="en-US" sz="1400" dirty="0">
              <a:ea typeface="Times New Roman" panose="02020603050405020304" pitchFamily="18" charset="0"/>
            </a:endParaRPr>
          </a:p>
          <a:p>
            <a:pPr lvl="0" eaLnBrk="0" fontAlgn="base" hangingPunct="0">
              <a:spcBef>
                <a:spcPct val="0"/>
              </a:spcBef>
              <a:spcAft>
                <a:spcPct val="0"/>
              </a:spcAft>
            </a:pPr>
            <a:r>
              <a:rPr lang="en-US" altLang="en-US" dirty="0">
                <a:solidFill>
                  <a:srgbClr val="000000"/>
                </a:solidFill>
                <a:latin typeface="Calibri" panose="020F0502020204030204" pitchFamily="34" charset="0"/>
                <a:ea typeface="Times New Roman" panose="02020603050405020304" pitchFamily="18" charset="0"/>
                <a:cs typeface="Calibri" panose="020F0502020204030204" pitchFamily="34" charset="0"/>
              </a:rPr>
              <a:t>I can find the total of 2 groups</a:t>
            </a:r>
            <a:endParaRPr lang="en-GB" altLang="en-US" sz="1400" dirty="0">
              <a:ea typeface="Times New Roman" panose="02020603050405020304" pitchFamily="18" charset="0"/>
            </a:endParaRPr>
          </a:p>
          <a:p>
            <a:pPr lvl="0" eaLnBrk="0" fontAlgn="base" hangingPunct="0">
              <a:spcBef>
                <a:spcPct val="0"/>
              </a:spcBef>
              <a:spcAft>
                <a:spcPct val="0"/>
              </a:spcAft>
            </a:pPr>
            <a:r>
              <a:rPr lang="en-US" altLang="en-US" dirty="0">
                <a:solidFill>
                  <a:srgbClr val="000000"/>
                </a:solidFill>
                <a:latin typeface="Calibri" panose="020F0502020204030204" pitchFamily="34" charset="0"/>
                <a:ea typeface="Times New Roman" panose="02020603050405020304" pitchFamily="18" charset="0"/>
                <a:cs typeface="Calibri" panose="020F0502020204030204" pitchFamily="34" charset="0"/>
              </a:rPr>
              <a:t>I can count using 1:1 correspondence</a:t>
            </a:r>
            <a:endParaRPr lang="en-GB" altLang="en-US" sz="1400" dirty="0">
              <a:ea typeface="Times New Roman" panose="02020603050405020304" pitchFamily="18" charset="0"/>
            </a:endParaRPr>
          </a:p>
          <a:p>
            <a:pPr lvl="0" eaLnBrk="0" fontAlgn="base" hangingPunct="0">
              <a:spcBef>
                <a:spcPct val="0"/>
              </a:spcBef>
              <a:spcAft>
                <a:spcPct val="0"/>
              </a:spcAft>
            </a:pPr>
            <a:r>
              <a:rPr lang="en-US" altLang="en-US" dirty="0">
                <a:solidFill>
                  <a:srgbClr val="000000"/>
                </a:solidFill>
                <a:latin typeface="Calibri" panose="020F0502020204030204" pitchFamily="34" charset="0"/>
                <a:ea typeface="Times New Roman" panose="02020603050405020304" pitchFamily="18" charset="0"/>
                <a:cs typeface="Calibri" panose="020F0502020204030204" pitchFamily="34" charset="0"/>
              </a:rPr>
              <a:t>I understand the concept of zero</a:t>
            </a:r>
            <a:endParaRPr lang="en-GB" altLang="en-US" sz="1400" dirty="0">
              <a:ea typeface="Times New Roman" panose="02020603050405020304" pitchFamily="18" charset="0"/>
            </a:endParaRPr>
          </a:p>
        </p:txBody>
      </p:sp>
      <p:sp>
        <p:nvSpPr>
          <p:cNvPr id="8" name="TextBox 7"/>
          <p:cNvSpPr txBox="1"/>
          <p:nvPr/>
        </p:nvSpPr>
        <p:spPr>
          <a:xfrm>
            <a:off x="5015880" y="293097"/>
            <a:ext cx="5184576" cy="2585323"/>
          </a:xfrm>
          <a:prstGeom prst="rect">
            <a:avLst/>
          </a:prstGeom>
          <a:solidFill>
            <a:schemeClr val="accent1">
              <a:lumMod val="40000"/>
              <a:lumOff val="60000"/>
            </a:schemeClr>
          </a:solidFill>
          <a:ln>
            <a:solidFill>
              <a:schemeClr val="accent1">
                <a:lumMod val="50000"/>
              </a:schemeClr>
            </a:solidFill>
          </a:ln>
        </p:spPr>
        <p:txBody>
          <a:bodyPr wrap="square" rtlCol="0">
            <a:spAutoFit/>
          </a:bodyPr>
          <a:lstStyle/>
          <a:p>
            <a:r>
              <a:rPr lang="en-GB" dirty="0" smtClean="0"/>
              <a:t>There’s  far more to a maths challenge than meets the eye. This is an example of a maths challenge we undertook in January.</a:t>
            </a:r>
          </a:p>
          <a:p>
            <a:r>
              <a:rPr lang="en-GB" dirty="0" smtClean="0"/>
              <a:t>It is our job to unpick what children need to know and do in order to complete maths challenges such as this one.</a:t>
            </a:r>
          </a:p>
          <a:p>
            <a:r>
              <a:rPr lang="en-GB" dirty="0" smtClean="0"/>
              <a:t>Refer to the other link on the class webpage called ‘Maths Mastery’ to see the learning journey we took in order to solve this maths problem.</a:t>
            </a:r>
            <a:endParaRPr lang="en-GB" dirty="0"/>
          </a:p>
        </p:txBody>
      </p:sp>
      <p:pic>
        <p:nvPicPr>
          <p:cNvPr id="9" name="Picture 8"/>
          <p:cNvPicPr/>
          <p:nvPr/>
        </p:nvPicPr>
        <p:blipFill>
          <a:blip r:embed="rId3"/>
          <a:stretch>
            <a:fillRect/>
          </a:stretch>
        </p:blipFill>
        <p:spPr>
          <a:xfrm>
            <a:off x="10200456" y="46360"/>
            <a:ext cx="1887781" cy="1677898"/>
          </a:xfrm>
          <a:prstGeom prst="rect">
            <a:avLst/>
          </a:prstGeom>
        </p:spPr>
      </p:pic>
      <p:sp>
        <p:nvSpPr>
          <p:cNvPr id="11" name="TextBox 10"/>
          <p:cNvSpPr txBox="1"/>
          <p:nvPr/>
        </p:nvSpPr>
        <p:spPr>
          <a:xfrm>
            <a:off x="4871864" y="3125157"/>
            <a:ext cx="7076569" cy="3416320"/>
          </a:xfrm>
          <a:prstGeom prst="rect">
            <a:avLst/>
          </a:prstGeom>
          <a:solidFill>
            <a:schemeClr val="accent1">
              <a:lumMod val="40000"/>
              <a:lumOff val="60000"/>
            </a:schemeClr>
          </a:solidFill>
          <a:ln>
            <a:solidFill>
              <a:schemeClr val="accent1">
                <a:lumMod val="50000"/>
              </a:schemeClr>
            </a:solidFill>
          </a:ln>
        </p:spPr>
        <p:txBody>
          <a:bodyPr wrap="square" rtlCol="0">
            <a:spAutoFit/>
          </a:bodyPr>
          <a:lstStyle/>
          <a:p>
            <a:r>
              <a:rPr lang="en-GB" b="1" u="sng" dirty="0"/>
              <a:t>Problem Solving </a:t>
            </a:r>
            <a:endParaRPr lang="en-GB" b="1" u="sng" dirty="0" smtClean="0"/>
          </a:p>
          <a:p>
            <a:r>
              <a:rPr lang="en-GB" dirty="0" smtClean="0"/>
              <a:t>Problem </a:t>
            </a:r>
            <a:r>
              <a:rPr lang="en-GB" dirty="0"/>
              <a:t>solving in maths allows children to use their maths skills in lots of contexts and in situations that are new to them. It allows them to seek solutions, spot patterns and think about the best way to do things rather than blindly following maths procedures. </a:t>
            </a:r>
          </a:p>
          <a:p>
            <a:r>
              <a:rPr lang="en-GB" dirty="0"/>
              <a:t>In Reception, problem solving might include: </a:t>
            </a:r>
          </a:p>
          <a:p>
            <a:r>
              <a:rPr lang="en-GB" dirty="0"/>
              <a:t>• spotting, following and creating patterns </a:t>
            </a:r>
            <a:endParaRPr lang="en-GB" dirty="0" smtClean="0"/>
          </a:p>
          <a:p>
            <a:r>
              <a:rPr lang="en-GB" dirty="0" smtClean="0"/>
              <a:t>• </a:t>
            </a:r>
            <a:r>
              <a:rPr lang="en-GB" dirty="0"/>
              <a:t>estimating amounts of objects </a:t>
            </a:r>
            <a:endParaRPr lang="en-GB" dirty="0" smtClean="0"/>
          </a:p>
          <a:p>
            <a:r>
              <a:rPr lang="en-GB" dirty="0" smtClean="0"/>
              <a:t>• </a:t>
            </a:r>
            <a:r>
              <a:rPr lang="en-GB" dirty="0"/>
              <a:t>predicting how many times they can do something in a minute </a:t>
            </a:r>
            <a:endParaRPr lang="en-GB" dirty="0" smtClean="0"/>
          </a:p>
          <a:p>
            <a:r>
              <a:rPr lang="en-GB" dirty="0" smtClean="0"/>
              <a:t>• </a:t>
            </a:r>
            <a:r>
              <a:rPr lang="en-GB" dirty="0"/>
              <a:t>sharing objects between different groups – particularly when the amount of groups change and the amount of objects stays the </a:t>
            </a:r>
            <a:r>
              <a:rPr lang="en-GB" dirty="0" smtClean="0"/>
              <a:t>same</a:t>
            </a:r>
          </a:p>
          <a:p>
            <a:r>
              <a:rPr lang="en-GB" dirty="0" smtClean="0"/>
              <a:t> </a:t>
            </a:r>
            <a:r>
              <a:rPr lang="en-GB" dirty="0"/>
              <a:t>• finding different ways to partition numbers </a:t>
            </a:r>
            <a:r>
              <a:rPr lang="en-GB" dirty="0" err="1"/>
              <a:t>eg</a:t>
            </a:r>
            <a:r>
              <a:rPr lang="en-GB" dirty="0"/>
              <a:t> 5 could be 5+0, 4+1, 3+2 </a:t>
            </a:r>
          </a:p>
        </p:txBody>
      </p:sp>
    </p:spTree>
    <p:extLst>
      <p:ext uri="{BB962C8B-B14F-4D97-AF65-F5344CB8AC3E}">
        <p14:creationId xmlns:p14="http://schemas.microsoft.com/office/powerpoint/2010/main" val="40156796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9416" y="260648"/>
            <a:ext cx="7869539" cy="553998"/>
          </a:xfrm>
        </p:spPr>
        <p:txBody>
          <a:bodyPr/>
          <a:lstStyle/>
          <a:p>
            <a:r>
              <a:rPr lang="en-GB" dirty="0" smtClean="0"/>
              <a:t>Resources that we </a:t>
            </a:r>
            <a:r>
              <a:rPr lang="en-GB" dirty="0" smtClean="0"/>
              <a:t>use:</a:t>
            </a:r>
            <a:endParaRPr lang="en-GB" dirty="0"/>
          </a:p>
        </p:txBody>
      </p:sp>
      <p:sp>
        <p:nvSpPr>
          <p:cNvPr id="3" name="Text Placeholder 2"/>
          <p:cNvSpPr>
            <a:spLocks noGrp="1"/>
          </p:cNvSpPr>
          <p:nvPr>
            <p:ph type="body" idx="1"/>
          </p:nvPr>
        </p:nvSpPr>
        <p:spPr>
          <a:xfrm>
            <a:off x="839416" y="1772816"/>
            <a:ext cx="9446879" cy="3046988"/>
          </a:xfrm>
        </p:spPr>
        <p:txBody>
          <a:bodyPr/>
          <a:lstStyle/>
          <a:p>
            <a:r>
              <a:rPr lang="en-GB" dirty="0">
                <a:hlinkClick r:id="rId2"/>
              </a:rPr>
              <a:t>https://</a:t>
            </a:r>
            <a:r>
              <a:rPr lang="en-GB" dirty="0" smtClean="0">
                <a:hlinkClick r:id="rId2"/>
              </a:rPr>
              <a:t>www.bbc.co.uk/cbeebies/shows/numberblocks</a:t>
            </a:r>
            <a:endParaRPr lang="en-GB" dirty="0" smtClean="0"/>
          </a:p>
          <a:p>
            <a:endParaRPr lang="en-GB" dirty="0"/>
          </a:p>
          <a:p>
            <a:r>
              <a:rPr lang="en-GB" dirty="0">
                <a:hlinkClick r:id="rId3"/>
              </a:rPr>
              <a:t>https://www.ncetm.org.uk</a:t>
            </a:r>
            <a:r>
              <a:rPr lang="en-GB" dirty="0" smtClean="0">
                <a:hlinkClick r:id="rId3"/>
              </a:rPr>
              <a:t>/</a:t>
            </a:r>
            <a:endParaRPr lang="en-GB" dirty="0" smtClean="0"/>
          </a:p>
          <a:p>
            <a:endParaRPr lang="en-GB" dirty="0" smtClean="0"/>
          </a:p>
          <a:p>
            <a:r>
              <a:rPr lang="en-GB" dirty="0">
                <a:hlinkClick r:id="rId4"/>
              </a:rPr>
              <a:t>https://whiterosemaths.com</a:t>
            </a:r>
            <a:r>
              <a:rPr lang="en-GB" dirty="0" smtClean="0">
                <a:hlinkClick r:id="rId4"/>
              </a:rPr>
              <a:t>/</a:t>
            </a:r>
            <a:endParaRPr lang="en-GB" dirty="0" smtClean="0"/>
          </a:p>
          <a:p>
            <a:endParaRPr lang="en-GB" dirty="0"/>
          </a:p>
          <a:p>
            <a:r>
              <a:rPr lang="en-GB" dirty="0">
                <a:hlinkClick r:id="rId5"/>
              </a:rPr>
              <a:t>https://www.educationcity.com</a:t>
            </a:r>
            <a:r>
              <a:rPr lang="en-GB" dirty="0" smtClean="0">
                <a:hlinkClick r:id="rId5"/>
              </a:rPr>
              <a:t>/</a:t>
            </a:r>
            <a:endParaRPr lang="en-GB" dirty="0" smtClean="0"/>
          </a:p>
          <a:p>
            <a:endParaRPr lang="en-GB" dirty="0"/>
          </a:p>
          <a:p>
            <a:r>
              <a:rPr lang="en-GB" dirty="0">
                <a:hlinkClick r:id="rId6"/>
              </a:rPr>
              <a:t>http://www.iseemaths.com/early-number</a:t>
            </a:r>
            <a:r>
              <a:rPr lang="en-GB" dirty="0" smtClean="0">
                <a:hlinkClick r:id="rId6"/>
              </a:rPr>
              <a:t>/</a:t>
            </a:r>
            <a:endParaRPr lang="en-GB" dirty="0" smtClean="0"/>
          </a:p>
          <a:p>
            <a:endParaRPr lang="en-GB" dirty="0" smtClean="0"/>
          </a:p>
          <a:p>
            <a:endParaRPr lang="en-GB" dirty="0"/>
          </a:p>
        </p:txBody>
      </p:sp>
    </p:spTree>
    <p:extLst>
      <p:ext uri="{BB962C8B-B14F-4D97-AF65-F5344CB8AC3E}">
        <p14:creationId xmlns:p14="http://schemas.microsoft.com/office/powerpoint/2010/main" val="80128786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164405" y="320154"/>
            <a:ext cx="7869539" cy="553998"/>
          </a:xfrm>
        </p:spPr>
        <p:txBody>
          <a:bodyPr/>
          <a:lstStyle/>
          <a:p>
            <a:r>
              <a:rPr lang="en-GB" dirty="0" smtClean="0"/>
              <a:t>Outdoor Provision</a:t>
            </a:r>
            <a:endParaRPr lang="en-GB" dirty="0"/>
          </a:p>
        </p:txBody>
      </p:sp>
      <p:sp>
        <p:nvSpPr>
          <p:cNvPr id="3" name="Text Placeholder 2"/>
          <p:cNvSpPr>
            <a:spLocks noGrp="1"/>
          </p:cNvSpPr>
          <p:nvPr>
            <p:ph type="body" idx="1"/>
          </p:nvPr>
        </p:nvSpPr>
        <p:spPr>
          <a:xfrm>
            <a:off x="409019" y="950120"/>
            <a:ext cx="8279269" cy="2215991"/>
          </a:xfrm>
        </p:spPr>
        <p:txBody>
          <a:bodyPr/>
          <a:lstStyle/>
          <a:p>
            <a:r>
              <a:rPr lang="en-GB" dirty="0" smtClean="0"/>
              <a:t>Our maths learning is taken outside everyday.</a:t>
            </a:r>
          </a:p>
          <a:p>
            <a:r>
              <a:rPr lang="en-GB" dirty="0" smtClean="0"/>
              <a:t>Loose parts and ordinarily available resources are used to further develop </a:t>
            </a:r>
          </a:p>
          <a:p>
            <a:r>
              <a:rPr lang="en-GB" dirty="0" smtClean="0"/>
              <a:t>maths knowledge and skills.</a:t>
            </a:r>
          </a:p>
          <a:p>
            <a:endParaRPr lang="en-GB" dirty="0"/>
          </a:p>
          <a:p>
            <a:r>
              <a:rPr lang="en-GB" dirty="0" smtClean="0"/>
              <a:t>We have also recently purchased some giant outdoor Numicon which has been a big hit!</a:t>
            </a:r>
          </a:p>
          <a:p>
            <a:r>
              <a:rPr lang="en-GB" dirty="0" smtClean="0"/>
              <a:t>To find out more about how Numicon is used follow the link below:</a:t>
            </a:r>
          </a:p>
          <a:p>
            <a:r>
              <a:rPr lang="en-GB" dirty="0">
                <a:hlinkClick r:id="rId2"/>
              </a:rPr>
              <a:t>https://www.oxfordowl.co.uk/for-home/find-a-book/numicon-guide-for-parents</a:t>
            </a:r>
            <a:r>
              <a:rPr lang="en-GB" dirty="0" smtClean="0">
                <a:hlinkClick r:id="rId2"/>
              </a:rPr>
              <a:t>/</a:t>
            </a:r>
            <a:endParaRPr lang="en-GB" dirty="0" smtClean="0"/>
          </a:p>
          <a:p>
            <a:endParaRPr lang="en-GB" dirty="0"/>
          </a:p>
        </p:txBody>
      </p:sp>
      <p:pic>
        <p:nvPicPr>
          <p:cNvPr id="4" name="Picture 3"/>
          <p:cNvPicPr>
            <a:picLocks noChangeAspect="1"/>
          </p:cNvPicPr>
          <p:nvPr/>
        </p:nvPicPr>
        <p:blipFill>
          <a:blip r:embed="rId3"/>
          <a:stretch>
            <a:fillRect/>
          </a:stretch>
        </p:blipFill>
        <p:spPr>
          <a:xfrm>
            <a:off x="6528048" y="3212976"/>
            <a:ext cx="5424194" cy="1409227"/>
          </a:xfrm>
          <a:prstGeom prst="rect">
            <a:avLst/>
          </a:prstGeom>
        </p:spPr>
      </p:pic>
      <p:pic>
        <p:nvPicPr>
          <p:cNvPr id="5" name="Picture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9120336" y="4725144"/>
            <a:ext cx="2646676" cy="1976838"/>
          </a:xfrm>
          <a:prstGeom prst="rect">
            <a:avLst/>
          </a:prstGeom>
        </p:spPr>
      </p:pic>
      <p:pic>
        <p:nvPicPr>
          <p:cNvPr id="6" name="Picture 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09018" y="3091320"/>
            <a:ext cx="4966901" cy="3709845"/>
          </a:xfrm>
          <a:prstGeom prst="rect">
            <a:avLst/>
          </a:prstGeom>
        </p:spPr>
      </p:pic>
      <p:pic>
        <p:nvPicPr>
          <p:cNvPr id="7" name="Picture 6"/>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168008" y="4721603"/>
            <a:ext cx="2718684" cy="2030623"/>
          </a:xfrm>
          <a:prstGeom prst="rect">
            <a:avLst/>
          </a:prstGeom>
        </p:spPr>
      </p:pic>
      <p:pic>
        <p:nvPicPr>
          <p:cNvPr id="8" name="Picture 7"/>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rot="5400000">
            <a:off x="8750204" y="555225"/>
            <a:ext cx="2924942" cy="2184679"/>
          </a:xfrm>
          <a:prstGeom prst="rect">
            <a:avLst/>
          </a:prstGeom>
        </p:spPr>
      </p:pic>
    </p:spTree>
    <p:extLst>
      <p:ext uri="{BB962C8B-B14F-4D97-AF65-F5344CB8AC3E}">
        <p14:creationId xmlns:p14="http://schemas.microsoft.com/office/powerpoint/2010/main" val="116675465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3797024" y="5561754"/>
            <a:ext cx="5755359" cy="566822"/>
          </a:xfrm>
          <a:prstGeom prst="rect">
            <a:avLst/>
          </a:prstGeom>
        </p:spPr>
        <p:txBody>
          <a:bodyPr vert="horz" wrap="square" lIns="0" tIns="12700" rIns="0" bIns="0" rtlCol="0">
            <a:spAutoFit/>
          </a:bodyPr>
          <a:lstStyle/>
          <a:p>
            <a:pPr marL="12700">
              <a:lnSpc>
                <a:spcPct val="100000"/>
              </a:lnSpc>
              <a:spcBef>
                <a:spcPts val="100"/>
              </a:spcBef>
            </a:pPr>
            <a:r>
              <a:rPr lang="en-GB" spc="-5" dirty="0" err="1">
                <a:solidFill>
                  <a:srgbClr val="FFFFFF"/>
                </a:solidFill>
              </a:rPr>
              <a:t>NumBots</a:t>
            </a:r>
            <a:r>
              <a:rPr lang="en-GB" spc="-5" dirty="0">
                <a:solidFill>
                  <a:srgbClr val="FFFFFF"/>
                </a:solidFill>
              </a:rPr>
              <a:t> Launch Lesson</a:t>
            </a:r>
            <a:endParaRPr dirty="0">
              <a:solidFill>
                <a:srgbClr val="FFFFFF"/>
              </a:solidFill>
            </a:endParaRPr>
          </a:p>
        </p:txBody>
      </p:sp>
      <p:pic>
        <p:nvPicPr>
          <p:cNvPr id="3" name="Picture 2"/>
          <p:cNvPicPr/>
          <p:nvPr/>
        </p:nvPicPr>
        <p:blipFill>
          <a:blip r:embed="rId2"/>
          <a:stretch>
            <a:fillRect/>
          </a:stretch>
        </p:blipFill>
        <p:spPr>
          <a:xfrm>
            <a:off x="10329683" y="0"/>
            <a:ext cx="1887781" cy="1677898"/>
          </a:xfrm>
          <a:prstGeom prst="rect">
            <a:avLst/>
          </a:prstGeom>
        </p:spPr>
      </p:pic>
      <p:sp>
        <p:nvSpPr>
          <p:cNvPr id="4" name="TextBox 3"/>
          <p:cNvSpPr txBox="1"/>
          <p:nvPr/>
        </p:nvSpPr>
        <p:spPr>
          <a:xfrm>
            <a:off x="191344" y="188640"/>
            <a:ext cx="5112568" cy="923330"/>
          </a:xfrm>
          <a:prstGeom prst="rect">
            <a:avLst/>
          </a:prstGeom>
          <a:solidFill>
            <a:schemeClr val="accent1">
              <a:lumMod val="40000"/>
              <a:lumOff val="60000"/>
            </a:schemeClr>
          </a:solidFill>
          <a:ln>
            <a:solidFill>
              <a:schemeClr val="accent1">
                <a:lumMod val="50000"/>
              </a:schemeClr>
            </a:solidFill>
          </a:ln>
        </p:spPr>
        <p:txBody>
          <a:bodyPr wrap="square" rtlCol="0">
            <a:spAutoFit/>
          </a:bodyPr>
          <a:lstStyle/>
          <a:p>
            <a:r>
              <a:rPr lang="en-GB" dirty="0" smtClean="0"/>
              <a:t>Times Table Rock Stars has been a great success in Years 2-5. We will be launching Numbots for Reception and Yr1 children very soon!</a:t>
            </a:r>
            <a:endParaRPr lang="en-GB"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bject 2">
            <a:extLst>
              <a:ext uri="{FF2B5EF4-FFF2-40B4-BE49-F238E27FC236}">
                <a16:creationId xmlns:a16="http://schemas.microsoft.com/office/drawing/2014/main" id="{3D8C6D67-4D6A-4574-BBD6-A55C20031022}"/>
              </a:ext>
            </a:extLst>
          </p:cNvPr>
          <p:cNvSpPr/>
          <p:nvPr/>
        </p:nvSpPr>
        <p:spPr>
          <a:xfrm>
            <a:off x="295789" y="5104910"/>
            <a:ext cx="7973904" cy="1753089"/>
          </a:xfrm>
          <a:prstGeom prst="rect">
            <a:avLst/>
          </a:prstGeom>
          <a:blipFill>
            <a:blip r:embed="rId3" cstate="print">
              <a:extLst>
                <a:ext uri="{28A0092B-C50C-407E-A947-70E740481C1C}">
                  <a14:useLocalDpi xmlns:a14="http://schemas.microsoft.com/office/drawing/2010/main"/>
                </a:ext>
              </a:extLst>
            </a:blip>
            <a:stretch>
              <a:fillRect/>
            </a:stretch>
          </a:blipFill>
        </p:spPr>
        <p:txBody>
          <a:bodyPr wrap="square" lIns="0" tIns="0" rIns="0" bIns="0" rtlCol="0"/>
          <a:lstStyle/>
          <a:p>
            <a:endParaRPr dirty="0"/>
          </a:p>
        </p:txBody>
      </p:sp>
      <p:sp>
        <p:nvSpPr>
          <p:cNvPr id="4" name="object 3">
            <a:extLst>
              <a:ext uri="{FF2B5EF4-FFF2-40B4-BE49-F238E27FC236}">
                <a16:creationId xmlns:a16="http://schemas.microsoft.com/office/drawing/2014/main" id="{38E38FA7-CE02-4631-AA30-C8AD5D8C858F}"/>
              </a:ext>
            </a:extLst>
          </p:cNvPr>
          <p:cNvSpPr/>
          <p:nvPr/>
        </p:nvSpPr>
        <p:spPr>
          <a:xfrm>
            <a:off x="6203977" y="4384027"/>
            <a:ext cx="5851472" cy="2473972"/>
          </a:xfrm>
          <a:prstGeom prst="rect">
            <a:avLst/>
          </a:prstGeom>
          <a:blipFill>
            <a:blip r:embed="rId4" cstate="print">
              <a:extLst>
                <a:ext uri="{28A0092B-C50C-407E-A947-70E740481C1C}">
                  <a14:useLocalDpi xmlns:a14="http://schemas.microsoft.com/office/drawing/2010/main"/>
                </a:ext>
              </a:extLst>
            </a:blip>
            <a:stretch>
              <a:fillRect/>
            </a:stretch>
          </a:blipFill>
        </p:spPr>
        <p:txBody>
          <a:bodyPr wrap="square" lIns="0" tIns="0" rIns="0" bIns="0" rtlCol="0"/>
          <a:lstStyle/>
          <a:p>
            <a:endParaRPr dirty="0"/>
          </a:p>
        </p:txBody>
      </p:sp>
      <p:sp>
        <p:nvSpPr>
          <p:cNvPr id="5" name="object 4">
            <a:extLst>
              <a:ext uri="{FF2B5EF4-FFF2-40B4-BE49-F238E27FC236}">
                <a16:creationId xmlns:a16="http://schemas.microsoft.com/office/drawing/2014/main" id="{F3815F05-4CC3-4A59-8D15-77211FEC85A0}"/>
              </a:ext>
            </a:extLst>
          </p:cNvPr>
          <p:cNvSpPr/>
          <p:nvPr/>
        </p:nvSpPr>
        <p:spPr>
          <a:xfrm>
            <a:off x="2194172" y="6179451"/>
            <a:ext cx="1681333" cy="678548"/>
          </a:xfrm>
          <a:prstGeom prst="rect">
            <a:avLst/>
          </a:prstGeom>
          <a:blipFill>
            <a:blip r:embed="rId5" cstate="print">
              <a:extLst>
                <a:ext uri="{28A0092B-C50C-407E-A947-70E740481C1C}">
                  <a14:useLocalDpi xmlns:a14="http://schemas.microsoft.com/office/drawing/2010/main"/>
                </a:ext>
              </a:extLst>
            </a:blip>
            <a:stretch>
              <a:fillRect/>
            </a:stretch>
          </a:blipFill>
        </p:spPr>
        <p:txBody>
          <a:bodyPr wrap="square" lIns="0" tIns="0" rIns="0" bIns="0" rtlCol="0"/>
          <a:lstStyle/>
          <a:p>
            <a:endParaRPr dirty="0"/>
          </a:p>
        </p:txBody>
      </p:sp>
      <p:sp>
        <p:nvSpPr>
          <p:cNvPr id="6" name="object 5">
            <a:extLst>
              <a:ext uri="{FF2B5EF4-FFF2-40B4-BE49-F238E27FC236}">
                <a16:creationId xmlns:a16="http://schemas.microsoft.com/office/drawing/2014/main" id="{B08E299B-93B6-4B6A-A27C-7C9F927F8101}"/>
              </a:ext>
            </a:extLst>
          </p:cNvPr>
          <p:cNvSpPr/>
          <p:nvPr/>
        </p:nvSpPr>
        <p:spPr>
          <a:xfrm>
            <a:off x="8242406" y="6091234"/>
            <a:ext cx="1899918" cy="766765"/>
          </a:xfrm>
          <a:prstGeom prst="rect">
            <a:avLst/>
          </a:prstGeom>
          <a:blipFill>
            <a:blip r:embed="rId6" cstate="print">
              <a:extLst>
                <a:ext uri="{28A0092B-C50C-407E-A947-70E740481C1C}">
                  <a14:useLocalDpi xmlns:a14="http://schemas.microsoft.com/office/drawing/2010/main"/>
                </a:ext>
              </a:extLst>
            </a:blip>
            <a:stretch>
              <a:fillRect/>
            </a:stretch>
          </a:blipFill>
        </p:spPr>
        <p:txBody>
          <a:bodyPr wrap="square" lIns="0" tIns="0" rIns="0" bIns="0" rtlCol="0"/>
          <a:lstStyle/>
          <a:p>
            <a:endParaRPr dirty="0"/>
          </a:p>
        </p:txBody>
      </p:sp>
      <p:sp>
        <p:nvSpPr>
          <p:cNvPr id="7" name="object 6">
            <a:extLst>
              <a:ext uri="{FF2B5EF4-FFF2-40B4-BE49-F238E27FC236}">
                <a16:creationId xmlns:a16="http://schemas.microsoft.com/office/drawing/2014/main" id="{5DFC7603-7AF9-4206-868A-2EA81F8D4065}"/>
              </a:ext>
            </a:extLst>
          </p:cNvPr>
          <p:cNvSpPr/>
          <p:nvPr/>
        </p:nvSpPr>
        <p:spPr>
          <a:xfrm>
            <a:off x="8928817" y="3232168"/>
            <a:ext cx="2722130" cy="3625832"/>
          </a:xfrm>
          <a:prstGeom prst="rect">
            <a:avLst/>
          </a:prstGeom>
          <a:blipFill>
            <a:blip r:embed="rId7" cstate="print">
              <a:extLst>
                <a:ext uri="{28A0092B-C50C-407E-A947-70E740481C1C}">
                  <a14:useLocalDpi xmlns:a14="http://schemas.microsoft.com/office/drawing/2010/main"/>
                </a:ext>
              </a:extLst>
            </a:blip>
            <a:stretch>
              <a:fillRect/>
            </a:stretch>
          </a:blipFill>
        </p:spPr>
        <p:txBody>
          <a:bodyPr wrap="square" lIns="0" tIns="0" rIns="0" bIns="0" rtlCol="0"/>
          <a:lstStyle/>
          <a:p>
            <a:endParaRPr dirty="0"/>
          </a:p>
        </p:txBody>
      </p:sp>
      <p:sp>
        <p:nvSpPr>
          <p:cNvPr id="10" name="Speech Bubble: Rectangle with Corners Rounded 9">
            <a:extLst>
              <a:ext uri="{FF2B5EF4-FFF2-40B4-BE49-F238E27FC236}">
                <a16:creationId xmlns:a16="http://schemas.microsoft.com/office/drawing/2014/main" id="{4928939E-BCAA-4BA9-9E04-EFD05A356480}"/>
              </a:ext>
            </a:extLst>
          </p:cNvPr>
          <p:cNvSpPr/>
          <p:nvPr/>
        </p:nvSpPr>
        <p:spPr>
          <a:xfrm>
            <a:off x="8579500" y="2323090"/>
            <a:ext cx="3686242" cy="1096735"/>
          </a:xfrm>
          <a:prstGeom prst="wedgeRoundRectCallout">
            <a:avLst>
              <a:gd name="adj1" fmla="val 14858"/>
              <a:gd name="adj2" fmla="val 73323"/>
              <a:gd name="adj3" fmla="val 16667"/>
            </a:avLst>
          </a:prstGeom>
          <a:solidFill>
            <a:srgbClr val="06B4B2"/>
          </a:solidFill>
          <a:ln>
            <a:solidFill>
              <a:srgbClr val="39646A"/>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GB" sz="3600" dirty="0"/>
              <a:t>Remember my friends?</a:t>
            </a:r>
          </a:p>
        </p:txBody>
      </p:sp>
      <p:pic>
        <p:nvPicPr>
          <p:cNvPr id="11" name="Picture 10">
            <a:extLst>
              <a:ext uri="{FF2B5EF4-FFF2-40B4-BE49-F238E27FC236}">
                <a16:creationId xmlns:a16="http://schemas.microsoft.com/office/drawing/2014/main" id="{F6D61E5A-2729-47F5-B273-BC1A16038DEF}"/>
              </a:ext>
            </a:extLst>
          </p:cNvPr>
          <p:cNvPicPr>
            <a:picLocks noChangeAspect="1"/>
          </p:cNvPicPr>
          <p:nvPr/>
        </p:nvPicPr>
        <p:blipFill>
          <a:blip r:embed="rId8"/>
          <a:stretch>
            <a:fillRect/>
          </a:stretch>
        </p:blipFill>
        <p:spPr>
          <a:xfrm>
            <a:off x="5510450" y="3656091"/>
            <a:ext cx="2868038" cy="3209251"/>
          </a:xfrm>
          <a:prstGeom prst="rect">
            <a:avLst/>
          </a:prstGeom>
        </p:spPr>
      </p:pic>
      <p:pic>
        <p:nvPicPr>
          <p:cNvPr id="13" name="Picture 12">
            <a:extLst>
              <a:ext uri="{FF2B5EF4-FFF2-40B4-BE49-F238E27FC236}">
                <a16:creationId xmlns:a16="http://schemas.microsoft.com/office/drawing/2014/main" id="{F40EAE72-A553-43BD-BE56-4866475EAACB}"/>
              </a:ext>
            </a:extLst>
          </p:cNvPr>
          <p:cNvPicPr>
            <a:picLocks noChangeAspect="1"/>
          </p:cNvPicPr>
          <p:nvPr/>
        </p:nvPicPr>
        <p:blipFill>
          <a:blip r:embed="rId9"/>
          <a:stretch>
            <a:fillRect/>
          </a:stretch>
        </p:blipFill>
        <p:spPr>
          <a:xfrm>
            <a:off x="3093738" y="3209909"/>
            <a:ext cx="2572933" cy="3670349"/>
          </a:xfrm>
          <a:prstGeom prst="rect">
            <a:avLst/>
          </a:prstGeom>
        </p:spPr>
      </p:pic>
      <p:sp>
        <p:nvSpPr>
          <p:cNvPr id="14" name="Speech Bubble: Rectangle with Corners Rounded 13">
            <a:extLst>
              <a:ext uri="{FF2B5EF4-FFF2-40B4-BE49-F238E27FC236}">
                <a16:creationId xmlns:a16="http://schemas.microsoft.com/office/drawing/2014/main" id="{00951DFA-FE7F-4DE3-A118-4EDFB5E5D58D}"/>
              </a:ext>
            </a:extLst>
          </p:cNvPr>
          <p:cNvSpPr/>
          <p:nvPr/>
        </p:nvSpPr>
        <p:spPr>
          <a:xfrm>
            <a:off x="150623" y="260648"/>
            <a:ext cx="2736304" cy="1951612"/>
          </a:xfrm>
          <a:prstGeom prst="wedgeRoundRectCallout">
            <a:avLst>
              <a:gd name="adj1" fmla="val 10911"/>
              <a:gd name="adj2" fmla="val 74058"/>
              <a:gd name="adj3" fmla="val 16667"/>
            </a:avLst>
          </a:prstGeom>
          <a:solidFill>
            <a:srgbClr val="CC158D"/>
          </a:solidFill>
          <a:ln>
            <a:solidFill>
              <a:srgbClr val="784B9E"/>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GB" sz="4800" dirty="0"/>
              <a:t>I’m </a:t>
            </a:r>
            <a:r>
              <a:rPr lang="en-GB" sz="4800" dirty="0" err="1"/>
              <a:t>BettyBot</a:t>
            </a:r>
            <a:r>
              <a:rPr lang="en-GB" sz="4800" dirty="0"/>
              <a:t>.</a:t>
            </a:r>
          </a:p>
        </p:txBody>
      </p:sp>
      <p:pic>
        <p:nvPicPr>
          <p:cNvPr id="9" name="Picture 8" descr="A picture containing object&#10;&#10;Description automatically generated">
            <a:extLst>
              <a:ext uri="{FF2B5EF4-FFF2-40B4-BE49-F238E27FC236}">
                <a16:creationId xmlns:a16="http://schemas.microsoft.com/office/drawing/2014/main" id="{07B627E5-007F-4F49-93BB-EABDC1654040}"/>
              </a:ext>
            </a:extLst>
          </p:cNvPr>
          <p:cNvPicPr>
            <a:picLocks noChangeAspect="1"/>
          </p:cNvPicPr>
          <p:nvPr/>
        </p:nvPicPr>
        <p:blipFill>
          <a:blip r:embed="rId10" cstate="print">
            <a:extLst>
              <a:ext uri="{28A0092B-C50C-407E-A947-70E740481C1C}">
                <a14:useLocalDpi xmlns:a14="http://schemas.microsoft.com/office/drawing/2010/main"/>
              </a:ext>
            </a:extLst>
          </a:blip>
          <a:stretch>
            <a:fillRect/>
          </a:stretch>
        </p:blipFill>
        <p:spPr>
          <a:xfrm>
            <a:off x="180909" y="2742751"/>
            <a:ext cx="3028107" cy="4115247"/>
          </a:xfrm>
          <a:prstGeom prst="rect">
            <a:avLst/>
          </a:prstGeom>
        </p:spPr>
      </p:pic>
      <p:sp>
        <p:nvSpPr>
          <p:cNvPr id="15" name="Speech Bubble: Rectangle with Corners Rounded 14">
            <a:extLst>
              <a:ext uri="{FF2B5EF4-FFF2-40B4-BE49-F238E27FC236}">
                <a16:creationId xmlns:a16="http://schemas.microsoft.com/office/drawing/2014/main" id="{9674A541-2325-42B5-8841-C7946AA98CC1}"/>
              </a:ext>
            </a:extLst>
          </p:cNvPr>
          <p:cNvSpPr/>
          <p:nvPr/>
        </p:nvSpPr>
        <p:spPr>
          <a:xfrm>
            <a:off x="2639616" y="743524"/>
            <a:ext cx="2736304" cy="1951612"/>
          </a:xfrm>
          <a:prstGeom prst="wedgeRoundRectCallout">
            <a:avLst>
              <a:gd name="adj1" fmla="val 10911"/>
              <a:gd name="adj2" fmla="val 74058"/>
              <a:gd name="adj3" fmla="val 16667"/>
            </a:avLst>
          </a:prstGeom>
          <a:solidFill>
            <a:srgbClr val="F4791F"/>
          </a:solidFill>
          <a:ln>
            <a:solidFill>
              <a:srgbClr val="EEBB19"/>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GB" sz="4800" dirty="0"/>
              <a:t>I’m </a:t>
            </a:r>
            <a:r>
              <a:rPr lang="en-GB" sz="4800" dirty="0" err="1"/>
              <a:t>KittyBot</a:t>
            </a:r>
            <a:r>
              <a:rPr lang="en-GB" sz="4800" dirty="0"/>
              <a:t>.</a:t>
            </a:r>
          </a:p>
        </p:txBody>
      </p:sp>
      <p:sp>
        <p:nvSpPr>
          <p:cNvPr id="16" name="Speech Bubble: Rectangle with Corners Rounded 15">
            <a:extLst>
              <a:ext uri="{FF2B5EF4-FFF2-40B4-BE49-F238E27FC236}">
                <a16:creationId xmlns:a16="http://schemas.microsoft.com/office/drawing/2014/main" id="{2DAEBEB5-4A6F-43A2-9F1D-6E702D81F049}"/>
              </a:ext>
            </a:extLst>
          </p:cNvPr>
          <p:cNvSpPr/>
          <p:nvPr/>
        </p:nvSpPr>
        <p:spPr>
          <a:xfrm>
            <a:off x="5317404" y="1128550"/>
            <a:ext cx="2736304" cy="1951612"/>
          </a:xfrm>
          <a:prstGeom prst="wedgeRoundRectCallout">
            <a:avLst>
              <a:gd name="adj1" fmla="val 10911"/>
              <a:gd name="adj2" fmla="val 74058"/>
              <a:gd name="adj3" fmla="val 16667"/>
            </a:avLst>
          </a:prstGeom>
          <a:solidFill>
            <a:srgbClr val="011B1F"/>
          </a:solidFill>
          <a:ln>
            <a:solidFill>
              <a:srgbClr val="E5332A"/>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GB" sz="4800" dirty="0"/>
              <a:t>I’m </a:t>
            </a:r>
            <a:r>
              <a:rPr lang="en-GB" sz="4800" dirty="0" err="1"/>
              <a:t>NinjaBot</a:t>
            </a:r>
            <a:r>
              <a:rPr lang="en-GB" sz="4800" dirty="0"/>
              <a:t>.</a:t>
            </a:r>
          </a:p>
        </p:txBody>
      </p:sp>
      <p:sp>
        <p:nvSpPr>
          <p:cNvPr id="17" name="TextBox 16">
            <a:extLst>
              <a:ext uri="{FF2B5EF4-FFF2-40B4-BE49-F238E27FC236}">
                <a16:creationId xmlns:a16="http://schemas.microsoft.com/office/drawing/2014/main" id="{98965293-04FE-4014-84A4-F9E6539B771F}"/>
              </a:ext>
            </a:extLst>
          </p:cNvPr>
          <p:cNvSpPr txBox="1"/>
          <p:nvPr/>
        </p:nvSpPr>
        <p:spPr>
          <a:xfrm>
            <a:off x="11050356" y="15007"/>
            <a:ext cx="1114408" cy="461665"/>
          </a:xfrm>
          <a:prstGeom prst="rect">
            <a:avLst/>
          </a:prstGeom>
          <a:noFill/>
        </p:spPr>
        <p:txBody>
          <a:bodyPr wrap="none" rtlCol="0">
            <a:spAutoFit/>
          </a:bodyPr>
          <a:lstStyle/>
          <a:p>
            <a:r>
              <a:rPr lang="en-GB" sz="2400" dirty="0">
                <a:solidFill>
                  <a:schemeClr val="bg1">
                    <a:lumMod val="65000"/>
                  </a:schemeClr>
                </a:solidFill>
              </a:rPr>
              <a:t>[Menu]</a:t>
            </a:r>
          </a:p>
        </p:txBody>
      </p:sp>
      <p:sp>
        <p:nvSpPr>
          <p:cNvPr id="18" name="Rectangle 17">
            <a:hlinkClick r:id="rId11" action="ppaction://hlinksldjump"/>
            <a:extLst>
              <a:ext uri="{FF2B5EF4-FFF2-40B4-BE49-F238E27FC236}">
                <a16:creationId xmlns:a16="http://schemas.microsoft.com/office/drawing/2014/main" id="{894D209E-7642-4546-80C0-860F8C0966D1}"/>
              </a:ext>
            </a:extLst>
          </p:cNvPr>
          <p:cNvSpPr/>
          <p:nvPr/>
        </p:nvSpPr>
        <p:spPr>
          <a:xfrm>
            <a:off x="10344472" y="16323"/>
            <a:ext cx="1847528" cy="695162"/>
          </a:xfrm>
          <a:prstGeom prst="rect">
            <a:avLst/>
          </a:prstGeom>
          <a:solidFill>
            <a:srgbClr val="FFFFFF">
              <a:alpha val="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TextBox 18"/>
          <p:cNvSpPr txBox="1"/>
          <p:nvPr/>
        </p:nvSpPr>
        <p:spPr>
          <a:xfrm>
            <a:off x="4007768" y="90956"/>
            <a:ext cx="6234033" cy="369332"/>
          </a:xfrm>
          <a:prstGeom prst="rect">
            <a:avLst/>
          </a:prstGeom>
          <a:solidFill>
            <a:schemeClr val="accent1">
              <a:lumMod val="40000"/>
              <a:lumOff val="60000"/>
            </a:schemeClr>
          </a:solidFill>
          <a:ln>
            <a:solidFill>
              <a:schemeClr val="accent1">
                <a:lumMod val="50000"/>
              </a:schemeClr>
            </a:solidFill>
          </a:ln>
        </p:spPr>
        <p:txBody>
          <a:bodyPr wrap="square" rtlCol="0">
            <a:spAutoFit/>
          </a:bodyPr>
          <a:lstStyle/>
          <a:p>
            <a:r>
              <a:rPr lang="en-GB" dirty="0" smtClean="0"/>
              <a:t>Children will be able to earn points and upgrade their robot.</a:t>
            </a:r>
            <a:endParaRPr lang="en-GB" dirty="0"/>
          </a:p>
        </p:txBody>
      </p:sp>
      <p:pic>
        <p:nvPicPr>
          <p:cNvPr id="20" name="Picture 19"/>
          <p:cNvPicPr/>
          <p:nvPr/>
        </p:nvPicPr>
        <p:blipFill>
          <a:blip r:embed="rId12"/>
          <a:stretch>
            <a:fillRect/>
          </a:stretch>
        </p:blipFill>
        <p:spPr>
          <a:xfrm>
            <a:off x="10273010" y="41432"/>
            <a:ext cx="1887781" cy="1677898"/>
          </a:xfrm>
          <a:prstGeom prst="rect">
            <a:avLst/>
          </a:prstGeom>
        </p:spPr>
      </p:pic>
    </p:spTree>
    <p:extLst>
      <p:ext uri="{BB962C8B-B14F-4D97-AF65-F5344CB8AC3E}">
        <p14:creationId xmlns:p14="http://schemas.microsoft.com/office/powerpoint/2010/main" val="37980550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childTnLst>
                                </p:cTn>
                              </p:par>
                              <p:par>
                                <p:cTn id="7" presetID="1" presetClass="exit" presetSubtype="0" fill="hold" grpId="1" nodeType="withEffect">
                                  <p:stCondLst>
                                    <p:cond delay="0"/>
                                  </p:stCondLst>
                                  <p:childTnLst>
                                    <p:set>
                                      <p:cBhvr>
                                        <p:cTn id="8" dur="1" fill="hold">
                                          <p:stCondLst>
                                            <p:cond delay="0"/>
                                          </p:stCondLst>
                                        </p:cTn>
                                        <p:tgtEl>
                                          <p:spTgt spid="10"/>
                                        </p:tgtEl>
                                        <p:attrNameLst>
                                          <p:attrName>style.visibility</p:attrName>
                                        </p:attrNameLst>
                                      </p:cBhvr>
                                      <p:to>
                                        <p:strVal val="hidden"/>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15"/>
                                        </p:tgtEl>
                                        <p:attrNameLst>
                                          <p:attrName>style.visibility</p:attrName>
                                        </p:attrNameLst>
                                      </p:cBhvr>
                                      <p:to>
                                        <p:strVal val="visible"/>
                                      </p:to>
                                    </p:set>
                                  </p:childTnLst>
                                </p:cTn>
                              </p:par>
                              <p:par>
                                <p:cTn id="13" presetID="1" presetClass="exit" presetSubtype="0" fill="hold" grpId="1" nodeType="withEffect">
                                  <p:stCondLst>
                                    <p:cond delay="0"/>
                                  </p:stCondLst>
                                  <p:childTnLst>
                                    <p:set>
                                      <p:cBhvr>
                                        <p:cTn id="14" dur="1" fill="hold">
                                          <p:stCondLst>
                                            <p:cond delay="0"/>
                                          </p:stCondLst>
                                        </p:cTn>
                                        <p:tgtEl>
                                          <p:spTgt spid="14"/>
                                        </p:tgtEl>
                                        <p:attrNameLst>
                                          <p:attrName>style.visibility</p:attrName>
                                        </p:attrNameLst>
                                      </p:cBhvr>
                                      <p:to>
                                        <p:strVal val="hidden"/>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6"/>
                                        </p:tgtEl>
                                        <p:attrNameLst>
                                          <p:attrName>style.visibility</p:attrName>
                                        </p:attrNameLst>
                                      </p:cBhvr>
                                      <p:to>
                                        <p:strVal val="visible"/>
                                      </p:to>
                                    </p:set>
                                  </p:childTnLst>
                                </p:cTn>
                              </p:par>
                              <p:par>
                                <p:cTn id="19" presetID="1" presetClass="exit" presetSubtype="0" fill="hold" grpId="1" nodeType="withEffect">
                                  <p:stCondLst>
                                    <p:cond delay="0"/>
                                  </p:stCondLst>
                                  <p:childTnLst>
                                    <p:set>
                                      <p:cBhvr>
                                        <p:cTn id="20" dur="1" fill="hold">
                                          <p:stCondLst>
                                            <p:cond delay="0"/>
                                          </p:stCondLst>
                                        </p:cTn>
                                        <p:tgtEl>
                                          <p:spTgt spid="1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1" animBg="1"/>
      <p:bldP spid="14" grpId="0" animBg="1"/>
      <p:bldP spid="14" grpId="1" animBg="1"/>
      <p:bldP spid="15" grpId="0" animBg="1"/>
      <p:bldP spid="15" grpId="1" animBg="1"/>
      <p:bldP spid="16" grpId="0" animBg="1"/>
    </p:bldLst>
  </p:timing>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5F04E30B-7784-8545-BC33-E7BB5BA1EF59}"/>
              </a:ext>
            </a:extLst>
          </p:cNvPr>
          <p:cNvSpPr/>
          <p:nvPr/>
        </p:nvSpPr>
        <p:spPr>
          <a:xfrm>
            <a:off x="11352582" y="2"/>
            <a:ext cx="839417" cy="6857998"/>
          </a:xfrm>
          <a:prstGeom prst="rect">
            <a:avLst/>
          </a:prstGeom>
          <a:solidFill>
            <a:srgbClr val="06B4B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object 4"/>
          <p:cNvSpPr/>
          <p:nvPr/>
        </p:nvSpPr>
        <p:spPr>
          <a:xfrm>
            <a:off x="10762856" y="4461758"/>
            <a:ext cx="1429257" cy="2396241"/>
          </a:xfrm>
          <a:prstGeom prst="rect">
            <a:avLst/>
          </a:prstGeom>
          <a:blipFill>
            <a:blip r:embed="rId3" cstate="print">
              <a:extLst>
                <a:ext uri="{28A0092B-C50C-407E-A947-70E740481C1C}">
                  <a14:useLocalDpi xmlns:a14="http://schemas.microsoft.com/office/drawing/2010/main"/>
                </a:ext>
              </a:extLst>
            </a:blip>
            <a:stretch>
              <a:fillRect/>
            </a:stretch>
          </a:blipFill>
        </p:spPr>
        <p:txBody>
          <a:bodyPr wrap="square" lIns="0" tIns="0" rIns="0" bIns="0" rtlCol="0"/>
          <a:lstStyle/>
          <a:p>
            <a:endParaRPr dirty="0"/>
          </a:p>
        </p:txBody>
      </p:sp>
      <p:sp>
        <p:nvSpPr>
          <p:cNvPr id="5" name="object 5"/>
          <p:cNvSpPr/>
          <p:nvPr/>
        </p:nvSpPr>
        <p:spPr>
          <a:xfrm>
            <a:off x="192526" y="6406984"/>
            <a:ext cx="264795" cy="264795"/>
          </a:xfrm>
          <a:custGeom>
            <a:avLst/>
            <a:gdLst/>
            <a:ahLst/>
            <a:cxnLst/>
            <a:rect l="l" t="t" r="r" b="b"/>
            <a:pathLst>
              <a:path w="264795" h="264795">
                <a:moveTo>
                  <a:pt x="132334" y="0"/>
                </a:moveTo>
                <a:lnTo>
                  <a:pt x="90505" y="6747"/>
                </a:lnTo>
                <a:lnTo>
                  <a:pt x="54178" y="25536"/>
                </a:lnTo>
                <a:lnTo>
                  <a:pt x="25532" y="54186"/>
                </a:lnTo>
                <a:lnTo>
                  <a:pt x="6746" y="90516"/>
                </a:lnTo>
                <a:lnTo>
                  <a:pt x="0" y="132346"/>
                </a:lnTo>
                <a:lnTo>
                  <a:pt x="6746" y="174175"/>
                </a:lnTo>
                <a:lnTo>
                  <a:pt x="25532" y="210502"/>
                </a:lnTo>
                <a:lnTo>
                  <a:pt x="54178" y="239148"/>
                </a:lnTo>
                <a:lnTo>
                  <a:pt x="90505" y="257934"/>
                </a:lnTo>
                <a:lnTo>
                  <a:pt x="132334" y="264680"/>
                </a:lnTo>
                <a:lnTo>
                  <a:pt x="174162" y="257934"/>
                </a:lnTo>
                <a:lnTo>
                  <a:pt x="210489" y="239148"/>
                </a:lnTo>
                <a:lnTo>
                  <a:pt x="239135" y="210502"/>
                </a:lnTo>
                <a:lnTo>
                  <a:pt x="257921" y="174175"/>
                </a:lnTo>
                <a:lnTo>
                  <a:pt x="264668" y="132346"/>
                </a:lnTo>
                <a:lnTo>
                  <a:pt x="257921" y="90516"/>
                </a:lnTo>
                <a:lnTo>
                  <a:pt x="239135" y="54186"/>
                </a:lnTo>
                <a:lnTo>
                  <a:pt x="210489" y="25536"/>
                </a:lnTo>
                <a:lnTo>
                  <a:pt x="174162" y="6747"/>
                </a:lnTo>
                <a:lnTo>
                  <a:pt x="132334" y="0"/>
                </a:lnTo>
                <a:close/>
              </a:path>
            </a:pathLst>
          </a:custGeom>
          <a:solidFill>
            <a:srgbClr val="06B4B2"/>
          </a:solidFill>
        </p:spPr>
        <p:txBody>
          <a:bodyPr wrap="square" lIns="0" tIns="0" rIns="0" bIns="0" rtlCol="0"/>
          <a:lstStyle/>
          <a:p>
            <a:endParaRPr dirty="0"/>
          </a:p>
        </p:txBody>
      </p:sp>
      <p:sp>
        <p:nvSpPr>
          <p:cNvPr id="6" name="object 6"/>
          <p:cNvSpPr/>
          <p:nvPr/>
        </p:nvSpPr>
        <p:spPr>
          <a:xfrm>
            <a:off x="11490032" y="6495313"/>
            <a:ext cx="624052" cy="196024"/>
          </a:xfrm>
          <a:prstGeom prst="rect">
            <a:avLst/>
          </a:prstGeom>
          <a:blipFill>
            <a:blip r:embed="rId4" cstate="print">
              <a:extLst>
                <a:ext uri="{28A0092B-C50C-407E-A947-70E740481C1C}">
                  <a14:useLocalDpi xmlns:a14="http://schemas.microsoft.com/office/drawing/2010/main"/>
                </a:ext>
              </a:extLst>
            </a:blip>
            <a:stretch>
              <a:fillRect/>
            </a:stretch>
          </a:blipFill>
        </p:spPr>
        <p:txBody>
          <a:bodyPr wrap="square" lIns="0" tIns="0" rIns="0" bIns="0" rtlCol="0"/>
          <a:lstStyle/>
          <a:p>
            <a:endParaRPr dirty="0"/>
          </a:p>
        </p:txBody>
      </p:sp>
      <p:sp>
        <p:nvSpPr>
          <p:cNvPr id="7" name="object 7"/>
          <p:cNvSpPr txBox="1"/>
          <p:nvPr/>
        </p:nvSpPr>
        <p:spPr>
          <a:xfrm>
            <a:off x="216808" y="6464760"/>
            <a:ext cx="216535" cy="153670"/>
          </a:xfrm>
          <a:prstGeom prst="rect">
            <a:avLst/>
          </a:prstGeom>
        </p:spPr>
        <p:txBody>
          <a:bodyPr vert="horz" wrap="square" lIns="0" tIns="1905" rIns="0" bIns="0" rtlCol="0">
            <a:spAutoFit/>
          </a:bodyPr>
          <a:lstStyle/>
          <a:p>
            <a:pPr marL="12700">
              <a:lnSpc>
                <a:spcPct val="100000"/>
              </a:lnSpc>
              <a:spcBef>
                <a:spcPts val="15"/>
              </a:spcBef>
            </a:pPr>
            <a:r>
              <a:rPr sz="900" b="1" spc="-5" dirty="0">
                <a:solidFill>
                  <a:srgbClr val="FFFFFF"/>
                </a:solidFill>
                <a:latin typeface="Arial"/>
                <a:cs typeface="Arial"/>
              </a:rPr>
              <a:t>100</a:t>
            </a:r>
            <a:endParaRPr sz="900" dirty="0">
              <a:latin typeface="Arial"/>
              <a:cs typeface="Arial"/>
            </a:endParaRPr>
          </a:p>
        </p:txBody>
      </p:sp>
      <p:pic>
        <p:nvPicPr>
          <p:cNvPr id="10" name="Picture 2" descr="https://lh6.googleusercontent.com/7Qc6kY2hNUKCVYgPd_xgR_eQwS6vxwkihRPT5X0361REWTAohiXHdnEYbXWZ0jCPhtNNq9yyl1YGV9J90iHbaG28vbwm51hYk4NHpQDHnLZVg4VOd6F8gikN6tWLEUIwXxPDGwBFGjo">
            <a:extLst>
              <a:ext uri="{FF2B5EF4-FFF2-40B4-BE49-F238E27FC236}">
                <a16:creationId xmlns:a16="http://schemas.microsoft.com/office/drawing/2014/main" id="{683859E6-F50E-4A11-8D81-7EF38B4D6996}"/>
              </a:ext>
            </a:extLst>
          </p:cNvPr>
          <p:cNvPicPr>
            <a:picLocks noChangeAspect="1" noChangeArrowheads="1"/>
          </p:cNvPicPr>
          <p:nvPr/>
        </p:nvPicPr>
        <p:blipFill>
          <a:blip r:embed="rId5">
            <a:extLst>
              <a:ext uri="{28A0092B-C50C-407E-A947-70E740481C1C}">
                <a14:useLocalDpi xmlns:a14="http://schemas.microsoft.com/office/drawing/2010/main"/>
              </a:ext>
            </a:extLst>
          </a:blip>
          <a:srcRect/>
          <a:stretch>
            <a:fillRect/>
          </a:stretch>
        </p:blipFill>
        <p:spPr bwMode="auto">
          <a:xfrm>
            <a:off x="-524897" y="1368514"/>
            <a:ext cx="12192000" cy="6186487"/>
          </a:xfrm>
          <a:prstGeom prst="rect">
            <a:avLst/>
          </a:prstGeom>
          <a:noFill/>
          <a:extLst>
            <a:ext uri="{909E8E84-426E-40DD-AFC4-6F175D3DCCD1}">
              <a14:hiddenFill xmlns:a14="http://schemas.microsoft.com/office/drawing/2010/main">
                <a:solidFill>
                  <a:srgbClr val="FFFFFF"/>
                </a:solidFill>
              </a14:hiddenFill>
            </a:ext>
          </a:extLst>
        </p:spPr>
      </p:pic>
      <p:sp>
        <p:nvSpPr>
          <p:cNvPr id="12" name="TextBox 11">
            <a:extLst>
              <a:ext uri="{FF2B5EF4-FFF2-40B4-BE49-F238E27FC236}">
                <a16:creationId xmlns:a16="http://schemas.microsoft.com/office/drawing/2014/main" id="{F8C5A79F-3D84-477F-B720-7761ABBE5116}"/>
              </a:ext>
            </a:extLst>
          </p:cNvPr>
          <p:cNvSpPr txBox="1"/>
          <p:nvPr/>
        </p:nvSpPr>
        <p:spPr>
          <a:xfrm>
            <a:off x="11362942" y="15007"/>
            <a:ext cx="801822" cy="338554"/>
          </a:xfrm>
          <a:prstGeom prst="rect">
            <a:avLst/>
          </a:prstGeom>
          <a:noFill/>
        </p:spPr>
        <p:txBody>
          <a:bodyPr wrap="none" rtlCol="0">
            <a:spAutoFit/>
          </a:bodyPr>
          <a:lstStyle/>
          <a:p>
            <a:pPr algn="r"/>
            <a:r>
              <a:rPr lang="en-GB" sz="1600" dirty="0">
                <a:solidFill>
                  <a:schemeClr val="bg1">
                    <a:lumMod val="65000"/>
                  </a:schemeClr>
                </a:solidFill>
              </a:rPr>
              <a:t>[Menu]</a:t>
            </a:r>
          </a:p>
        </p:txBody>
      </p:sp>
      <p:sp>
        <p:nvSpPr>
          <p:cNvPr id="13" name="Rectangle 12">
            <a:hlinkClick r:id="rId6" action="ppaction://hlinksldjump"/>
            <a:extLst>
              <a:ext uri="{FF2B5EF4-FFF2-40B4-BE49-F238E27FC236}">
                <a16:creationId xmlns:a16="http://schemas.microsoft.com/office/drawing/2014/main" id="{C6A5CA89-7B77-407A-AAE4-538A6C3CE890}"/>
              </a:ext>
            </a:extLst>
          </p:cNvPr>
          <p:cNvSpPr/>
          <p:nvPr/>
        </p:nvSpPr>
        <p:spPr>
          <a:xfrm>
            <a:off x="10344472" y="-2466"/>
            <a:ext cx="1847528" cy="695162"/>
          </a:xfrm>
          <a:prstGeom prst="rect">
            <a:avLst/>
          </a:prstGeom>
          <a:solidFill>
            <a:srgbClr val="FFFFFF">
              <a:alpha val="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1" name="Picture 10"/>
          <p:cNvPicPr/>
          <p:nvPr/>
        </p:nvPicPr>
        <p:blipFill>
          <a:blip r:embed="rId7"/>
          <a:stretch>
            <a:fillRect/>
          </a:stretch>
        </p:blipFill>
        <p:spPr>
          <a:xfrm>
            <a:off x="10344472" y="-8136"/>
            <a:ext cx="1887781" cy="1677898"/>
          </a:xfrm>
          <a:prstGeom prst="rect">
            <a:avLst/>
          </a:prstGeom>
        </p:spPr>
      </p:pic>
      <p:sp>
        <p:nvSpPr>
          <p:cNvPr id="14" name="TextBox 13"/>
          <p:cNvSpPr txBox="1"/>
          <p:nvPr/>
        </p:nvSpPr>
        <p:spPr>
          <a:xfrm>
            <a:off x="457321" y="353561"/>
            <a:ext cx="8735023" cy="369332"/>
          </a:xfrm>
          <a:prstGeom prst="rect">
            <a:avLst/>
          </a:prstGeom>
          <a:solidFill>
            <a:schemeClr val="accent1">
              <a:lumMod val="40000"/>
              <a:lumOff val="60000"/>
            </a:schemeClr>
          </a:solidFill>
          <a:ln>
            <a:solidFill>
              <a:schemeClr val="accent1">
                <a:lumMod val="50000"/>
              </a:schemeClr>
            </a:solidFill>
          </a:ln>
        </p:spPr>
        <p:txBody>
          <a:bodyPr wrap="square" rtlCol="0">
            <a:spAutoFit/>
          </a:bodyPr>
          <a:lstStyle/>
          <a:p>
            <a:r>
              <a:rPr lang="en-GB" dirty="0" smtClean="0"/>
              <a:t>Like </a:t>
            </a:r>
            <a:r>
              <a:rPr lang="en-GB" dirty="0" err="1" smtClean="0"/>
              <a:t>TTRockstars</a:t>
            </a:r>
            <a:r>
              <a:rPr lang="en-GB" dirty="0" smtClean="0"/>
              <a:t> the app will be available for tablets, phones and desktops.</a:t>
            </a:r>
            <a:endParaRPr lang="en-GB" dirty="0"/>
          </a:p>
        </p:txBody>
      </p:sp>
    </p:spTree>
    <p:extLst>
      <p:ext uri="{BB962C8B-B14F-4D97-AF65-F5344CB8AC3E}">
        <p14:creationId xmlns:p14="http://schemas.microsoft.com/office/powerpoint/2010/main" val="272432220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5F04E30B-7784-8545-BC33-E7BB5BA1EF59}"/>
              </a:ext>
            </a:extLst>
          </p:cNvPr>
          <p:cNvSpPr/>
          <p:nvPr/>
        </p:nvSpPr>
        <p:spPr>
          <a:xfrm>
            <a:off x="11352582" y="2"/>
            <a:ext cx="839417" cy="6857998"/>
          </a:xfrm>
          <a:prstGeom prst="rect">
            <a:avLst/>
          </a:prstGeom>
          <a:solidFill>
            <a:srgbClr val="06B4B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object 4"/>
          <p:cNvSpPr/>
          <p:nvPr/>
        </p:nvSpPr>
        <p:spPr>
          <a:xfrm>
            <a:off x="10762856" y="4461758"/>
            <a:ext cx="1429257" cy="2396241"/>
          </a:xfrm>
          <a:prstGeom prst="rect">
            <a:avLst/>
          </a:prstGeom>
          <a:blipFill>
            <a:blip r:embed="rId3" cstate="print">
              <a:extLst>
                <a:ext uri="{28A0092B-C50C-407E-A947-70E740481C1C}">
                  <a14:useLocalDpi xmlns:a14="http://schemas.microsoft.com/office/drawing/2010/main"/>
                </a:ext>
              </a:extLst>
            </a:blip>
            <a:stretch>
              <a:fillRect/>
            </a:stretch>
          </a:blipFill>
        </p:spPr>
        <p:txBody>
          <a:bodyPr wrap="square" lIns="0" tIns="0" rIns="0" bIns="0" rtlCol="0"/>
          <a:lstStyle/>
          <a:p>
            <a:endParaRPr dirty="0"/>
          </a:p>
        </p:txBody>
      </p:sp>
      <p:sp>
        <p:nvSpPr>
          <p:cNvPr id="5" name="object 5"/>
          <p:cNvSpPr/>
          <p:nvPr/>
        </p:nvSpPr>
        <p:spPr>
          <a:xfrm>
            <a:off x="192526" y="6406984"/>
            <a:ext cx="264795" cy="264795"/>
          </a:xfrm>
          <a:custGeom>
            <a:avLst/>
            <a:gdLst/>
            <a:ahLst/>
            <a:cxnLst/>
            <a:rect l="l" t="t" r="r" b="b"/>
            <a:pathLst>
              <a:path w="264795" h="264795">
                <a:moveTo>
                  <a:pt x="132334" y="0"/>
                </a:moveTo>
                <a:lnTo>
                  <a:pt x="90505" y="6747"/>
                </a:lnTo>
                <a:lnTo>
                  <a:pt x="54178" y="25536"/>
                </a:lnTo>
                <a:lnTo>
                  <a:pt x="25532" y="54186"/>
                </a:lnTo>
                <a:lnTo>
                  <a:pt x="6746" y="90516"/>
                </a:lnTo>
                <a:lnTo>
                  <a:pt x="0" y="132346"/>
                </a:lnTo>
                <a:lnTo>
                  <a:pt x="6746" y="174175"/>
                </a:lnTo>
                <a:lnTo>
                  <a:pt x="25532" y="210502"/>
                </a:lnTo>
                <a:lnTo>
                  <a:pt x="54178" y="239148"/>
                </a:lnTo>
                <a:lnTo>
                  <a:pt x="90505" y="257934"/>
                </a:lnTo>
                <a:lnTo>
                  <a:pt x="132334" y="264680"/>
                </a:lnTo>
                <a:lnTo>
                  <a:pt x="174162" y="257934"/>
                </a:lnTo>
                <a:lnTo>
                  <a:pt x="210489" y="239148"/>
                </a:lnTo>
                <a:lnTo>
                  <a:pt x="239135" y="210502"/>
                </a:lnTo>
                <a:lnTo>
                  <a:pt x="257921" y="174175"/>
                </a:lnTo>
                <a:lnTo>
                  <a:pt x="264668" y="132346"/>
                </a:lnTo>
                <a:lnTo>
                  <a:pt x="257921" y="90516"/>
                </a:lnTo>
                <a:lnTo>
                  <a:pt x="239135" y="54186"/>
                </a:lnTo>
                <a:lnTo>
                  <a:pt x="210489" y="25536"/>
                </a:lnTo>
                <a:lnTo>
                  <a:pt x="174162" y="6747"/>
                </a:lnTo>
                <a:lnTo>
                  <a:pt x="132334" y="0"/>
                </a:lnTo>
                <a:close/>
              </a:path>
            </a:pathLst>
          </a:custGeom>
          <a:solidFill>
            <a:srgbClr val="06B4B2"/>
          </a:solidFill>
        </p:spPr>
        <p:txBody>
          <a:bodyPr wrap="square" lIns="0" tIns="0" rIns="0" bIns="0" rtlCol="0"/>
          <a:lstStyle/>
          <a:p>
            <a:endParaRPr dirty="0"/>
          </a:p>
        </p:txBody>
      </p:sp>
      <p:sp>
        <p:nvSpPr>
          <p:cNvPr id="6" name="object 6"/>
          <p:cNvSpPr/>
          <p:nvPr/>
        </p:nvSpPr>
        <p:spPr>
          <a:xfrm>
            <a:off x="11490032" y="6495313"/>
            <a:ext cx="624052" cy="196024"/>
          </a:xfrm>
          <a:prstGeom prst="rect">
            <a:avLst/>
          </a:prstGeom>
          <a:blipFill>
            <a:blip r:embed="rId4" cstate="print">
              <a:extLst>
                <a:ext uri="{28A0092B-C50C-407E-A947-70E740481C1C}">
                  <a14:useLocalDpi xmlns:a14="http://schemas.microsoft.com/office/drawing/2010/main"/>
                </a:ext>
              </a:extLst>
            </a:blip>
            <a:stretch>
              <a:fillRect/>
            </a:stretch>
          </a:blipFill>
        </p:spPr>
        <p:txBody>
          <a:bodyPr wrap="square" lIns="0" tIns="0" rIns="0" bIns="0" rtlCol="0"/>
          <a:lstStyle/>
          <a:p>
            <a:endParaRPr dirty="0"/>
          </a:p>
        </p:txBody>
      </p:sp>
      <p:sp>
        <p:nvSpPr>
          <p:cNvPr id="7" name="object 7"/>
          <p:cNvSpPr txBox="1"/>
          <p:nvPr/>
        </p:nvSpPr>
        <p:spPr>
          <a:xfrm>
            <a:off x="216808" y="6464760"/>
            <a:ext cx="216535" cy="153670"/>
          </a:xfrm>
          <a:prstGeom prst="rect">
            <a:avLst/>
          </a:prstGeom>
        </p:spPr>
        <p:txBody>
          <a:bodyPr vert="horz" wrap="square" lIns="0" tIns="1905" rIns="0" bIns="0" rtlCol="0">
            <a:spAutoFit/>
          </a:bodyPr>
          <a:lstStyle/>
          <a:p>
            <a:pPr marL="12700">
              <a:lnSpc>
                <a:spcPct val="100000"/>
              </a:lnSpc>
              <a:spcBef>
                <a:spcPts val="15"/>
              </a:spcBef>
            </a:pPr>
            <a:r>
              <a:rPr sz="900" b="1" spc="-5" dirty="0">
                <a:solidFill>
                  <a:srgbClr val="FFFFFF"/>
                </a:solidFill>
                <a:latin typeface="Arial"/>
                <a:cs typeface="Arial"/>
              </a:rPr>
              <a:t>100</a:t>
            </a:r>
            <a:endParaRPr sz="900" dirty="0">
              <a:latin typeface="Arial"/>
              <a:cs typeface="Arial"/>
            </a:endParaRPr>
          </a:p>
        </p:txBody>
      </p:sp>
      <p:sp>
        <p:nvSpPr>
          <p:cNvPr id="11" name="object 2">
            <a:extLst>
              <a:ext uri="{FF2B5EF4-FFF2-40B4-BE49-F238E27FC236}">
                <a16:creationId xmlns:a16="http://schemas.microsoft.com/office/drawing/2014/main" id="{B6C84A32-A0E8-114F-B83B-1EA47265B40C}"/>
              </a:ext>
            </a:extLst>
          </p:cNvPr>
          <p:cNvSpPr txBox="1">
            <a:spLocks/>
          </p:cNvSpPr>
          <p:nvPr/>
        </p:nvSpPr>
        <p:spPr>
          <a:xfrm rot="5400000">
            <a:off x="9676299" y="2399725"/>
            <a:ext cx="4267201" cy="382156"/>
          </a:xfrm>
          <a:prstGeom prst="rect">
            <a:avLst/>
          </a:prstGeom>
        </p:spPr>
        <p:txBody>
          <a:bodyPr vert="horz" wrap="square" lIns="0" tIns="12700" rIns="0" bIns="0" rtlCol="0" anchor="ctr">
            <a:spAutoFit/>
          </a:bodyPr>
          <a:lstStyle>
            <a:lvl1pPr>
              <a:defRPr>
                <a:latin typeface="+mj-lt"/>
                <a:ea typeface="+mj-ea"/>
                <a:cs typeface="+mj-cs"/>
              </a:defRPr>
            </a:lvl1pPr>
          </a:lstStyle>
          <a:p>
            <a:pPr marL="12700">
              <a:spcBef>
                <a:spcPts val="100"/>
              </a:spcBef>
            </a:pPr>
            <a:r>
              <a:rPr lang="en-GB" sz="2400" kern="0" spc="-5" dirty="0">
                <a:solidFill>
                  <a:srgbClr val="FFFFFF"/>
                </a:solidFill>
                <a:latin typeface="Arial" panose="020B0604020202020204" pitchFamily="34" charset="0"/>
                <a:cs typeface="Arial" panose="020B0604020202020204" pitchFamily="34" charset="0"/>
              </a:rPr>
              <a:t>Learning Intentions</a:t>
            </a:r>
            <a:endParaRPr lang="en-GB" sz="1600" b="1" kern="0" dirty="0">
              <a:solidFill>
                <a:srgbClr val="FFFFFF"/>
              </a:solidFill>
              <a:latin typeface="Arial" panose="020B0604020202020204" pitchFamily="34" charset="0"/>
              <a:cs typeface="Arial" panose="020B0604020202020204" pitchFamily="34" charset="0"/>
            </a:endParaRPr>
          </a:p>
        </p:txBody>
      </p:sp>
      <p:sp>
        <p:nvSpPr>
          <p:cNvPr id="13" name="Rectangle 12">
            <a:extLst>
              <a:ext uri="{FF2B5EF4-FFF2-40B4-BE49-F238E27FC236}">
                <a16:creationId xmlns:a16="http://schemas.microsoft.com/office/drawing/2014/main" id="{A7A2EBAC-D97F-4C65-85E1-8C2A32F61487}"/>
              </a:ext>
            </a:extLst>
          </p:cNvPr>
          <p:cNvSpPr/>
          <p:nvPr/>
        </p:nvSpPr>
        <p:spPr>
          <a:xfrm>
            <a:off x="623393" y="5722008"/>
            <a:ext cx="1638350" cy="461665"/>
          </a:xfrm>
          <a:prstGeom prst="rect">
            <a:avLst/>
          </a:prstGeom>
        </p:spPr>
        <p:txBody>
          <a:bodyPr wrap="square">
            <a:spAutoFit/>
          </a:bodyPr>
          <a:lstStyle/>
          <a:p>
            <a:pPr algn="r"/>
            <a:r>
              <a:rPr lang="en-GB" sz="2400" b="1" dirty="0">
                <a:solidFill>
                  <a:srgbClr val="CC158D"/>
                </a:solidFill>
              </a:rPr>
              <a:t>COUNTING</a:t>
            </a:r>
            <a:endParaRPr lang="en-GB" dirty="0">
              <a:solidFill>
                <a:srgbClr val="CC158D"/>
              </a:solidFill>
            </a:endParaRPr>
          </a:p>
        </p:txBody>
      </p:sp>
      <p:sp>
        <p:nvSpPr>
          <p:cNvPr id="14" name="Rectangle 13">
            <a:extLst>
              <a:ext uri="{FF2B5EF4-FFF2-40B4-BE49-F238E27FC236}">
                <a16:creationId xmlns:a16="http://schemas.microsoft.com/office/drawing/2014/main" id="{557F4B06-23D7-41DB-809A-C8E089EAD025}"/>
              </a:ext>
            </a:extLst>
          </p:cNvPr>
          <p:cNvSpPr/>
          <p:nvPr/>
        </p:nvSpPr>
        <p:spPr>
          <a:xfrm>
            <a:off x="150205" y="692696"/>
            <a:ext cx="2111537" cy="830997"/>
          </a:xfrm>
          <a:prstGeom prst="rect">
            <a:avLst/>
          </a:prstGeom>
        </p:spPr>
        <p:txBody>
          <a:bodyPr wrap="square">
            <a:spAutoFit/>
          </a:bodyPr>
          <a:lstStyle/>
          <a:p>
            <a:pPr algn="r"/>
            <a:r>
              <a:rPr lang="en-GB" sz="2400" b="1" dirty="0">
                <a:solidFill>
                  <a:srgbClr val="CC158D"/>
                </a:solidFill>
              </a:rPr>
              <a:t>ADDING &amp; SUBTRACTING</a:t>
            </a:r>
            <a:endParaRPr lang="en-GB" sz="2400" dirty="0">
              <a:solidFill>
                <a:srgbClr val="CC158D"/>
              </a:solidFill>
            </a:endParaRPr>
          </a:p>
        </p:txBody>
      </p:sp>
      <p:sp>
        <p:nvSpPr>
          <p:cNvPr id="15" name="Rectangle 14">
            <a:extLst>
              <a:ext uri="{FF2B5EF4-FFF2-40B4-BE49-F238E27FC236}">
                <a16:creationId xmlns:a16="http://schemas.microsoft.com/office/drawing/2014/main" id="{7E650240-D674-4AC3-B14C-985018DEBB27}"/>
              </a:ext>
            </a:extLst>
          </p:cNvPr>
          <p:cNvSpPr/>
          <p:nvPr/>
        </p:nvSpPr>
        <p:spPr>
          <a:xfrm>
            <a:off x="839416" y="3100480"/>
            <a:ext cx="1422326" cy="830997"/>
          </a:xfrm>
          <a:prstGeom prst="rect">
            <a:avLst/>
          </a:prstGeom>
        </p:spPr>
        <p:txBody>
          <a:bodyPr wrap="square">
            <a:spAutoFit/>
          </a:bodyPr>
          <a:lstStyle/>
          <a:p>
            <a:pPr algn="r"/>
            <a:r>
              <a:rPr lang="en-GB" sz="2400" b="1" dirty="0">
                <a:solidFill>
                  <a:srgbClr val="CC158D"/>
                </a:solidFill>
              </a:rPr>
              <a:t>NUMBER BONDS</a:t>
            </a:r>
            <a:endParaRPr lang="en-GB" sz="2400" dirty="0">
              <a:solidFill>
                <a:srgbClr val="CC158D"/>
              </a:solidFill>
            </a:endParaRPr>
          </a:p>
        </p:txBody>
      </p:sp>
      <p:pic>
        <p:nvPicPr>
          <p:cNvPr id="16" name="Picture 15">
            <a:extLst>
              <a:ext uri="{FF2B5EF4-FFF2-40B4-BE49-F238E27FC236}">
                <a16:creationId xmlns:a16="http://schemas.microsoft.com/office/drawing/2014/main" id="{64668327-0A98-4B1B-83F6-B607785E5108}"/>
              </a:ext>
            </a:extLst>
          </p:cNvPr>
          <p:cNvPicPr/>
          <p:nvPr/>
        </p:nvPicPr>
        <p:blipFill>
          <a:blip r:embed="rId5" cstate="print">
            <a:extLst>
              <a:ext uri="{28A0092B-C50C-407E-A947-70E740481C1C}">
                <a14:useLocalDpi xmlns:a14="http://schemas.microsoft.com/office/drawing/2010/main"/>
              </a:ext>
            </a:extLst>
          </a:blip>
          <a:stretch>
            <a:fillRect/>
          </a:stretch>
        </p:blipFill>
        <p:spPr>
          <a:xfrm>
            <a:off x="2531011" y="5306396"/>
            <a:ext cx="2520280" cy="1292890"/>
          </a:xfrm>
          <a:prstGeom prst="rect">
            <a:avLst/>
          </a:prstGeom>
          <a:ln w="127000" cap="sq">
            <a:solidFill>
              <a:srgbClr val="000000"/>
            </a:solidFill>
            <a:miter lim="800000"/>
          </a:ln>
          <a:effectLst>
            <a:outerShdw blurRad="57150" dist="50800" dir="2700000" algn="tl" rotWithShape="0">
              <a:srgbClr val="000000">
                <a:alpha val="40000"/>
              </a:srgbClr>
            </a:outerShdw>
          </a:effectLst>
        </p:spPr>
      </p:pic>
      <p:pic>
        <p:nvPicPr>
          <p:cNvPr id="18" name="Picture 17">
            <a:extLst>
              <a:ext uri="{FF2B5EF4-FFF2-40B4-BE49-F238E27FC236}">
                <a16:creationId xmlns:a16="http://schemas.microsoft.com/office/drawing/2014/main" id="{10DDC931-B85C-4F57-9A10-DCBB153D0C51}"/>
              </a:ext>
            </a:extLst>
          </p:cNvPr>
          <p:cNvPicPr/>
          <p:nvPr/>
        </p:nvPicPr>
        <p:blipFill>
          <a:blip r:embed="rId6" cstate="print">
            <a:extLst>
              <a:ext uri="{28A0092B-C50C-407E-A947-70E740481C1C}">
                <a14:useLocalDpi xmlns:a14="http://schemas.microsoft.com/office/drawing/2010/main"/>
              </a:ext>
            </a:extLst>
          </a:blip>
          <a:stretch>
            <a:fillRect/>
          </a:stretch>
        </p:blipFill>
        <p:spPr>
          <a:xfrm>
            <a:off x="4364996" y="5306396"/>
            <a:ext cx="2520280" cy="1292890"/>
          </a:xfrm>
          <a:prstGeom prst="rect">
            <a:avLst/>
          </a:prstGeom>
          <a:ln w="127000" cap="sq">
            <a:solidFill>
              <a:srgbClr val="000000"/>
            </a:solidFill>
            <a:miter lim="800000"/>
          </a:ln>
          <a:effectLst>
            <a:outerShdw blurRad="57150" dist="50800" dir="2700000" algn="tl" rotWithShape="0">
              <a:srgbClr val="000000">
                <a:alpha val="40000"/>
              </a:srgbClr>
            </a:outerShdw>
          </a:effectLst>
        </p:spPr>
      </p:pic>
      <p:pic>
        <p:nvPicPr>
          <p:cNvPr id="17" name="Picture 16">
            <a:extLst>
              <a:ext uri="{FF2B5EF4-FFF2-40B4-BE49-F238E27FC236}">
                <a16:creationId xmlns:a16="http://schemas.microsoft.com/office/drawing/2014/main" id="{C72F25C6-8BB0-4E47-90BE-1213A83B527D}"/>
              </a:ext>
            </a:extLst>
          </p:cNvPr>
          <p:cNvPicPr/>
          <p:nvPr/>
        </p:nvPicPr>
        <p:blipFill>
          <a:blip r:embed="rId7" cstate="print">
            <a:extLst>
              <a:ext uri="{28A0092B-C50C-407E-A947-70E740481C1C}">
                <a14:useLocalDpi xmlns:a14="http://schemas.microsoft.com/office/drawing/2010/main"/>
              </a:ext>
            </a:extLst>
          </a:blip>
          <a:stretch>
            <a:fillRect/>
          </a:stretch>
        </p:blipFill>
        <p:spPr>
          <a:xfrm>
            <a:off x="6198981" y="5306396"/>
            <a:ext cx="2520280" cy="1292890"/>
          </a:xfrm>
          <a:prstGeom prst="rect">
            <a:avLst/>
          </a:prstGeom>
          <a:ln w="127000" cap="sq">
            <a:solidFill>
              <a:srgbClr val="000000"/>
            </a:solidFill>
            <a:miter lim="800000"/>
          </a:ln>
          <a:effectLst>
            <a:outerShdw blurRad="57150" dist="50800" dir="2700000" algn="tl" rotWithShape="0">
              <a:srgbClr val="000000">
                <a:alpha val="40000"/>
              </a:srgbClr>
            </a:outerShdw>
          </a:effectLst>
        </p:spPr>
      </p:pic>
      <p:pic>
        <p:nvPicPr>
          <p:cNvPr id="19" name="Picture 18">
            <a:extLst>
              <a:ext uri="{FF2B5EF4-FFF2-40B4-BE49-F238E27FC236}">
                <a16:creationId xmlns:a16="http://schemas.microsoft.com/office/drawing/2014/main" id="{3A1045EE-90A1-4926-AFAB-E8B327E01A56}"/>
              </a:ext>
            </a:extLst>
          </p:cNvPr>
          <p:cNvPicPr/>
          <p:nvPr/>
        </p:nvPicPr>
        <p:blipFill>
          <a:blip r:embed="rId8" cstate="print">
            <a:extLst>
              <a:ext uri="{28A0092B-C50C-407E-A947-70E740481C1C}">
                <a14:useLocalDpi xmlns:a14="http://schemas.microsoft.com/office/drawing/2010/main"/>
              </a:ext>
            </a:extLst>
          </a:blip>
          <a:stretch>
            <a:fillRect/>
          </a:stretch>
        </p:blipFill>
        <p:spPr>
          <a:xfrm>
            <a:off x="8032965" y="5306396"/>
            <a:ext cx="2520280" cy="1292890"/>
          </a:xfrm>
          <a:prstGeom prst="rect">
            <a:avLst/>
          </a:prstGeom>
          <a:ln w="127000" cap="sq">
            <a:solidFill>
              <a:srgbClr val="000000"/>
            </a:solidFill>
            <a:miter lim="800000"/>
          </a:ln>
          <a:effectLst>
            <a:outerShdw blurRad="57150" dist="50800" dir="2700000" algn="tl" rotWithShape="0">
              <a:srgbClr val="000000">
                <a:alpha val="40000"/>
              </a:srgbClr>
            </a:outerShdw>
          </a:effectLst>
        </p:spPr>
      </p:pic>
      <p:pic>
        <p:nvPicPr>
          <p:cNvPr id="20" name="Picture 19">
            <a:extLst>
              <a:ext uri="{FF2B5EF4-FFF2-40B4-BE49-F238E27FC236}">
                <a16:creationId xmlns:a16="http://schemas.microsoft.com/office/drawing/2014/main" id="{2B77070F-84D5-418E-AE1B-6927A52D18A2}"/>
              </a:ext>
            </a:extLst>
          </p:cNvPr>
          <p:cNvPicPr/>
          <p:nvPr/>
        </p:nvPicPr>
        <p:blipFill>
          <a:blip r:embed="rId9" cstate="print">
            <a:extLst>
              <a:ext uri="{28A0092B-C50C-407E-A947-70E740481C1C}">
                <a14:useLocalDpi xmlns:a14="http://schemas.microsoft.com/office/drawing/2010/main"/>
              </a:ext>
            </a:extLst>
          </a:blip>
          <a:stretch>
            <a:fillRect/>
          </a:stretch>
        </p:blipFill>
        <p:spPr>
          <a:xfrm>
            <a:off x="2535132" y="2869779"/>
            <a:ext cx="2520000" cy="1292400"/>
          </a:xfrm>
          <a:prstGeom prst="rect">
            <a:avLst/>
          </a:prstGeom>
          <a:ln w="127000" cap="sq">
            <a:solidFill>
              <a:srgbClr val="000000"/>
            </a:solidFill>
            <a:miter lim="800000"/>
          </a:ln>
          <a:effectLst>
            <a:outerShdw blurRad="57150" dist="50800" dir="2700000" algn="tl" rotWithShape="0">
              <a:srgbClr val="000000">
                <a:alpha val="40000"/>
              </a:srgbClr>
            </a:outerShdw>
          </a:effectLst>
        </p:spPr>
      </p:pic>
      <p:pic>
        <p:nvPicPr>
          <p:cNvPr id="21" name="Picture 20">
            <a:extLst>
              <a:ext uri="{FF2B5EF4-FFF2-40B4-BE49-F238E27FC236}">
                <a16:creationId xmlns:a16="http://schemas.microsoft.com/office/drawing/2014/main" id="{96C2394C-BDE1-4C54-912C-FCD11B774E03}"/>
              </a:ext>
            </a:extLst>
          </p:cNvPr>
          <p:cNvPicPr/>
          <p:nvPr/>
        </p:nvPicPr>
        <p:blipFill>
          <a:blip r:embed="rId10" cstate="print">
            <a:extLst>
              <a:ext uri="{28A0092B-C50C-407E-A947-70E740481C1C}">
                <a14:useLocalDpi xmlns:a14="http://schemas.microsoft.com/office/drawing/2010/main"/>
              </a:ext>
            </a:extLst>
          </a:blip>
          <a:stretch>
            <a:fillRect/>
          </a:stretch>
        </p:blipFill>
        <p:spPr>
          <a:xfrm>
            <a:off x="4367836" y="2869779"/>
            <a:ext cx="2520000" cy="1292400"/>
          </a:xfrm>
          <a:prstGeom prst="rect">
            <a:avLst/>
          </a:prstGeom>
          <a:ln w="127000" cap="sq">
            <a:solidFill>
              <a:srgbClr val="000000"/>
            </a:solidFill>
            <a:miter lim="800000"/>
          </a:ln>
          <a:effectLst>
            <a:outerShdw blurRad="57150" dist="50800" dir="2700000" algn="tl" rotWithShape="0">
              <a:srgbClr val="000000">
                <a:alpha val="40000"/>
              </a:srgbClr>
            </a:outerShdw>
          </a:effectLst>
        </p:spPr>
      </p:pic>
      <p:pic>
        <p:nvPicPr>
          <p:cNvPr id="22" name="Picture 21">
            <a:extLst>
              <a:ext uri="{FF2B5EF4-FFF2-40B4-BE49-F238E27FC236}">
                <a16:creationId xmlns:a16="http://schemas.microsoft.com/office/drawing/2014/main" id="{9670C747-A60D-4197-9DC5-AE6BB2BFA7B3}"/>
              </a:ext>
            </a:extLst>
          </p:cNvPr>
          <p:cNvPicPr/>
          <p:nvPr/>
        </p:nvPicPr>
        <p:blipFill>
          <a:blip r:embed="rId11" cstate="print">
            <a:extLst>
              <a:ext uri="{28A0092B-C50C-407E-A947-70E740481C1C}">
                <a14:useLocalDpi xmlns:a14="http://schemas.microsoft.com/office/drawing/2010/main"/>
              </a:ext>
            </a:extLst>
          </a:blip>
          <a:stretch>
            <a:fillRect/>
          </a:stretch>
        </p:blipFill>
        <p:spPr>
          <a:xfrm>
            <a:off x="6198981" y="2869779"/>
            <a:ext cx="2520000" cy="1292400"/>
          </a:xfrm>
          <a:prstGeom prst="rect">
            <a:avLst/>
          </a:prstGeom>
          <a:ln w="127000" cap="sq">
            <a:solidFill>
              <a:srgbClr val="000000"/>
            </a:solidFill>
            <a:miter lim="800000"/>
          </a:ln>
          <a:effectLst>
            <a:outerShdw blurRad="57150" dist="50800" dir="2700000" algn="tl" rotWithShape="0">
              <a:srgbClr val="000000">
                <a:alpha val="40000"/>
              </a:srgbClr>
            </a:outerShdw>
          </a:effectLst>
        </p:spPr>
      </p:pic>
      <p:pic>
        <p:nvPicPr>
          <p:cNvPr id="23" name="Picture 22">
            <a:extLst>
              <a:ext uri="{FF2B5EF4-FFF2-40B4-BE49-F238E27FC236}">
                <a16:creationId xmlns:a16="http://schemas.microsoft.com/office/drawing/2014/main" id="{28FD9F7F-9C4D-490A-B953-6DE836E59EAF}"/>
              </a:ext>
            </a:extLst>
          </p:cNvPr>
          <p:cNvPicPr/>
          <p:nvPr/>
        </p:nvPicPr>
        <p:blipFill>
          <a:blip r:embed="rId12" cstate="print">
            <a:extLst>
              <a:ext uri="{28A0092B-C50C-407E-A947-70E740481C1C}">
                <a14:useLocalDpi xmlns:a14="http://schemas.microsoft.com/office/drawing/2010/main"/>
              </a:ext>
            </a:extLst>
          </a:blip>
          <a:stretch>
            <a:fillRect/>
          </a:stretch>
        </p:blipFill>
        <p:spPr>
          <a:xfrm>
            <a:off x="8033245" y="2869779"/>
            <a:ext cx="2520000" cy="1292400"/>
          </a:xfrm>
          <a:prstGeom prst="rect">
            <a:avLst/>
          </a:prstGeom>
          <a:ln w="127000" cap="sq">
            <a:solidFill>
              <a:srgbClr val="000000"/>
            </a:solidFill>
            <a:miter lim="800000"/>
          </a:ln>
          <a:effectLst>
            <a:outerShdw blurRad="57150" dist="50800" dir="2700000" algn="tl" rotWithShape="0">
              <a:srgbClr val="000000">
                <a:alpha val="40000"/>
              </a:srgbClr>
            </a:outerShdw>
          </a:effectLst>
        </p:spPr>
      </p:pic>
      <p:pic>
        <p:nvPicPr>
          <p:cNvPr id="25" name="Picture 24">
            <a:extLst>
              <a:ext uri="{FF2B5EF4-FFF2-40B4-BE49-F238E27FC236}">
                <a16:creationId xmlns:a16="http://schemas.microsoft.com/office/drawing/2014/main" id="{2D16E432-DB77-4973-BEA7-A1237501E42C}"/>
              </a:ext>
            </a:extLst>
          </p:cNvPr>
          <p:cNvPicPr/>
          <p:nvPr/>
        </p:nvPicPr>
        <p:blipFill>
          <a:blip r:embed="rId13" cstate="print">
            <a:extLst>
              <a:ext uri="{28A0092B-C50C-407E-A947-70E740481C1C}">
                <a14:useLocalDpi xmlns:a14="http://schemas.microsoft.com/office/drawing/2010/main"/>
              </a:ext>
            </a:extLst>
          </a:blip>
          <a:stretch>
            <a:fillRect/>
          </a:stretch>
        </p:blipFill>
        <p:spPr>
          <a:xfrm>
            <a:off x="2527981" y="408010"/>
            <a:ext cx="2520000" cy="1292400"/>
          </a:xfrm>
          <a:prstGeom prst="rect">
            <a:avLst/>
          </a:prstGeom>
          <a:ln w="127000" cap="sq">
            <a:solidFill>
              <a:srgbClr val="000000"/>
            </a:solidFill>
            <a:miter lim="800000"/>
          </a:ln>
          <a:effectLst>
            <a:outerShdw blurRad="57150" dist="50800" dir="2700000" algn="tl" rotWithShape="0">
              <a:srgbClr val="000000">
                <a:alpha val="40000"/>
              </a:srgbClr>
            </a:outerShdw>
          </a:effectLst>
        </p:spPr>
      </p:pic>
      <p:pic>
        <p:nvPicPr>
          <p:cNvPr id="26" name="Picture 25">
            <a:extLst>
              <a:ext uri="{FF2B5EF4-FFF2-40B4-BE49-F238E27FC236}">
                <a16:creationId xmlns:a16="http://schemas.microsoft.com/office/drawing/2014/main" id="{4D2D935B-CA7D-48C4-88FA-9DCF87C076A1}"/>
              </a:ext>
            </a:extLst>
          </p:cNvPr>
          <p:cNvPicPr/>
          <p:nvPr/>
        </p:nvPicPr>
        <p:blipFill>
          <a:blip r:embed="rId14" cstate="print">
            <a:extLst>
              <a:ext uri="{28A0092B-C50C-407E-A947-70E740481C1C}">
                <a14:useLocalDpi xmlns:a14="http://schemas.microsoft.com/office/drawing/2010/main"/>
              </a:ext>
            </a:extLst>
          </a:blip>
          <a:stretch>
            <a:fillRect/>
          </a:stretch>
        </p:blipFill>
        <p:spPr>
          <a:xfrm>
            <a:off x="4365276" y="408010"/>
            <a:ext cx="2520000" cy="1292400"/>
          </a:xfrm>
          <a:prstGeom prst="rect">
            <a:avLst/>
          </a:prstGeom>
          <a:ln w="127000" cap="sq">
            <a:solidFill>
              <a:srgbClr val="000000"/>
            </a:solidFill>
            <a:miter lim="800000"/>
          </a:ln>
          <a:effectLst>
            <a:outerShdw blurRad="57150" dist="50800" dir="2700000" algn="tl" rotWithShape="0">
              <a:srgbClr val="000000">
                <a:alpha val="40000"/>
              </a:srgbClr>
            </a:outerShdw>
          </a:effectLst>
        </p:spPr>
      </p:pic>
      <p:pic>
        <p:nvPicPr>
          <p:cNvPr id="27" name="Picture 26">
            <a:extLst>
              <a:ext uri="{FF2B5EF4-FFF2-40B4-BE49-F238E27FC236}">
                <a16:creationId xmlns:a16="http://schemas.microsoft.com/office/drawing/2014/main" id="{7920F627-C7AF-47F6-91B1-602D1340A6FF}"/>
              </a:ext>
            </a:extLst>
          </p:cNvPr>
          <p:cNvPicPr/>
          <p:nvPr/>
        </p:nvPicPr>
        <p:blipFill>
          <a:blip r:embed="rId15" cstate="print">
            <a:extLst>
              <a:ext uri="{28A0092B-C50C-407E-A947-70E740481C1C}">
                <a14:useLocalDpi xmlns:a14="http://schemas.microsoft.com/office/drawing/2010/main"/>
              </a:ext>
            </a:extLst>
          </a:blip>
          <a:stretch>
            <a:fillRect/>
          </a:stretch>
        </p:blipFill>
        <p:spPr>
          <a:xfrm>
            <a:off x="6092382" y="408010"/>
            <a:ext cx="2520000" cy="1292400"/>
          </a:xfrm>
          <a:prstGeom prst="rect">
            <a:avLst/>
          </a:prstGeom>
          <a:ln w="127000" cap="sq">
            <a:solidFill>
              <a:srgbClr val="000000"/>
            </a:solidFill>
            <a:miter lim="800000"/>
          </a:ln>
          <a:effectLst>
            <a:outerShdw blurRad="57150" dist="50800" dir="2700000" algn="tl" rotWithShape="0">
              <a:srgbClr val="000000">
                <a:alpha val="40000"/>
              </a:srgbClr>
            </a:outerShdw>
          </a:effectLst>
        </p:spPr>
      </p:pic>
      <p:pic>
        <p:nvPicPr>
          <p:cNvPr id="28" name="Picture 27">
            <a:extLst>
              <a:ext uri="{FF2B5EF4-FFF2-40B4-BE49-F238E27FC236}">
                <a16:creationId xmlns:a16="http://schemas.microsoft.com/office/drawing/2014/main" id="{A312D53C-BB31-41C5-B9B1-B9002D096F6F}"/>
              </a:ext>
            </a:extLst>
          </p:cNvPr>
          <p:cNvPicPr/>
          <p:nvPr/>
        </p:nvPicPr>
        <p:blipFill>
          <a:blip r:embed="rId16" cstate="print">
            <a:extLst>
              <a:ext uri="{28A0092B-C50C-407E-A947-70E740481C1C}">
                <a14:useLocalDpi xmlns:a14="http://schemas.microsoft.com/office/drawing/2010/main"/>
              </a:ext>
            </a:extLst>
          </a:blip>
          <a:stretch>
            <a:fillRect/>
          </a:stretch>
        </p:blipFill>
        <p:spPr>
          <a:xfrm>
            <a:off x="8033245" y="408010"/>
            <a:ext cx="2520000" cy="1292400"/>
          </a:xfrm>
          <a:prstGeom prst="rect">
            <a:avLst/>
          </a:prstGeom>
          <a:ln w="127000" cap="sq">
            <a:solidFill>
              <a:srgbClr val="000000"/>
            </a:solidFill>
            <a:miter lim="800000"/>
          </a:ln>
          <a:effectLst>
            <a:outerShdw blurRad="57150" dist="50800" dir="2700000" algn="tl" rotWithShape="0">
              <a:srgbClr val="000000">
                <a:alpha val="40000"/>
              </a:srgbClr>
            </a:outerShdw>
          </a:effectLst>
        </p:spPr>
      </p:pic>
      <p:sp>
        <p:nvSpPr>
          <p:cNvPr id="24" name="TextBox 23">
            <a:extLst>
              <a:ext uri="{FF2B5EF4-FFF2-40B4-BE49-F238E27FC236}">
                <a16:creationId xmlns:a16="http://schemas.microsoft.com/office/drawing/2014/main" id="{FDF29976-050A-4733-AE7D-FE49A8DC98B2}"/>
              </a:ext>
            </a:extLst>
          </p:cNvPr>
          <p:cNvSpPr txBox="1"/>
          <p:nvPr/>
        </p:nvSpPr>
        <p:spPr>
          <a:xfrm>
            <a:off x="11362942" y="15007"/>
            <a:ext cx="801822" cy="338554"/>
          </a:xfrm>
          <a:prstGeom prst="rect">
            <a:avLst/>
          </a:prstGeom>
          <a:noFill/>
        </p:spPr>
        <p:txBody>
          <a:bodyPr wrap="none" rtlCol="0">
            <a:spAutoFit/>
          </a:bodyPr>
          <a:lstStyle/>
          <a:p>
            <a:pPr algn="r"/>
            <a:r>
              <a:rPr lang="en-GB" sz="1600" dirty="0">
                <a:solidFill>
                  <a:schemeClr val="bg1">
                    <a:lumMod val="65000"/>
                  </a:schemeClr>
                </a:solidFill>
              </a:rPr>
              <a:t>[Menu]</a:t>
            </a:r>
          </a:p>
        </p:txBody>
      </p:sp>
      <p:sp>
        <p:nvSpPr>
          <p:cNvPr id="29" name="Rectangle 28">
            <a:hlinkClick r:id="rId17" action="ppaction://hlinksldjump"/>
            <a:extLst>
              <a:ext uri="{FF2B5EF4-FFF2-40B4-BE49-F238E27FC236}">
                <a16:creationId xmlns:a16="http://schemas.microsoft.com/office/drawing/2014/main" id="{FB6DCBB4-D709-42C6-B70C-CE751BB16C74}"/>
              </a:ext>
            </a:extLst>
          </p:cNvPr>
          <p:cNvSpPr/>
          <p:nvPr/>
        </p:nvSpPr>
        <p:spPr>
          <a:xfrm>
            <a:off x="10344472" y="-2466"/>
            <a:ext cx="1847528" cy="695162"/>
          </a:xfrm>
          <a:prstGeom prst="rect">
            <a:avLst/>
          </a:prstGeom>
          <a:solidFill>
            <a:srgbClr val="FFFFFF">
              <a:alpha val="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0" name="TextBox 29"/>
          <p:cNvSpPr txBox="1"/>
          <p:nvPr/>
        </p:nvSpPr>
        <p:spPr>
          <a:xfrm>
            <a:off x="159824" y="118126"/>
            <a:ext cx="8735023" cy="369332"/>
          </a:xfrm>
          <a:prstGeom prst="rect">
            <a:avLst/>
          </a:prstGeom>
          <a:solidFill>
            <a:schemeClr val="accent1">
              <a:lumMod val="40000"/>
              <a:lumOff val="60000"/>
            </a:schemeClr>
          </a:solidFill>
          <a:ln>
            <a:solidFill>
              <a:schemeClr val="accent1">
                <a:lumMod val="50000"/>
              </a:schemeClr>
            </a:solidFill>
          </a:ln>
        </p:spPr>
        <p:txBody>
          <a:bodyPr wrap="square" rtlCol="0">
            <a:spAutoFit/>
          </a:bodyPr>
          <a:lstStyle/>
          <a:p>
            <a:r>
              <a:rPr lang="en-GB" dirty="0" smtClean="0"/>
              <a:t>Maths will be presented using different representations, all of which we use at school.</a:t>
            </a:r>
            <a:endParaRPr lang="en-GB" dirty="0"/>
          </a:p>
        </p:txBody>
      </p:sp>
      <p:pic>
        <p:nvPicPr>
          <p:cNvPr id="31" name="Picture 30"/>
          <p:cNvPicPr/>
          <p:nvPr/>
        </p:nvPicPr>
        <p:blipFill>
          <a:blip r:embed="rId18"/>
          <a:stretch>
            <a:fillRect/>
          </a:stretch>
        </p:blipFill>
        <p:spPr>
          <a:xfrm>
            <a:off x="10835177" y="3121659"/>
            <a:ext cx="1356822" cy="1173437"/>
          </a:xfrm>
          <a:prstGeom prst="rect">
            <a:avLst/>
          </a:prstGeom>
        </p:spPr>
      </p:pic>
    </p:spTree>
    <p:extLst>
      <p:ext uri="{BB962C8B-B14F-4D97-AF65-F5344CB8AC3E}">
        <p14:creationId xmlns:p14="http://schemas.microsoft.com/office/powerpoint/2010/main" val="35340642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7" presetClass="entr" presetSubtype="0" fill="hold" grpId="0" nodeType="withEffect">
                                  <p:stCondLst>
                                    <p:cond delay="50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1000"/>
                                        <p:tgtEl>
                                          <p:spTgt spid="13"/>
                                        </p:tgtEl>
                                      </p:cBhvr>
                                    </p:animEffect>
                                    <p:anim calcmode="lin" valueType="num">
                                      <p:cBhvr>
                                        <p:cTn id="8" dur="1000" fill="hold"/>
                                        <p:tgtEl>
                                          <p:spTgt spid="13"/>
                                        </p:tgtEl>
                                        <p:attrNameLst>
                                          <p:attrName>ppt_x</p:attrName>
                                        </p:attrNameLst>
                                      </p:cBhvr>
                                      <p:tavLst>
                                        <p:tav tm="0">
                                          <p:val>
                                            <p:strVal val="#ppt_x"/>
                                          </p:val>
                                        </p:tav>
                                        <p:tav tm="100000">
                                          <p:val>
                                            <p:strVal val="#ppt_x"/>
                                          </p:val>
                                        </p:tav>
                                      </p:tavLst>
                                    </p:anim>
                                    <p:anim calcmode="lin" valueType="num">
                                      <p:cBhvr>
                                        <p:cTn id="9" dur="900" decel="100000" fill="hold"/>
                                        <p:tgtEl>
                                          <p:spTgt spid="13"/>
                                        </p:tgtEl>
                                        <p:attrNameLst>
                                          <p:attrName>ppt_y</p:attrName>
                                        </p:attrNameLst>
                                      </p:cBhvr>
                                      <p:tavLst>
                                        <p:tav tm="0">
                                          <p:val>
                                            <p:strVal val="#ppt_y+1"/>
                                          </p:val>
                                        </p:tav>
                                        <p:tav tm="100000">
                                          <p:val>
                                            <p:strVal val="#ppt_y-.03"/>
                                          </p:val>
                                        </p:tav>
                                      </p:tavLst>
                                    </p:anim>
                                    <p:anim calcmode="lin" valueType="num">
                                      <p:cBhvr>
                                        <p:cTn id="10" dur="100" accel="100000" fill="hold">
                                          <p:stCondLst>
                                            <p:cond delay="900"/>
                                          </p:stCondLst>
                                        </p:cTn>
                                        <p:tgtEl>
                                          <p:spTgt spid="13"/>
                                        </p:tgtEl>
                                        <p:attrNameLst>
                                          <p:attrName>ppt_y</p:attrName>
                                        </p:attrNameLst>
                                      </p:cBhvr>
                                      <p:tavLst>
                                        <p:tav tm="0">
                                          <p:val>
                                            <p:strVal val="#ppt_y-.03"/>
                                          </p:val>
                                        </p:tav>
                                        <p:tav tm="100000">
                                          <p:val>
                                            <p:strVal val="#ppt_y"/>
                                          </p:val>
                                        </p:tav>
                                      </p:tavLst>
                                    </p:anim>
                                  </p:childTnLst>
                                </p:cTn>
                              </p:par>
                              <p:par>
                                <p:cTn id="11" presetID="37" presetClass="entr" presetSubtype="0" fill="hold" grpId="0" nodeType="withEffect">
                                  <p:stCondLst>
                                    <p:cond delay="500"/>
                                  </p:stCondLst>
                                  <p:childTnLst>
                                    <p:set>
                                      <p:cBhvr>
                                        <p:cTn id="12" dur="1" fill="hold">
                                          <p:stCondLst>
                                            <p:cond delay="0"/>
                                          </p:stCondLst>
                                        </p:cTn>
                                        <p:tgtEl>
                                          <p:spTgt spid="15"/>
                                        </p:tgtEl>
                                        <p:attrNameLst>
                                          <p:attrName>style.visibility</p:attrName>
                                        </p:attrNameLst>
                                      </p:cBhvr>
                                      <p:to>
                                        <p:strVal val="visible"/>
                                      </p:to>
                                    </p:set>
                                    <p:animEffect transition="in" filter="fade">
                                      <p:cBhvr>
                                        <p:cTn id="13" dur="1000"/>
                                        <p:tgtEl>
                                          <p:spTgt spid="15"/>
                                        </p:tgtEl>
                                      </p:cBhvr>
                                    </p:animEffect>
                                    <p:anim calcmode="lin" valueType="num">
                                      <p:cBhvr>
                                        <p:cTn id="14" dur="1000" fill="hold"/>
                                        <p:tgtEl>
                                          <p:spTgt spid="15"/>
                                        </p:tgtEl>
                                        <p:attrNameLst>
                                          <p:attrName>ppt_x</p:attrName>
                                        </p:attrNameLst>
                                      </p:cBhvr>
                                      <p:tavLst>
                                        <p:tav tm="0">
                                          <p:val>
                                            <p:strVal val="#ppt_x"/>
                                          </p:val>
                                        </p:tav>
                                        <p:tav tm="100000">
                                          <p:val>
                                            <p:strVal val="#ppt_x"/>
                                          </p:val>
                                        </p:tav>
                                      </p:tavLst>
                                    </p:anim>
                                    <p:anim calcmode="lin" valueType="num">
                                      <p:cBhvr>
                                        <p:cTn id="15" dur="900" decel="100000" fill="hold"/>
                                        <p:tgtEl>
                                          <p:spTgt spid="15"/>
                                        </p:tgtEl>
                                        <p:attrNameLst>
                                          <p:attrName>ppt_y</p:attrName>
                                        </p:attrNameLst>
                                      </p:cBhvr>
                                      <p:tavLst>
                                        <p:tav tm="0">
                                          <p:val>
                                            <p:strVal val="#ppt_y+1"/>
                                          </p:val>
                                        </p:tav>
                                        <p:tav tm="100000">
                                          <p:val>
                                            <p:strVal val="#ppt_y-.03"/>
                                          </p:val>
                                        </p:tav>
                                      </p:tavLst>
                                    </p:anim>
                                    <p:anim calcmode="lin" valueType="num">
                                      <p:cBhvr>
                                        <p:cTn id="16" dur="100" accel="100000" fill="hold">
                                          <p:stCondLst>
                                            <p:cond delay="900"/>
                                          </p:stCondLst>
                                        </p:cTn>
                                        <p:tgtEl>
                                          <p:spTgt spid="15"/>
                                        </p:tgtEl>
                                        <p:attrNameLst>
                                          <p:attrName>ppt_y</p:attrName>
                                        </p:attrNameLst>
                                      </p:cBhvr>
                                      <p:tavLst>
                                        <p:tav tm="0">
                                          <p:val>
                                            <p:strVal val="#ppt_y-.03"/>
                                          </p:val>
                                        </p:tav>
                                        <p:tav tm="100000">
                                          <p:val>
                                            <p:strVal val="#ppt_y"/>
                                          </p:val>
                                        </p:tav>
                                      </p:tavLst>
                                    </p:anim>
                                  </p:childTnLst>
                                </p:cTn>
                              </p:par>
                              <p:par>
                                <p:cTn id="17" presetID="37" presetClass="entr" presetSubtype="0" fill="hold" grpId="0" nodeType="withEffect">
                                  <p:stCondLst>
                                    <p:cond delay="500"/>
                                  </p:stCondLst>
                                  <p:childTnLst>
                                    <p:set>
                                      <p:cBhvr>
                                        <p:cTn id="18" dur="1" fill="hold">
                                          <p:stCondLst>
                                            <p:cond delay="0"/>
                                          </p:stCondLst>
                                        </p:cTn>
                                        <p:tgtEl>
                                          <p:spTgt spid="14"/>
                                        </p:tgtEl>
                                        <p:attrNameLst>
                                          <p:attrName>style.visibility</p:attrName>
                                        </p:attrNameLst>
                                      </p:cBhvr>
                                      <p:to>
                                        <p:strVal val="visible"/>
                                      </p:to>
                                    </p:set>
                                    <p:animEffect transition="in" filter="fade">
                                      <p:cBhvr>
                                        <p:cTn id="19" dur="1000"/>
                                        <p:tgtEl>
                                          <p:spTgt spid="14"/>
                                        </p:tgtEl>
                                      </p:cBhvr>
                                    </p:animEffect>
                                    <p:anim calcmode="lin" valueType="num">
                                      <p:cBhvr>
                                        <p:cTn id="20" dur="1000" fill="hold"/>
                                        <p:tgtEl>
                                          <p:spTgt spid="14"/>
                                        </p:tgtEl>
                                        <p:attrNameLst>
                                          <p:attrName>ppt_x</p:attrName>
                                        </p:attrNameLst>
                                      </p:cBhvr>
                                      <p:tavLst>
                                        <p:tav tm="0">
                                          <p:val>
                                            <p:strVal val="#ppt_x"/>
                                          </p:val>
                                        </p:tav>
                                        <p:tav tm="100000">
                                          <p:val>
                                            <p:strVal val="#ppt_x"/>
                                          </p:val>
                                        </p:tav>
                                      </p:tavLst>
                                    </p:anim>
                                    <p:anim calcmode="lin" valueType="num">
                                      <p:cBhvr>
                                        <p:cTn id="21" dur="900" decel="100000" fill="hold"/>
                                        <p:tgtEl>
                                          <p:spTgt spid="14"/>
                                        </p:tgtEl>
                                        <p:attrNameLst>
                                          <p:attrName>ppt_y</p:attrName>
                                        </p:attrNameLst>
                                      </p:cBhvr>
                                      <p:tavLst>
                                        <p:tav tm="0">
                                          <p:val>
                                            <p:strVal val="#ppt_y+1"/>
                                          </p:val>
                                        </p:tav>
                                        <p:tav tm="100000">
                                          <p:val>
                                            <p:strVal val="#ppt_y-.03"/>
                                          </p:val>
                                        </p:tav>
                                      </p:tavLst>
                                    </p:anim>
                                    <p:anim calcmode="lin" valueType="num">
                                      <p:cBhvr>
                                        <p:cTn id="22" dur="100" accel="100000" fill="hold">
                                          <p:stCondLst>
                                            <p:cond delay="900"/>
                                          </p:stCondLst>
                                        </p:cTn>
                                        <p:tgtEl>
                                          <p:spTgt spid="14"/>
                                        </p:tgtEl>
                                        <p:attrNameLst>
                                          <p:attrName>ppt_y</p:attrName>
                                        </p:attrNameLst>
                                      </p:cBhvr>
                                      <p:tavLst>
                                        <p:tav tm="0">
                                          <p:val>
                                            <p:strVal val="#ppt_y-.03"/>
                                          </p:val>
                                        </p:tav>
                                        <p:tav tm="100000">
                                          <p:val>
                                            <p:strVal val="#ppt_y"/>
                                          </p:val>
                                        </p:tav>
                                      </p:tavLst>
                                    </p:anim>
                                  </p:childTnLst>
                                </p:cTn>
                              </p:par>
                            </p:childTnLst>
                          </p:cTn>
                        </p:par>
                        <p:par>
                          <p:cTn id="23" fill="hold">
                            <p:stCondLst>
                              <p:cond delay="1500"/>
                            </p:stCondLst>
                            <p:childTnLst>
                              <p:par>
                                <p:cTn id="24" presetID="10" presetClass="entr" presetSubtype="0" fill="hold" nodeType="afterEffect">
                                  <p:stCondLst>
                                    <p:cond delay="1500"/>
                                  </p:stCondLst>
                                  <p:childTnLst>
                                    <p:set>
                                      <p:cBhvr>
                                        <p:cTn id="25" dur="1" fill="hold">
                                          <p:stCondLst>
                                            <p:cond delay="0"/>
                                          </p:stCondLst>
                                        </p:cTn>
                                        <p:tgtEl>
                                          <p:spTgt spid="16"/>
                                        </p:tgtEl>
                                        <p:attrNameLst>
                                          <p:attrName>style.visibility</p:attrName>
                                        </p:attrNameLst>
                                      </p:cBhvr>
                                      <p:to>
                                        <p:strVal val="visible"/>
                                      </p:to>
                                    </p:set>
                                    <p:animEffect transition="in" filter="fade">
                                      <p:cBhvr>
                                        <p:cTn id="26" dur="500"/>
                                        <p:tgtEl>
                                          <p:spTgt spid="16"/>
                                        </p:tgtEl>
                                      </p:cBhvr>
                                    </p:animEffect>
                                  </p:childTnLst>
                                </p:cTn>
                              </p:par>
                            </p:childTnLst>
                          </p:cTn>
                        </p:par>
                        <p:par>
                          <p:cTn id="27" fill="hold">
                            <p:stCondLst>
                              <p:cond delay="3500"/>
                            </p:stCondLst>
                            <p:childTnLst>
                              <p:par>
                                <p:cTn id="28" presetID="10" presetClass="entr" presetSubtype="0" fill="hold" nodeType="afterEffect">
                                  <p:stCondLst>
                                    <p:cond delay="900"/>
                                  </p:stCondLst>
                                  <p:childTnLst>
                                    <p:set>
                                      <p:cBhvr>
                                        <p:cTn id="29" dur="1" fill="hold">
                                          <p:stCondLst>
                                            <p:cond delay="0"/>
                                          </p:stCondLst>
                                        </p:cTn>
                                        <p:tgtEl>
                                          <p:spTgt spid="18"/>
                                        </p:tgtEl>
                                        <p:attrNameLst>
                                          <p:attrName>style.visibility</p:attrName>
                                        </p:attrNameLst>
                                      </p:cBhvr>
                                      <p:to>
                                        <p:strVal val="visible"/>
                                      </p:to>
                                    </p:set>
                                    <p:animEffect transition="in" filter="fade">
                                      <p:cBhvr>
                                        <p:cTn id="30" dur="500"/>
                                        <p:tgtEl>
                                          <p:spTgt spid="18"/>
                                        </p:tgtEl>
                                      </p:cBhvr>
                                    </p:animEffect>
                                  </p:childTnLst>
                                </p:cTn>
                              </p:par>
                            </p:childTnLst>
                          </p:cTn>
                        </p:par>
                        <p:par>
                          <p:cTn id="31" fill="hold">
                            <p:stCondLst>
                              <p:cond delay="4900"/>
                            </p:stCondLst>
                            <p:childTnLst>
                              <p:par>
                                <p:cTn id="32" presetID="10" presetClass="entr" presetSubtype="0" fill="hold" nodeType="afterEffect">
                                  <p:stCondLst>
                                    <p:cond delay="900"/>
                                  </p:stCondLst>
                                  <p:childTnLst>
                                    <p:set>
                                      <p:cBhvr>
                                        <p:cTn id="33" dur="1" fill="hold">
                                          <p:stCondLst>
                                            <p:cond delay="0"/>
                                          </p:stCondLst>
                                        </p:cTn>
                                        <p:tgtEl>
                                          <p:spTgt spid="17"/>
                                        </p:tgtEl>
                                        <p:attrNameLst>
                                          <p:attrName>style.visibility</p:attrName>
                                        </p:attrNameLst>
                                      </p:cBhvr>
                                      <p:to>
                                        <p:strVal val="visible"/>
                                      </p:to>
                                    </p:set>
                                    <p:animEffect transition="in" filter="fade">
                                      <p:cBhvr>
                                        <p:cTn id="34" dur="500"/>
                                        <p:tgtEl>
                                          <p:spTgt spid="17"/>
                                        </p:tgtEl>
                                      </p:cBhvr>
                                    </p:animEffect>
                                  </p:childTnLst>
                                </p:cTn>
                              </p:par>
                            </p:childTnLst>
                          </p:cTn>
                        </p:par>
                        <p:par>
                          <p:cTn id="35" fill="hold">
                            <p:stCondLst>
                              <p:cond delay="6300"/>
                            </p:stCondLst>
                            <p:childTnLst>
                              <p:par>
                                <p:cTn id="36" presetID="10" presetClass="entr" presetSubtype="0" fill="hold" nodeType="afterEffect">
                                  <p:stCondLst>
                                    <p:cond delay="900"/>
                                  </p:stCondLst>
                                  <p:childTnLst>
                                    <p:set>
                                      <p:cBhvr>
                                        <p:cTn id="37" dur="1" fill="hold">
                                          <p:stCondLst>
                                            <p:cond delay="0"/>
                                          </p:stCondLst>
                                        </p:cTn>
                                        <p:tgtEl>
                                          <p:spTgt spid="19"/>
                                        </p:tgtEl>
                                        <p:attrNameLst>
                                          <p:attrName>style.visibility</p:attrName>
                                        </p:attrNameLst>
                                      </p:cBhvr>
                                      <p:to>
                                        <p:strVal val="visible"/>
                                      </p:to>
                                    </p:set>
                                    <p:animEffect transition="in" filter="fade">
                                      <p:cBhvr>
                                        <p:cTn id="38" dur="500"/>
                                        <p:tgtEl>
                                          <p:spTgt spid="19"/>
                                        </p:tgtEl>
                                      </p:cBhvr>
                                    </p:animEffect>
                                  </p:childTnLst>
                                </p:cTn>
                              </p:par>
                            </p:childTnLst>
                          </p:cTn>
                        </p:par>
                        <p:par>
                          <p:cTn id="39" fill="hold">
                            <p:stCondLst>
                              <p:cond delay="7700"/>
                            </p:stCondLst>
                            <p:childTnLst>
                              <p:par>
                                <p:cTn id="40" presetID="10" presetClass="entr" presetSubtype="0" fill="hold" nodeType="afterEffect">
                                  <p:stCondLst>
                                    <p:cond delay="900"/>
                                  </p:stCondLst>
                                  <p:childTnLst>
                                    <p:set>
                                      <p:cBhvr>
                                        <p:cTn id="41" dur="1" fill="hold">
                                          <p:stCondLst>
                                            <p:cond delay="0"/>
                                          </p:stCondLst>
                                        </p:cTn>
                                        <p:tgtEl>
                                          <p:spTgt spid="20"/>
                                        </p:tgtEl>
                                        <p:attrNameLst>
                                          <p:attrName>style.visibility</p:attrName>
                                        </p:attrNameLst>
                                      </p:cBhvr>
                                      <p:to>
                                        <p:strVal val="visible"/>
                                      </p:to>
                                    </p:set>
                                    <p:animEffect transition="in" filter="fade">
                                      <p:cBhvr>
                                        <p:cTn id="42" dur="500"/>
                                        <p:tgtEl>
                                          <p:spTgt spid="20"/>
                                        </p:tgtEl>
                                      </p:cBhvr>
                                    </p:animEffect>
                                  </p:childTnLst>
                                </p:cTn>
                              </p:par>
                            </p:childTnLst>
                          </p:cTn>
                        </p:par>
                        <p:par>
                          <p:cTn id="43" fill="hold">
                            <p:stCondLst>
                              <p:cond delay="9100"/>
                            </p:stCondLst>
                            <p:childTnLst>
                              <p:par>
                                <p:cTn id="44" presetID="10" presetClass="entr" presetSubtype="0" fill="hold" nodeType="afterEffect">
                                  <p:stCondLst>
                                    <p:cond delay="900"/>
                                  </p:stCondLst>
                                  <p:childTnLst>
                                    <p:set>
                                      <p:cBhvr>
                                        <p:cTn id="45" dur="1" fill="hold">
                                          <p:stCondLst>
                                            <p:cond delay="0"/>
                                          </p:stCondLst>
                                        </p:cTn>
                                        <p:tgtEl>
                                          <p:spTgt spid="21"/>
                                        </p:tgtEl>
                                        <p:attrNameLst>
                                          <p:attrName>style.visibility</p:attrName>
                                        </p:attrNameLst>
                                      </p:cBhvr>
                                      <p:to>
                                        <p:strVal val="visible"/>
                                      </p:to>
                                    </p:set>
                                    <p:animEffect transition="in" filter="fade">
                                      <p:cBhvr>
                                        <p:cTn id="46" dur="500"/>
                                        <p:tgtEl>
                                          <p:spTgt spid="21"/>
                                        </p:tgtEl>
                                      </p:cBhvr>
                                    </p:animEffect>
                                  </p:childTnLst>
                                </p:cTn>
                              </p:par>
                            </p:childTnLst>
                          </p:cTn>
                        </p:par>
                        <p:par>
                          <p:cTn id="47" fill="hold">
                            <p:stCondLst>
                              <p:cond delay="10500"/>
                            </p:stCondLst>
                            <p:childTnLst>
                              <p:par>
                                <p:cTn id="48" presetID="10" presetClass="entr" presetSubtype="0" fill="hold" nodeType="afterEffect">
                                  <p:stCondLst>
                                    <p:cond delay="900"/>
                                  </p:stCondLst>
                                  <p:childTnLst>
                                    <p:set>
                                      <p:cBhvr>
                                        <p:cTn id="49" dur="1" fill="hold">
                                          <p:stCondLst>
                                            <p:cond delay="0"/>
                                          </p:stCondLst>
                                        </p:cTn>
                                        <p:tgtEl>
                                          <p:spTgt spid="22"/>
                                        </p:tgtEl>
                                        <p:attrNameLst>
                                          <p:attrName>style.visibility</p:attrName>
                                        </p:attrNameLst>
                                      </p:cBhvr>
                                      <p:to>
                                        <p:strVal val="visible"/>
                                      </p:to>
                                    </p:set>
                                    <p:animEffect transition="in" filter="fade">
                                      <p:cBhvr>
                                        <p:cTn id="50" dur="500"/>
                                        <p:tgtEl>
                                          <p:spTgt spid="22"/>
                                        </p:tgtEl>
                                      </p:cBhvr>
                                    </p:animEffect>
                                  </p:childTnLst>
                                </p:cTn>
                              </p:par>
                            </p:childTnLst>
                          </p:cTn>
                        </p:par>
                        <p:par>
                          <p:cTn id="51" fill="hold">
                            <p:stCondLst>
                              <p:cond delay="11900"/>
                            </p:stCondLst>
                            <p:childTnLst>
                              <p:par>
                                <p:cTn id="52" presetID="10" presetClass="entr" presetSubtype="0" fill="hold" nodeType="afterEffect">
                                  <p:stCondLst>
                                    <p:cond delay="900"/>
                                  </p:stCondLst>
                                  <p:childTnLst>
                                    <p:set>
                                      <p:cBhvr>
                                        <p:cTn id="53" dur="1" fill="hold">
                                          <p:stCondLst>
                                            <p:cond delay="0"/>
                                          </p:stCondLst>
                                        </p:cTn>
                                        <p:tgtEl>
                                          <p:spTgt spid="23"/>
                                        </p:tgtEl>
                                        <p:attrNameLst>
                                          <p:attrName>style.visibility</p:attrName>
                                        </p:attrNameLst>
                                      </p:cBhvr>
                                      <p:to>
                                        <p:strVal val="visible"/>
                                      </p:to>
                                    </p:set>
                                    <p:animEffect transition="in" filter="fade">
                                      <p:cBhvr>
                                        <p:cTn id="54" dur="500"/>
                                        <p:tgtEl>
                                          <p:spTgt spid="23"/>
                                        </p:tgtEl>
                                      </p:cBhvr>
                                    </p:animEffect>
                                  </p:childTnLst>
                                </p:cTn>
                              </p:par>
                            </p:childTnLst>
                          </p:cTn>
                        </p:par>
                        <p:par>
                          <p:cTn id="55" fill="hold">
                            <p:stCondLst>
                              <p:cond delay="13300"/>
                            </p:stCondLst>
                            <p:childTnLst>
                              <p:par>
                                <p:cTn id="56" presetID="10" presetClass="entr" presetSubtype="0" fill="hold" nodeType="afterEffect">
                                  <p:stCondLst>
                                    <p:cond delay="900"/>
                                  </p:stCondLst>
                                  <p:childTnLst>
                                    <p:set>
                                      <p:cBhvr>
                                        <p:cTn id="57" dur="1" fill="hold">
                                          <p:stCondLst>
                                            <p:cond delay="0"/>
                                          </p:stCondLst>
                                        </p:cTn>
                                        <p:tgtEl>
                                          <p:spTgt spid="25"/>
                                        </p:tgtEl>
                                        <p:attrNameLst>
                                          <p:attrName>style.visibility</p:attrName>
                                        </p:attrNameLst>
                                      </p:cBhvr>
                                      <p:to>
                                        <p:strVal val="visible"/>
                                      </p:to>
                                    </p:set>
                                    <p:animEffect transition="in" filter="fade">
                                      <p:cBhvr>
                                        <p:cTn id="58" dur="500"/>
                                        <p:tgtEl>
                                          <p:spTgt spid="25"/>
                                        </p:tgtEl>
                                      </p:cBhvr>
                                    </p:animEffect>
                                  </p:childTnLst>
                                </p:cTn>
                              </p:par>
                            </p:childTnLst>
                          </p:cTn>
                        </p:par>
                        <p:par>
                          <p:cTn id="59" fill="hold">
                            <p:stCondLst>
                              <p:cond delay="14700"/>
                            </p:stCondLst>
                            <p:childTnLst>
                              <p:par>
                                <p:cTn id="60" presetID="10" presetClass="entr" presetSubtype="0" fill="hold" nodeType="afterEffect">
                                  <p:stCondLst>
                                    <p:cond delay="900"/>
                                  </p:stCondLst>
                                  <p:childTnLst>
                                    <p:set>
                                      <p:cBhvr>
                                        <p:cTn id="61" dur="1" fill="hold">
                                          <p:stCondLst>
                                            <p:cond delay="0"/>
                                          </p:stCondLst>
                                        </p:cTn>
                                        <p:tgtEl>
                                          <p:spTgt spid="26"/>
                                        </p:tgtEl>
                                        <p:attrNameLst>
                                          <p:attrName>style.visibility</p:attrName>
                                        </p:attrNameLst>
                                      </p:cBhvr>
                                      <p:to>
                                        <p:strVal val="visible"/>
                                      </p:to>
                                    </p:set>
                                    <p:animEffect transition="in" filter="fade">
                                      <p:cBhvr>
                                        <p:cTn id="62" dur="500"/>
                                        <p:tgtEl>
                                          <p:spTgt spid="26"/>
                                        </p:tgtEl>
                                      </p:cBhvr>
                                    </p:animEffect>
                                  </p:childTnLst>
                                </p:cTn>
                              </p:par>
                            </p:childTnLst>
                          </p:cTn>
                        </p:par>
                        <p:par>
                          <p:cTn id="63" fill="hold">
                            <p:stCondLst>
                              <p:cond delay="16100"/>
                            </p:stCondLst>
                            <p:childTnLst>
                              <p:par>
                                <p:cTn id="64" presetID="10" presetClass="entr" presetSubtype="0" fill="hold" nodeType="afterEffect">
                                  <p:stCondLst>
                                    <p:cond delay="900"/>
                                  </p:stCondLst>
                                  <p:childTnLst>
                                    <p:set>
                                      <p:cBhvr>
                                        <p:cTn id="65" dur="1" fill="hold">
                                          <p:stCondLst>
                                            <p:cond delay="0"/>
                                          </p:stCondLst>
                                        </p:cTn>
                                        <p:tgtEl>
                                          <p:spTgt spid="27"/>
                                        </p:tgtEl>
                                        <p:attrNameLst>
                                          <p:attrName>style.visibility</p:attrName>
                                        </p:attrNameLst>
                                      </p:cBhvr>
                                      <p:to>
                                        <p:strVal val="visible"/>
                                      </p:to>
                                    </p:set>
                                    <p:animEffect transition="in" filter="fade">
                                      <p:cBhvr>
                                        <p:cTn id="66" dur="500"/>
                                        <p:tgtEl>
                                          <p:spTgt spid="27"/>
                                        </p:tgtEl>
                                      </p:cBhvr>
                                    </p:animEffect>
                                  </p:childTnLst>
                                </p:cTn>
                              </p:par>
                            </p:childTnLst>
                          </p:cTn>
                        </p:par>
                        <p:par>
                          <p:cTn id="67" fill="hold">
                            <p:stCondLst>
                              <p:cond delay="17500"/>
                            </p:stCondLst>
                            <p:childTnLst>
                              <p:par>
                                <p:cTn id="68" presetID="10" presetClass="entr" presetSubtype="0" fill="hold" nodeType="afterEffect">
                                  <p:stCondLst>
                                    <p:cond delay="900"/>
                                  </p:stCondLst>
                                  <p:childTnLst>
                                    <p:set>
                                      <p:cBhvr>
                                        <p:cTn id="69" dur="1" fill="hold">
                                          <p:stCondLst>
                                            <p:cond delay="0"/>
                                          </p:stCondLst>
                                        </p:cTn>
                                        <p:tgtEl>
                                          <p:spTgt spid="28"/>
                                        </p:tgtEl>
                                        <p:attrNameLst>
                                          <p:attrName>style.visibility</p:attrName>
                                        </p:attrNameLst>
                                      </p:cBhvr>
                                      <p:to>
                                        <p:strVal val="visible"/>
                                      </p:to>
                                    </p:set>
                                    <p:animEffect transition="in" filter="fade">
                                      <p:cBhvr>
                                        <p:cTn id="70"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4" grpId="0"/>
      <p:bldP spid="15"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0831" y="2060848"/>
            <a:ext cx="12072664" cy="4985980"/>
          </a:xfrm>
        </p:spPr>
        <p:txBody>
          <a:bodyPr/>
          <a:lstStyle/>
          <a:p>
            <a:pPr algn="ctr"/>
            <a:r>
              <a:rPr lang="en-GB" b="0" dirty="0" smtClean="0"/>
              <a:t>Thank you for attending this curriculum meeting.</a:t>
            </a:r>
            <a:br>
              <a:rPr lang="en-GB" b="0" dirty="0" smtClean="0"/>
            </a:br>
            <a:r>
              <a:rPr lang="en-GB" b="0" dirty="0" smtClean="0"/>
              <a:t/>
            </a:r>
            <a:br>
              <a:rPr lang="en-GB" b="0" dirty="0" smtClean="0"/>
            </a:br>
            <a:r>
              <a:rPr lang="en-GB" b="0" dirty="0" smtClean="0"/>
              <a:t>Any questions please do not hesitate to ask.</a:t>
            </a:r>
            <a:br>
              <a:rPr lang="en-GB" b="0" dirty="0" smtClean="0"/>
            </a:br>
            <a:r>
              <a:rPr lang="en-GB" b="0" dirty="0"/>
              <a:t/>
            </a:r>
            <a:br>
              <a:rPr lang="en-GB" b="0" dirty="0"/>
            </a:br>
            <a:r>
              <a:rPr lang="en-GB" b="0" dirty="0" smtClean="0"/>
              <a:t>This presentation will be available to view on Willow Class page of the school website.</a:t>
            </a:r>
            <a:br>
              <a:rPr lang="en-GB" b="0" dirty="0" smtClean="0"/>
            </a:br>
            <a:r>
              <a:rPr lang="en-GB" b="0" dirty="0"/>
              <a:t/>
            </a:r>
            <a:br>
              <a:rPr lang="en-GB" b="0" dirty="0"/>
            </a:br>
            <a:r>
              <a:rPr lang="en-GB" b="0" dirty="0"/>
              <a:t>https://norton-juxta-kempsey.secure-primarysite.net/willow</a:t>
            </a:r>
            <a:r>
              <a:rPr lang="en-GB" b="0" dirty="0" smtClean="0"/>
              <a:t>/</a:t>
            </a:r>
            <a:br>
              <a:rPr lang="en-GB" b="0" dirty="0" smtClean="0"/>
            </a:br>
            <a:endParaRPr lang="en-GB" b="0" dirty="0"/>
          </a:p>
        </p:txBody>
      </p:sp>
      <p:pic>
        <p:nvPicPr>
          <p:cNvPr id="4" name="Picture 3"/>
          <p:cNvPicPr/>
          <p:nvPr/>
        </p:nvPicPr>
        <p:blipFill>
          <a:blip r:embed="rId2"/>
          <a:stretch>
            <a:fillRect/>
          </a:stretch>
        </p:blipFill>
        <p:spPr>
          <a:xfrm>
            <a:off x="4871864" y="188640"/>
            <a:ext cx="1887781" cy="1677898"/>
          </a:xfrm>
          <a:prstGeom prst="rect">
            <a:avLst/>
          </a:prstGeom>
        </p:spPr>
      </p:pic>
    </p:spTree>
    <p:extLst>
      <p:ext uri="{BB962C8B-B14F-4D97-AF65-F5344CB8AC3E}">
        <p14:creationId xmlns:p14="http://schemas.microsoft.com/office/powerpoint/2010/main" val="310189722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Numbots Powerpoint Template" id="{9A37AA68-527A-4049-8635-67FC0CA3BB5D}" vid="{74444531-4E61-A34C-BFBD-B775F0954FB6}"/>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10434</TotalTime>
  <Words>945</Words>
  <Application>Microsoft Office PowerPoint</Application>
  <PresentationFormat>Widescreen</PresentationFormat>
  <Paragraphs>107</Paragraphs>
  <Slides>14</Slides>
  <Notes>3</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14</vt:i4>
      </vt:variant>
    </vt:vector>
  </HeadingPairs>
  <TitlesOfParts>
    <vt:vector size="18" baseType="lpstr">
      <vt:lpstr>Arial</vt:lpstr>
      <vt:lpstr>Calibri</vt:lpstr>
      <vt:lpstr>Times New Roman</vt:lpstr>
      <vt:lpstr>Office Theme</vt:lpstr>
      <vt:lpstr>Maths Curriculum Meeting</vt:lpstr>
      <vt:lpstr> EYFS Maths   Mathematics involves providing children with opportunities to develop and improve their skills in counting, understanding and using numbers, calculating simple addition and subtraction problems; and to describe shapes, spaces, and measure  </vt:lpstr>
      <vt:lpstr>End of Year Expectations for EYFS</vt:lpstr>
      <vt:lpstr>PowerPoint Presentation</vt:lpstr>
      <vt:lpstr>Classroom Beliefs                                           </vt:lpstr>
      <vt:lpstr>Vocabulary is Key </vt:lpstr>
      <vt:lpstr>PowerPoint Presentation</vt:lpstr>
      <vt:lpstr>Resources that we use:</vt:lpstr>
      <vt:lpstr>Outdoor Provision</vt:lpstr>
      <vt:lpstr>NumBots Launch Lesson</vt:lpstr>
      <vt:lpstr>PowerPoint Presentation</vt:lpstr>
      <vt:lpstr>PowerPoint Presentation</vt:lpstr>
      <vt:lpstr>PowerPoint Presentation</vt:lpstr>
      <vt:lpstr>Thank you for attending this curriculum meeting.  Any questions please do not hesitate to ask.  This presentation will be available to view on Willow Class page of the school website.  https://norton-juxta-kempsey.secure-primarysite.net/willow/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NumBots Launch Lesson</dc:title>
  <dc:creator>Maths Circle</dc:creator>
  <cp:lastModifiedBy>Sarah Marshall</cp:lastModifiedBy>
  <cp:revision>125</cp:revision>
  <dcterms:created xsi:type="dcterms:W3CDTF">2019-05-21T18:51:46Z</dcterms:created>
  <dcterms:modified xsi:type="dcterms:W3CDTF">2020-03-11T13:58:14Z</dcterms:modified>
</cp:coreProperties>
</file>