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5"/>
  </p:sldMasterIdLst>
  <p:sldIdLst>
    <p:sldId id="256" r:id="rId6"/>
    <p:sldId id="257" r:id="rId7"/>
    <p:sldId id="258" r:id="rId8"/>
    <p:sldId id="259" r:id="rId9"/>
    <p:sldId id="260" r:id="rId10"/>
    <p:sldId id="261" r:id="rId11"/>
    <p:sldId id="288" r:id="rId12"/>
    <p:sldId id="262" r:id="rId13"/>
    <p:sldId id="263" r:id="rId14"/>
    <p:sldId id="264" r:id="rId15"/>
    <p:sldId id="265" r:id="rId16"/>
    <p:sldId id="266" r:id="rId17"/>
    <p:sldId id="267" r:id="rId18"/>
    <p:sldId id="268" r:id="rId19"/>
    <p:sldId id="269" r:id="rId20"/>
    <p:sldId id="279" r:id="rId21"/>
    <p:sldId id="274" r:id="rId22"/>
    <p:sldId id="280" r:id="rId23"/>
    <p:sldId id="287" r:id="rId24"/>
    <p:sldId id="289" r:id="rId25"/>
    <p:sldId id="282" r:id="rId26"/>
    <p:sldId id="273" r:id="rId27"/>
    <p:sldId id="275" r:id="rId28"/>
    <p:sldId id="276" r:id="rId29"/>
    <p:sldId id="277" r:id="rId30"/>
    <p:sldId id="281" r:id="rId31"/>
    <p:sldId id="290" r:id="rId32"/>
    <p:sldId id="278" r:id="rId3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223C42-33C1-5FC6-D9D5-04F33E9DEB38}" v="2" dt="2025-06-16T13:31:08.2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 Berry" userId="4a0c0ff8-d6f4-4f11-b748-962dd0b96ec6" providerId="ADAL" clId="{7360D700-0A94-4C15-9D9C-46FA722B7BCA}"/>
    <pc:docChg chg="modSld">
      <pc:chgData name="F Berry" userId="4a0c0ff8-d6f4-4f11-b748-962dd0b96ec6" providerId="ADAL" clId="{7360D700-0A94-4C15-9D9C-46FA722B7BCA}" dt="2025-06-02T13:24:23.570" v="22" actId="20577"/>
      <pc:docMkLst>
        <pc:docMk/>
      </pc:docMkLst>
      <pc:sldChg chg="modSp mod">
        <pc:chgData name="F Berry" userId="4a0c0ff8-d6f4-4f11-b748-962dd0b96ec6" providerId="ADAL" clId="{7360D700-0A94-4C15-9D9C-46FA722B7BCA}" dt="2025-06-02T13:24:23.570" v="22" actId="20577"/>
        <pc:sldMkLst>
          <pc:docMk/>
          <pc:sldMk cId="1348346134" sldId="263"/>
        </pc:sldMkLst>
        <pc:spChg chg="mod">
          <ac:chgData name="F Berry" userId="4a0c0ff8-d6f4-4f11-b748-962dd0b96ec6" providerId="ADAL" clId="{7360D700-0A94-4C15-9D9C-46FA722B7BCA}" dt="2025-06-02T13:24:15.244" v="18" actId="20577"/>
          <ac:spMkLst>
            <pc:docMk/>
            <pc:sldMk cId="1348346134" sldId="263"/>
            <ac:spMk id="6" creationId="{716140D0-5A99-4044-A0E5-E2AD0C538B58}"/>
          </ac:spMkLst>
        </pc:spChg>
        <pc:spChg chg="mod">
          <ac:chgData name="F Berry" userId="4a0c0ff8-d6f4-4f11-b748-962dd0b96ec6" providerId="ADAL" clId="{7360D700-0A94-4C15-9D9C-46FA722B7BCA}" dt="2025-06-02T13:24:23.570" v="22" actId="20577"/>
          <ac:spMkLst>
            <pc:docMk/>
            <pc:sldMk cId="1348346134" sldId="263"/>
            <ac:spMk id="7" creationId="{6DBD641E-A2FE-4D89-AE27-D0E04EB698E9}"/>
          </ac:spMkLst>
        </pc:spChg>
      </pc:sldChg>
    </pc:docChg>
  </pc:docChgLst>
  <pc:docChgLst>
    <pc:chgData name="F Berry" userId="S::flb34@nortonprimary.worcs.sch.uk::4a0c0ff8-d6f4-4f11-b748-962dd0b96ec6" providerId="AD" clId="Web-{4B223C42-33C1-5FC6-D9D5-04F33E9DEB38}"/>
    <pc:docChg chg="modSld">
      <pc:chgData name="F Berry" userId="S::flb34@nortonprimary.worcs.sch.uk::4a0c0ff8-d6f4-4f11-b748-962dd0b96ec6" providerId="AD" clId="Web-{4B223C42-33C1-5FC6-D9D5-04F33E9DEB38}" dt="2025-06-16T13:31:06.847" v="0" actId="20577"/>
      <pc:docMkLst>
        <pc:docMk/>
      </pc:docMkLst>
      <pc:sldChg chg="modSp">
        <pc:chgData name="F Berry" userId="S::flb34@nortonprimary.worcs.sch.uk::4a0c0ff8-d6f4-4f11-b748-962dd0b96ec6" providerId="AD" clId="Web-{4B223C42-33C1-5FC6-D9D5-04F33E9DEB38}" dt="2025-06-16T13:31:06.847" v="0" actId="20577"/>
        <pc:sldMkLst>
          <pc:docMk/>
          <pc:sldMk cId="97215447" sldId="268"/>
        </pc:sldMkLst>
        <pc:spChg chg="mod">
          <ac:chgData name="F Berry" userId="S::flb34@nortonprimary.worcs.sch.uk::4a0c0ff8-d6f4-4f11-b748-962dd0b96ec6" providerId="AD" clId="Web-{4B223C42-33C1-5FC6-D9D5-04F33E9DEB38}" dt="2025-06-16T13:31:06.847" v="0" actId="20577"/>
          <ac:spMkLst>
            <pc:docMk/>
            <pc:sldMk cId="97215447" sldId="268"/>
            <ac:spMk id="3" creationId="{4A880614-848B-45DD-B8E0-9AB44E4FB03F}"/>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6/16/2025</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6/16/2025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6/16/2025</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6/16/2025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6/16/2025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6/16/2025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6/16/2025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6/16/2025</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6/16/2025</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6/16/2025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6/16/2025</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ckr.com/photos/eskimo_jo/2568882956/"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mrscienceshow.com/2010/06/bring-us-your-burning-science-questions.html"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nortonprimary.worcs.sch.uk/rsh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oramlifeeducation.org.uk/scarf/lesson-plans/protected-characteristics-across-scarf"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hrconnect.cl/atraccion/vamos-al-grano-nueva-ley-de-inclusion-laboral/"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youtu.be/FNSXxf-luKM"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churchofengland.org/sites/default/files/2025-04/nse-flourishing-for-all-final-for-publication-april-2025-inc-parts-ab-c.pdf"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s://www.coramlifeeducation.org.uk/" TargetMode="External"/><Relationship Id="rId3" Type="http://schemas.openxmlformats.org/officeDocument/2006/relationships/hyperlink" Target="http://www.becomingateen.co.uk/home" TargetMode="External"/><Relationship Id="rId7" Type="http://schemas.openxmlformats.org/officeDocument/2006/relationships/hyperlink" Target="https://www.thinkuknow.co.uk/" TargetMode="External"/><Relationship Id="rId2" Type="http://schemas.openxmlformats.org/officeDocument/2006/relationships/hyperlink" Target="https://www.lil-lets.co.uk/school-programme" TargetMode="External"/><Relationship Id="rId1" Type="http://schemas.openxmlformats.org/officeDocument/2006/relationships/slideLayout" Target="../slideLayouts/slideLayout2.xml"/><Relationship Id="rId6" Type="http://schemas.openxmlformats.org/officeDocument/2006/relationships/hyperlink" Target="https://www.sexeducationforum.org.uk/" TargetMode="External"/><Relationship Id="rId5" Type="http://schemas.openxmlformats.org/officeDocument/2006/relationships/hyperlink" Target="https://www.parentkind.org.uk/Parents/Relationships-Education-and-Relationships-and-Sex-Education-RE-RSE" TargetMode="External"/><Relationship Id="rId10" Type="http://schemas.openxmlformats.org/officeDocument/2006/relationships/hyperlink" Target="https://www.coramlifeeducation.org.uk/rse-for-Y6-and-P7" TargetMode="External"/><Relationship Id="rId4" Type="http://schemas.openxmlformats.org/officeDocument/2006/relationships/hyperlink" Target="https://learning.nspcc.org.uk/research-resources/schools/making-sense-relationships/?_ga=2.15364789.2077147087.1539275204-1058785487.1536844631" TargetMode="External"/><Relationship Id="rId9" Type="http://schemas.openxmlformats.org/officeDocument/2006/relationships/hyperlink" Target="https://www.popnolly.com/" TargetMode="External"/></Relationships>
</file>

<file path=ppt/slides/_rels/slide27.xml.rels><?xml version="1.0" encoding="UTF-8" standalone="yes"?>
<Relationships xmlns="http://schemas.openxmlformats.org/package/2006/relationships"><Relationship Id="rId2" Type="http://schemas.openxmlformats.org/officeDocument/2006/relationships/hyperlink" Target="https://www.coramlifeeducation.org.uk/family-scarf"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drkathleenyoung.wordpress.com/2010/03/16/emdr-questions-and-concerns/"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57D06-14E8-4E1A-98E1-747C662DB9F3}"/>
              </a:ext>
            </a:extLst>
          </p:cNvPr>
          <p:cNvSpPr>
            <a:spLocks noGrp="1"/>
          </p:cNvSpPr>
          <p:nvPr>
            <p:ph type="ctrTitle"/>
          </p:nvPr>
        </p:nvSpPr>
        <p:spPr/>
        <p:txBody>
          <a:bodyPr/>
          <a:lstStyle/>
          <a:p>
            <a:br>
              <a:rPr lang="en-GB" dirty="0"/>
            </a:br>
            <a:r>
              <a:rPr lang="en-GB" sz="6600" dirty="0"/>
              <a:t>A curriculum to help all children stay safe and thrive</a:t>
            </a:r>
            <a:br>
              <a:rPr lang="en-GB" dirty="0"/>
            </a:br>
            <a:endParaRPr lang="en-GB" dirty="0"/>
          </a:p>
        </p:txBody>
      </p:sp>
    </p:spTree>
    <p:extLst>
      <p:ext uri="{BB962C8B-B14F-4D97-AF65-F5344CB8AC3E}">
        <p14:creationId xmlns:p14="http://schemas.microsoft.com/office/powerpoint/2010/main" val="2547071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6BC18-752A-41DB-A4F5-31619AABBCEA}"/>
              </a:ext>
            </a:extLst>
          </p:cNvPr>
          <p:cNvSpPr>
            <a:spLocks noGrp="1"/>
          </p:cNvSpPr>
          <p:nvPr>
            <p:ph type="title"/>
          </p:nvPr>
        </p:nvSpPr>
        <p:spPr/>
        <p:txBody>
          <a:bodyPr>
            <a:normAutofit/>
          </a:bodyPr>
          <a:lstStyle/>
          <a:p>
            <a:pPr algn="ctr"/>
            <a:r>
              <a:rPr lang="en-GB" sz="6600" b="1" dirty="0"/>
              <a:t>Ground Rules </a:t>
            </a:r>
          </a:p>
        </p:txBody>
      </p:sp>
      <p:sp>
        <p:nvSpPr>
          <p:cNvPr id="3" name="Content Placeholder 2">
            <a:extLst>
              <a:ext uri="{FF2B5EF4-FFF2-40B4-BE49-F238E27FC236}">
                <a16:creationId xmlns:a16="http://schemas.microsoft.com/office/drawing/2014/main" id="{8466CEDA-3334-4B25-A1CB-B5C1A9CF1DA7}"/>
              </a:ext>
            </a:extLst>
          </p:cNvPr>
          <p:cNvSpPr>
            <a:spLocks noGrp="1"/>
          </p:cNvSpPr>
          <p:nvPr>
            <p:ph idx="1"/>
          </p:nvPr>
        </p:nvSpPr>
        <p:spPr/>
        <p:txBody>
          <a:bodyPr>
            <a:normAutofit/>
          </a:bodyPr>
          <a:lstStyle/>
          <a:p>
            <a:r>
              <a:rPr lang="en-GB" sz="5400" dirty="0"/>
              <a:t>R- Respectful</a:t>
            </a:r>
          </a:p>
          <a:p>
            <a:r>
              <a:rPr lang="en-GB" sz="5400" dirty="0"/>
              <a:t>O- Openness</a:t>
            </a:r>
          </a:p>
          <a:p>
            <a:r>
              <a:rPr lang="en-GB" sz="5400" dirty="0"/>
              <a:t>C- Confidential </a:t>
            </a:r>
          </a:p>
          <a:p>
            <a:r>
              <a:rPr lang="en-GB" sz="5400" dirty="0"/>
              <a:t>K- Kind </a:t>
            </a:r>
          </a:p>
        </p:txBody>
      </p:sp>
      <p:pic>
        <p:nvPicPr>
          <p:cNvPr id="5" name="Picture 4" descr="A hand holding a piece of grass&#10;&#10;Description automatically generated">
            <a:extLst>
              <a:ext uri="{FF2B5EF4-FFF2-40B4-BE49-F238E27FC236}">
                <a16:creationId xmlns:a16="http://schemas.microsoft.com/office/drawing/2014/main" id="{D8F7330C-56E0-440B-8DE2-0378F23ABC6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650294" y="2103120"/>
            <a:ext cx="4940300" cy="3705225"/>
          </a:xfrm>
          <a:prstGeom prst="rect">
            <a:avLst/>
          </a:prstGeom>
        </p:spPr>
      </p:pic>
    </p:spTree>
    <p:extLst>
      <p:ext uri="{BB962C8B-B14F-4D97-AF65-F5344CB8AC3E}">
        <p14:creationId xmlns:p14="http://schemas.microsoft.com/office/powerpoint/2010/main" val="3093100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5FBA1-CD99-4830-91CB-F41E78EB0E09}"/>
              </a:ext>
            </a:extLst>
          </p:cNvPr>
          <p:cNvSpPr>
            <a:spLocks noGrp="1"/>
          </p:cNvSpPr>
          <p:nvPr>
            <p:ph type="title"/>
          </p:nvPr>
        </p:nvSpPr>
        <p:spPr/>
        <p:txBody>
          <a:bodyPr>
            <a:normAutofit fontScale="90000"/>
          </a:bodyPr>
          <a:lstStyle/>
          <a:p>
            <a:pPr algn="ctr"/>
            <a:br>
              <a:rPr lang="en-GB" dirty="0"/>
            </a:br>
            <a:br>
              <a:rPr lang="en-GB" dirty="0"/>
            </a:br>
            <a:br>
              <a:rPr lang="en-GB" dirty="0"/>
            </a:br>
            <a:br>
              <a:rPr lang="en-GB" dirty="0"/>
            </a:br>
            <a:br>
              <a:rPr lang="en-GB" dirty="0"/>
            </a:br>
            <a:br>
              <a:rPr lang="en-GB" dirty="0"/>
            </a:br>
            <a:r>
              <a:rPr lang="en-GB" b="1" dirty="0"/>
              <a:t>What is Relationships and Sex Education (RSE)? </a:t>
            </a:r>
            <a:br>
              <a:rPr lang="en-GB" dirty="0"/>
            </a:br>
            <a:br>
              <a:rPr lang="en-GB" dirty="0"/>
            </a:br>
            <a:r>
              <a:rPr lang="en-GB" sz="4000" dirty="0"/>
              <a:t>Relationships and Sex Education is a key aspect of Personal, Social,  Health and Economic Education. (PSHE) </a:t>
            </a:r>
            <a:br>
              <a:rPr lang="en-GB" sz="4000" dirty="0"/>
            </a:br>
            <a:br>
              <a:rPr lang="en-GB" sz="4000" dirty="0"/>
            </a:br>
            <a:r>
              <a:rPr lang="en-GB" sz="4000" dirty="0"/>
              <a:t>RSE is a key aspect of the spiritual, moral, social and cultural (SMSC) development in schools</a:t>
            </a:r>
          </a:p>
        </p:txBody>
      </p:sp>
    </p:spTree>
    <p:extLst>
      <p:ext uri="{BB962C8B-B14F-4D97-AF65-F5344CB8AC3E}">
        <p14:creationId xmlns:p14="http://schemas.microsoft.com/office/powerpoint/2010/main" val="3973139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B0CC9-B321-47F9-BE96-C91963269B45}"/>
              </a:ext>
            </a:extLst>
          </p:cNvPr>
          <p:cNvSpPr>
            <a:spLocks noGrp="1"/>
          </p:cNvSpPr>
          <p:nvPr>
            <p:ph type="title"/>
          </p:nvPr>
        </p:nvSpPr>
        <p:spPr/>
        <p:txBody>
          <a:bodyPr>
            <a:normAutofit/>
          </a:bodyPr>
          <a:lstStyle/>
          <a:p>
            <a:pPr algn="ctr"/>
            <a:r>
              <a:rPr lang="en-GB" sz="6600" b="1" dirty="0"/>
              <a:t>Ice breaker</a:t>
            </a:r>
          </a:p>
        </p:txBody>
      </p:sp>
      <p:sp>
        <p:nvSpPr>
          <p:cNvPr id="3" name="Content Placeholder 2">
            <a:extLst>
              <a:ext uri="{FF2B5EF4-FFF2-40B4-BE49-F238E27FC236}">
                <a16:creationId xmlns:a16="http://schemas.microsoft.com/office/drawing/2014/main" id="{34E2FD0C-70DC-467B-8544-847A65729CFE}"/>
              </a:ext>
            </a:extLst>
          </p:cNvPr>
          <p:cNvSpPr>
            <a:spLocks noGrp="1"/>
          </p:cNvSpPr>
          <p:nvPr>
            <p:ph idx="1"/>
          </p:nvPr>
        </p:nvSpPr>
        <p:spPr/>
        <p:txBody>
          <a:bodyPr>
            <a:normAutofit/>
          </a:bodyPr>
          <a:lstStyle/>
          <a:p>
            <a:pPr marL="0" indent="0" algn="ctr">
              <a:buNone/>
            </a:pPr>
            <a:r>
              <a:rPr lang="en-GB" sz="4800" dirty="0"/>
              <a:t>What was RSE like for you at school?</a:t>
            </a:r>
          </a:p>
          <a:p>
            <a:pPr marL="0" indent="0" algn="ctr">
              <a:buNone/>
            </a:pPr>
            <a:endParaRPr lang="en-GB" sz="4800" dirty="0"/>
          </a:p>
        </p:txBody>
      </p:sp>
      <p:sp>
        <p:nvSpPr>
          <p:cNvPr id="4" name="Smiley Face 3">
            <a:extLst>
              <a:ext uri="{FF2B5EF4-FFF2-40B4-BE49-F238E27FC236}">
                <a16:creationId xmlns:a16="http://schemas.microsoft.com/office/drawing/2014/main" id="{A22E30A7-6F8C-439B-82B9-26F3B5B36434}"/>
              </a:ext>
            </a:extLst>
          </p:cNvPr>
          <p:cNvSpPr/>
          <p:nvPr/>
        </p:nvSpPr>
        <p:spPr>
          <a:xfrm>
            <a:off x="4857750" y="4029075"/>
            <a:ext cx="2257425" cy="1685925"/>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69924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4DC5A-1F16-47D2-AEF2-F6DF6C0FE3E4}"/>
              </a:ext>
            </a:extLst>
          </p:cNvPr>
          <p:cNvSpPr>
            <a:spLocks noGrp="1"/>
          </p:cNvSpPr>
          <p:nvPr>
            <p:ph type="title"/>
          </p:nvPr>
        </p:nvSpPr>
        <p:spPr/>
        <p:txBody>
          <a:bodyPr/>
          <a:lstStyle/>
          <a:p>
            <a:r>
              <a:rPr lang="en-GB" b="1" dirty="0"/>
              <a:t>Questions to discuss…</a:t>
            </a:r>
          </a:p>
        </p:txBody>
      </p:sp>
      <p:sp>
        <p:nvSpPr>
          <p:cNvPr id="3" name="Content Placeholder 2">
            <a:extLst>
              <a:ext uri="{FF2B5EF4-FFF2-40B4-BE49-F238E27FC236}">
                <a16:creationId xmlns:a16="http://schemas.microsoft.com/office/drawing/2014/main" id="{11877333-8011-4D2B-8CE8-AD4955E70B41}"/>
              </a:ext>
            </a:extLst>
          </p:cNvPr>
          <p:cNvSpPr>
            <a:spLocks noGrp="1"/>
          </p:cNvSpPr>
          <p:nvPr>
            <p:ph idx="1"/>
          </p:nvPr>
        </p:nvSpPr>
        <p:spPr/>
        <p:txBody>
          <a:bodyPr>
            <a:normAutofit/>
          </a:bodyPr>
          <a:lstStyle/>
          <a:p>
            <a:r>
              <a:rPr lang="en-GB" sz="3200" dirty="0"/>
              <a:t>What information did you get?</a:t>
            </a:r>
          </a:p>
          <a:p>
            <a:r>
              <a:rPr lang="en-GB" sz="3200" dirty="0"/>
              <a:t>When did you get it?</a:t>
            </a:r>
          </a:p>
          <a:p>
            <a:r>
              <a:rPr lang="en-GB" sz="3200" dirty="0"/>
              <a:t>How was it delivered? </a:t>
            </a:r>
          </a:p>
        </p:txBody>
      </p:sp>
      <p:pic>
        <p:nvPicPr>
          <p:cNvPr id="5" name="Picture 4" descr="A close up of a toy&#10;&#10;Description automatically generated">
            <a:extLst>
              <a:ext uri="{FF2B5EF4-FFF2-40B4-BE49-F238E27FC236}">
                <a16:creationId xmlns:a16="http://schemas.microsoft.com/office/drawing/2014/main" id="{CC3C8D4D-76D1-4AB8-B4BF-D0112950A16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167687" y="518795"/>
            <a:ext cx="3168650" cy="3168650"/>
          </a:xfrm>
          <a:prstGeom prst="rect">
            <a:avLst/>
          </a:prstGeom>
        </p:spPr>
      </p:pic>
    </p:spTree>
    <p:extLst>
      <p:ext uri="{BB962C8B-B14F-4D97-AF65-F5344CB8AC3E}">
        <p14:creationId xmlns:p14="http://schemas.microsoft.com/office/powerpoint/2010/main" val="316661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94453-05AF-4DB4-9C6A-D95A9C3F1516}"/>
              </a:ext>
            </a:extLst>
          </p:cNvPr>
          <p:cNvSpPr>
            <a:spLocks noGrp="1"/>
          </p:cNvSpPr>
          <p:nvPr>
            <p:ph type="title"/>
          </p:nvPr>
        </p:nvSpPr>
        <p:spPr/>
        <p:txBody>
          <a:bodyPr>
            <a:normAutofit fontScale="90000"/>
          </a:bodyPr>
          <a:lstStyle/>
          <a:p>
            <a:pPr algn="ctr"/>
            <a:r>
              <a:rPr lang="en-GB" b="1" dirty="0"/>
              <a:t>What topics are covered as part of RSE?</a:t>
            </a:r>
          </a:p>
        </p:txBody>
      </p:sp>
      <p:sp>
        <p:nvSpPr>
          <p:cNvPr id="7" name="TextBox 6">
            <a:extLst>
              <a:ext uri="{FF2B5EF4-FFF2-40B4-BE49-F238E27FC236}">
                <a16:creationId xmlns:a16="http://schemas.microsoft.com/office/drawing/2014/main" id="{3B470AAE-568B-7D77-6A84-AA704577E00F}"/>
              </a:ext>
            </a:extLst>
          </p:cNvPr>
          <p:cNvSpPr txBox="1"/>
          <p:nvPr/>
        </p:nvSpPr>
        <p:spPr>
          <a:xfrm>
            <a:off x="798991" y="2014194"/>
            <a:ext cx="10058400" cy="4401205"/>
          </a:xfrm>
          <a:prstGeom prst="rect">
            <a:avLst/>
          </a:prstGeom>
          <a:noFill/>
        </p:spPr>
        <p:txBody>
          <a:bodyPr wrap="square">
            <a:spAutoFit/>
          </a:bodyPr>
          <a:lstStyle/>
          <a:p>
            <a:pPr algn="l"/>
            <a:r>
              <a:rPr lang="en-GB" sz="2000" b="1" i="0" dirty="0">
                <a:solidFill>
                  <a:srgbClr val="FF0000"/>
                </a:solidFill>
                <a:effectLst/>
                <a:latin typeface="Comic Sans MS" panose="030F0702030302020204" pitchFamily="66" charset="0"/>
              </a:rPr>
              <a:t>Me and My Relationships</a:t>
            </a:r>
          </a:p>
          <a:p>
            <a:pPr algn="l"/>
            <a:r>
              <a:rPr lang="en-GB" sz="2000" b="0" i="0" dirty="0">
                <a:solidFill>
                  <a:srgbClr val="000000"/>
                </a:solidFill>
                <a:effectLst/>
                <a:latin typeface="Comic Sans MS" panose="030F0702030302020204" pitchFamily="66" charset="0"/>
              </a:rPr>
              <a:t>Explores feelings and emotions, develops skills to manage conflict, helps identify our special people and equips children to recognise the qualities of healthy friendships and how to manage them.</a:t>
            </a:r>
          </a:p>
          <a:p>
            <a:pPr algn="l"/>
            <a:endParaRPr lang="en-GB" sz="2000" b="0" i="0" dirty="0">
              <a:solidFill>
                <a:srgbClr val="000000"/>
              </a:solidFill>
              <a:effectLst/>
              <a:latin typeface="Comic Sans MS" panose="030F0702030302020204" pitchFamily="66" charset="0"/>
            </a:endParaRPr>
          </a:p>
          <a:p>
            <a:pPr algn="l"/>
            <a:r>
              <a:rPr lang="en-GB" sz="2000" b="1" i="0" dirty="0">
                <a:solidFill>
                  <a:srgbClr val="FF0000"/>
                </a:solidFill>
                <a:effectLst/>
                <a:latin typeface="Comic Sans MS" panose="030F0702030302020204" pitchFamily="66" charset="0"/>
              </a:rPr>
              <a:t>Valuing Difference</a:t>
            </a:r>
          </a:p>
          <a:p>
            <a:pPr algn="l"/>
            <a:r>
              <a:rPr lang="en-GB" sz="2000" b="0" i="0" dirty="0">
                <a:solidFill>
                  <a:srgbClr val="000000"/>
                </a:solidFill>
                <a:effectLst/>
                <a:latin typeface="Comic Sans MS" panose="030F0702030302020204" pitchFamily="66" charset="0"/>
              </a:rPr>
              <a:t>Includes a strong focus on British Values, supports children to develop respectful relationships with others, recognise bullying and know their responsibilities as a bystander.</a:t>
            </a:r>
          </a:p>
          <a:p>
            <a:pPr algn="l"/>
            <a:endParaRPr lang="en-GB" sz="2000" b="0" i="0" dirty="0">
              <a:solidFill>
                <a:srgbClr val="000000"/>
              </a:solidFill>
              <a:effectLst/>
              <a:latin typeface="Comic Sans MS" panose="030F0702030302020204" pitchFamily="66" charset="0"/>
            </a:endParaRPr>
          </a:p>
          <a:p>
            <a:pPr algn="l"/>
            <a:r>
              <a:rPr lang="en-GB" sz="2000" b="1" i="0" dirty="0">
                <a:solidFill>
                  <a:srgbClr val="FF0000"/>
                </a:solidFill>
                <a:effectLst/>
                <a:latin typeface="Comic Sans MS" panose="030F0702030302020204" pitchFamily="66" charset="0"/>
              </a:rPr>
              <a:t>Keeping Myself Safe</a:t>
            </a:r>
          </a:p>
          <a:p>
            <a:pPr algn="l"/>
            <a:r>
              <a:rPr lang="en-GB" sz="2000" b="0" i="0" dirty="0">
                <a:solidFill>
                  <a:srgbClr val="000000"/>
                </a:solidFill>
                <a:effectLst/>
                <a:latin typeface="Comic Sans MS" panose="030F0702030302020204" pitchFamily="66" charset="0"/>
              </a:rPr>
              <a:t>Covers a number of safety aspects from statutory Relationships Education including being able to identify trusted adults in their lives, what to do when faced with a dilemma and recognising appropriate and inappropriate touch.</a:t>
            </a:r>
          </a:p>
        </p:txBody>
      </p:sp>
    </p:spTree>
    <p:extLst>
      <p:ext uri="{BB962C8B-B14F-4D97-AF65-F5344CB8AC3E}">
        <p14:creationId xmlns:p14="http://schemas.microsoft.com/office/powerpoint/2010/main" val="2095968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CE2DE-DD1E-C5F6-B453-38410C58195A}"/>
              </a:ext>
            </a:extLst>
          </p:cNvPr>
          <p:cNvSpPr>
            <a:spLocks noGrp="1"/>
          </p:cNvSpPr>
          <p:nvPr>
            <p:ph type="title"/>
          </p:nvPr>
        </p:nvSpPr>
        <p:spPr/>
        <p:txBody>
          <a:bodyPr>
            <a:normAutofit fontScale="90000"/>
          </a:bodyPr>
          <a:lstStyle/>
          <a:p>
            <a:pPr algn="ctr"/>
            <a:r>
              <a:rPr lang="en-GB" b="1" dirty="0"/>
              <a:t>What topics are covered as part of RSE?</a:t>
            </a:r>
          </a:p>
        </p:txBody>
      </p:sp>
      <p:sp>
        <p:nvSpPr>
          <p:cNvPr id="5" name="TextBox 4">
            <a:extLst>
              <a:ext uri="{FF2B5EF4-FFF2-40B4-BE49-F238E27FC236}">
                <a16:creationId xmlns:a16="http://schemas.microsoft.com/office/drawing/2014/main" id="{8C43C4E5-BE62-CB62-8FF2-EB9950F146E1}"/>
              </a:ext>
            </a:extLst>
          </p:cNvPr>
          <p:cNvSpPr txBox="1"/>
          <p:nvPr/>
        </p:nvSpPr>
        <p:spPr>
          <a:xfrm>
            <a:off x="1509204" y="2014194"/>
            <a:ext cx="8227379" cy="4247317"/>
          </a:xfrm>
          <a:prstGeom prst="rect">
            <a:avLst/>
          </a:prstGeom>
          <a:noFill/>
        </p:spPr>
        <p:txBody>
          <a:bodyPr wrap="square">
            <a:spAutoFit/>
          </a:bodyPr>
          <a:lstStyle/>
          <a:p>
            <a:pPr algn="l"/>
            <a:r>
              <a:rPr lang="en-GB" sz="1800" b="1" i="0" dirty="0">
                <a:solidFill>
                  <a:srgbClr val="FF0000"/>
                </a:solidFill>
                <a:effectLst/>
                <a:latin typeface="Comic Sans MS" panose="030F0702030302020204" pitchFamily="66" charset="0"/>
              </a:rPr>
              <a:t>Rights and Responsibilities</a:t>
            </a:r>
          </a:p>
          <a:p>
            <a:pPr algn="l"/>
            <a:r>
              <a:rPr lang="en-GB" sz="1800" b="0" i="0" dirty="0">
                <a:solidFill>
                  <a:srgbClr val="000000"/>
                </a:solidFill>
                <a:effectLst/>
                <a:latin typeface="Comic Sans MS" panose="030F0702030302020204" pitchFamily="66" charset="0"/>
              </a:rPr>
              <a:t>Explores broader topics including looking after the environment, economic education and the changing rights and responsibilities children have as they grow older.</a:t>
            </a:r>
          </a:p>
          <a:p>
            <a:pPr algn="l"/>
            <a:endParaRPr lang="en-GB" sz="1800" b="0" i="0" dirty="0">
              <a:solidFill>
                <a:srgbClr val="000000"/>
              </a:solidFill>
              <a:effectLst/>
              <a:latin typeface="Comic Sans MS" panose="030F0702030302020204" pitchFamily="66" charset="0"/>
            </a:endParaRPr>
          </a:p>
          <a:p>
            <a:pPr algn="l"/>
            <a:r>
              <a:rPr lang="en-GB" sz="1800" b="0" i="0" dirty="0">
                <a:solidFill>
                  <a:srgbClr val="FF0000"/>
                </a:solidFill>
                <a:effectLst/>
                <a:latin typeface="Comic Sans MS" panose="030F0702030302020204" pitchFamily="66" charset="0"/>
              </a:rPr>
              <a:t>Being My Best</a:t>
            </a:r>
          </a:p>
          <a:p>
            <a:pPr algn="l"/>
            <a:r>
              <a:rPr lang="en-GB" sz="1800" b="0" i="0" dirty="0">
                <a:solidFill>
                  <a:srgbClr val="000000"/>
                </a:solidFill>
                <a:effectLst/>
                <a:latin typeface="Comic Sans MS" panose="030F0702030302020204" pitchFamily="66" charset="0"/>
              </a:rPr>
              <a:t>Includes a focus on keeping physically healthy, developing a growth mindset to facilitate resiliency, setting goals and ways to achieve them.</a:t>
            </a:r>
          </a:p>
          <a:p>
            <a:pPr algn="l"/>
            <a:endParaRPr lang="en-GB" sz="1800" b="0" i="0" dirty="0">
              <a:solidFill>
                <a:srgbClr val="000000"/>
              </a:solidFill>
              <a:effectLst/>
              <a:latin typeface="Comic Sans MS" panose="030F0702030302020204" pitchFamily="66" charset="0"/>
            </a:endParaRPr>
          </a:p>
          <a:p>
            <a:pPr algn="l"/>
            <a:r>
              <a:rPr lang="en-GB" sz="1800" b="0" i="0" dirty="0">
                <a:solidFill>
                  <a:srgbClr val="FF0000"/>
                </a:solidFill>
                <a:effectLst/>
                <a:latin typeface="Comic Sans MS" panose="030F0702030302020204" pitchFamily="66" charset="0"/>
              </a:rPr>
              <a:t>Growing and Changing</a:t>
            </a:r>
          </a:p>
          <a:p>
            <a:pPr algn="l"/>
            <a:r>
              <a:rPr lang="en-GB" sz="1800" b="0" i="0" dirty="0">
                <a:solidFill>
                  <a:srgbClr val="000000"/>
                </a:solidFill>
                <a:effectLst/>
                <a:latin typeface="Comic Sans MS" panose="030F0702030302020204" pitchFamily="66" charset="0"/>
              </a:rPr>
              <a:t>Has age-appropriate plans to cover the physical and emotional changes that happen as children as they grow older, including changes at puberty and how to approach this with confidence. Age-appropriate lessons on relationships and sex education are also included. Years 5 and 6 parents notified on content in Summer Term 2. </a:t>
            </a:r>
          </a:p>
        </p:txBody>
      </p:sp>
    </p:spTree>
    <p:extLst>
      <p:ext uri="{BB962C8B-B14F-4D97-AF65-F5344CB8AC3E}">
        <p14:creationId xmlns:p14="http://schemas.microsoft.com/office/powerpoint/2010/main" val="607396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DD312-3110-4CF1-AC36-F44E9F3B236E}"/>
              </a:ext>
            </a:extLst>
          </p:cNvPr>
          <p:cNvSpPr>
            <a:spLocks noGrp="1"/>
          </p:cNvSpPr>
          <p:nvPr>
            <p:ph type="title"/>
          </p:nvPr>
        </p:nvSpPr>
        <p:spPr/>
        <p:txBody>
          <a:bodyPr>
            <a:normAutofit fontScale="90000"/>
          </a:bodyPr>
          <a:lstStyle/>
          <a:p>
            <a:r>
              <a:rPr lang="en-GB" b="1" dirty="0"/>
              <a:t>RSE should ensure that all children…</a:t>
            </a:r>
          </a:p>
        </p:txBody>
      </p:sp>
      <p:sp>
        <p:nvSpPr>
          <p:cNvPr id="3" name="Content Placeholder 2">
            <a:extLst>
              <a:ext uri="{FF2B5EF4-FFF2-40B4-BE49-F238E27FC236}">
                <a16:creationId xmlns:a16="http://schemas.microsoft.com/office/drawing/2014/main" id="{A28942F5-F174-464F-B8DA-2D04CA4826E4}"/>
              </a:ext>
            </a:extLst>
          </p:cNvPr>
          <p:cNvSpPr>
            <a:spLocks noGrp="1"/>
          </p:cNvSpPr>
          <p:nvPr>
            <p:ph idx="1"/>
          </p:nvPr>
        </p:nvSpPr>
        <p:spPr/>
        <p:txBody>
          <a:bodyPr>
            <a:normAutofit fontScale="85000" lnSpcReduction="10000"/>
          </a:bodyPr>
          <a:lstStyle/>
          <a:p>
            <a:pPr marL="0" indent="0">
              <a:buNone/>
            </a:pPr>
            <a:r>
              <a:rPr lang="en-GB" sz="2800" dirty="0"/>
              <a:t>• flourish </a:t>
            </a:r>
          </a:p>
          <a:p>
            <a:pPr marL="0" indent="0">
              <a:buNone/>
            </a:pPr>
            <a:r>
              <a:rPr lang="en-GB" sz="2800" dirty="0"/>
              <a:t>• live and learn safely in the modern world </a:t>
            </a:r>
          </a:p>
          <a:p>
            <a:pPr marL="0" indent="0">
              <a:buNone/>
            </a:pPr>
            <a:r>
              <a:rPr lang="en-GB" sz="2800" dirty="0"/>
              <a:t>• gain the knowledge, skills and confidence to make their own positive, healthy and safe choices </a:t>
            </a:r>
          </a:p>
          <a:p>
            <a:pPr marL="0" indent="0">
              <a:buNone/>
            </a:pPr>
            <a:r>
              <a:rPr lang="en-GB" sz="2800" dirty="0"/>
              <a:t>• develop their own values, attitudes and opinions</a:t>
            </a:r>
          </a:p>
          <a:p>
            <a:pPr marL="0" indent="0">
              <a:buNone/>
            </a:pPr>
            <a:r>
              <a:rPr lang="en-GB" sz="2800" dirty="0"/>
              <a:t>• safeguard and care for themselves and others</a:t>
            </a:r>
          </a:p>
          <a:p>
            <a:pPr marL="0" indent="0">
              <a:buNone/>
            </a:pPr>
            <a:r>
              <a:rPr lang="en-GB" sz="2800" dirty="0"/>
              <a:t>• develop resilience to cope with life’s ups and downs</a:t>
            </a:r>
          </a:p>
          <a:p>
            <a:pPr marL="0" indent="0">
              <a:buNone/>
            </a:pPr>
            <a:r>
              <a:rPr lang="en-GB" sz="2800" dirty="0"/>
              <a:t>• get help if they need it </a:t>
            </a:r>
          </a:p>
          <a:p>
            <a:pPr marL="0" indent="0">
              <a:buNone/>
            </a:pPr>
            <a:r>
              <a:rPr lang="en-GB" sz="2800" dirty="0"/>
              <a:t>• RESPECT themselves and others, and build positive relationships</a:t>
            </a:r>
          </a:p>
          <a:p>
            <a:pPr marL="0" indent="0" algn="ctr">
              <a:buNone/>
            </a:pPr>
            <a:endParaRPr lang="en-GB" sz="2800" i="1" dirty="0"/>
          </a:p>
        </p:txBody>
      </p:sp>
    </p:spTree>
    <p:extLst>
      <p:ext uri="{BB962C8B-B14F-4D97-AF65-F5344CB8AC3E}">
        <p14:creationId xmlns:p14="http://schemas.microsoft.com/office/powerpoint/2010/main" val="3935189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783A0-B22F-4CC9-A58F-3E3DAF40348C}"/>
              </a:ext>
            </a:extLst>
          </p:cNvPr>
          <p:cNvSpPr>
            <a:spLocks noGrp="1"/>
          </p:cNvSpPr>
          <p:nvPr>
            <p:ph type="title"/>
          </p:nvPr>
        </p:nvSpPr>
        <p:spPr/>
        <p:txBody>
          <a:bodyPr>
            <a:normAutofit fontScale="90000"/>
          </a:bodyPr>
          <a:lstStyle/>
          <a:p>
            <a:pPr algn="ctr"/>
            <a:r>
              <a:rPr lang="en-GB" b="1" dirty="0"/>
              <a:t>What is the government guidance? </a:t>
            </a:r>
          </a:p>
        </p:txBody>
      </p:sp>
      <p:sp>
        <p:nvSpPr>
          <p:cNvPr id="4" name="Oval 3">
            <a:extLst>
              <a:ext uri="{FF2B5EF4-FFF2-40B4-BE49-F238E27FC236}">
                <a16:creationId xmlns:a16="http://schemas.microsoft.com/office/drawing/2014/main" id="{BA2AC076-4B11-4A7B-ACB8-1FFEEE29AA0E}"/>
              </a:ext>
            </a:extLst>
          </p:cNvPr>
          <p:cNvSpPr/>
          <p:nvPr/>
        </p:nvSpPr>
        <p:spPr>
          <a:xfrm>
            <a:off x="885825"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Policy</a:t>
            </a:r>
          </a:p>
        </p:txBody>
      </p:sp>
      <p:sp>
        <p:nvSpPr>
          <p:cNvPr id="5" name="Oval 4">
            <a:extLst>
              <a:ext uri="{FF2B5EF4-FFF2-40B4-BE49-F238E27FC236}">
                <a16:creationId xmlns:a16="http://schemas.microsoft.com/office/drawing/2014/main" id="{458DFCCF-1021-4C47-BF56-F3CF2ACAB34D}"/>
              </a:ext>
            </a:extLst>
          </p:cNvPr>
          <p:cNvSpPr/>
          <p:nvPr/>
        </p:nvSpPr>
        <p:spPr>
          <a:xfrm>
            <a:off x="3559970"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Science</a:t>
            </a:r>
          </a:p>
        </p:txBody>
      </p:sp>
      <p:sp>
        <p:nvSpPr>
          <p:cNvPr id="6" name="Oval 5">
            <a:extLst>
              <a:ext uri="{FF2B5EF4-FFF2-40B4-BE49-F238E27FC236}">
                <a16:creationId xmlns:a16="http://schemas.microsoft.com/office/drawing/2014/main" id="{716140D0-5A99-4044-A0E5-E2AD0C538B58}"/>
              </a:ext>
            </a:extLst>
          </p:cNvPr>
          <p:cNvSpPr/>
          <p:nvPr/>
        </p:nvSpPr>
        <p:spPr>
          <a:xfrm>
            <a:off x="6376988" y="3090862"/>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Keeping Children Safe in Education</a:t>
            </a:r>
          </a:p>
        </p:txBody>
      </p:sp>
      <p:sp>
        <p:nvSpPr>
          <p:cNvPr id="7" name="Oval 6">
            <a:extLst>
              <a:ext uri="{FF2B5EF4-FFF2-40B4-BE49-F238E27FC236}">
                <a16:creationId xmlns:a16="http://schemas.microsoft.com/office/drawing/2014/main" id="{6DBD641E-A2FE-4D89-AE27-D0E04EB698E9}"/>
              </a:ext>
            </a:extLst>
          </p:cNvPr>
          <p:cNvSpPr/>
          <p:nvPr/>
        </p:nvSpPr>
        <p:spPr>
          <a:xfrm>
            <a:off x="9163050"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Ofsted </a:t>
            </a:r>
          </a:p>
        </p:txBody>
      </p:sp>
    </p:spTree>
    <p:extLst>
      <p:ext uri="{BB962C8B-B14F-4D97-AF65-F5344CB8AC3E}">
        <p14:creationId xmlns:p14="http://schemas.microsoft.com/office/powerpoint/2010/main" val="1348346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7C9A0-75F2-4DB9-B8C5-E570C33F32EC}"/>
              </a:ext>
            </a:extLst>
          </p:cNvPr>
          <p:cNvSpPr>
            <a:spLocks noGrp="1"/>
          </p:cNvSpPr>
          <p:nvPr>
            <p:ph type="title"/>
          </p:nvPr>
        </p:nvSpPr>
        <p:spPr/>
        <p:txBody>
          <a:bodyPr/>
          <a:lstStyle/>
          <a:p>
            <a:pPr algn="ctr"/>
            <a:r>
              <a:rPr lang="en-GB" b="1" dirty="0"/>
              <a:t>Policy</a:t>
            </a:r>
          </a:p>
        </p:txBody>
      </p:sp>
      <p:sp>
        <p:nvSpPr>
          <p:cNvPr id="3" name="Content Placeholder 2">
            <a:extLst>
              <a:ext uri="{FF2B5EF4-FFF2-40B4-BE49-F238E27FC236}">
                <a16:creationId xmlns:a16="http://schemas.microsoft.com/office/drawing/2014/main" id="{FD2C52DF-2AEA-4619-A7A1-DC45EACC64CE}"/>
              </a:ext>
            </a:extLst>
          </p:cNvPr>
          <p:cNvSpPr>
            <a:spLocks noGrp="1"/>
          </p:cNvSpPr>
          <p:nvPr>
            <p:ph idx="1"/>
          </p:nvPr>
        </p:nvSpPr>
        <p:spPr/>
        <p:txBody>
          <a:bodyPr>
            <a:normAutofit fontScale="92500" lnSpcReduction="20000"/>
          </a:bodyPr>
          <a:lstStyle/>
          <a:p>
            <a:pPr marL="0" indent="0">
              <a:buNone/>
            </a:pPr>
            <a:r>
              <a:rPr lang="en-GB" sz="3600" dirty="0"/>
              <a:t>All maintained schools are required to have an up-to-date Relationships, Sex and Health Education (RSHE) policy that describes the content and organisation of RSE where it is taught outside the Science curriculum. </a:t>
            </a:r>
          </a:p>
          <a:p>
            <a:pPr marL="0" indent="0">
              <a:buNone/>
            </a:pPr>
            <a:endParaRPr lang="en-GB" sz="3600" dirty="0"/>
          </a:p>
          <a:p>
            <a:pPr marL="0" indent="0">
              <a:buNone/>
            </a:pPr>
            <a:r>
              <a:rPr lang="en-GB" sz="3600" dirty="0"/>
              <a:t>Find this on the website: </a:t>
            </a:r>
            <a:r>
              <a:rPr lang="en-GB" sz="3600" dirty="0">
                <a:hlinkClick r:id="rId2"/>
              </a:rPr>
              <a:t>RSHE | Norton Juxta Kempsey</a:t>
            </a:r>
            <a:endParaRPr lang="en-GB" sz="3600" dirty="0"/>
          </a:p>
          <a:p>
            <a:pPr marL="0" indent="0">
              <a:buNone/>
            </a:pPr>
            <a:endParaRPr lang="en-GB" sz="3600" dirty="0"/>
          </a:p>
          <a:p>
            <a:pPr marL="0" indent="0">
              <a:buNone/>
            </a:pPr>
            <a:endParaRPr lang="en-GB" sz="3600" dirty="0"/>
          </a:p>
          <a:p>
            <a:pPr marL="0" indent="0">
              <a:buNone/>
            </a:pPr>
            <a:endParaRPr lang="en-GB" sz="3600" dirty="0"/>
          </a:p>
        </p:txBody>
      </p:sp>
    </p:spTree>
    <p:extLst>
      <p:ext uri="{BB962C8B-B14F-4D97-AF65-F5344CB8AC3E}">
        <p14:creationId xmlns:p14="http://schemas.microsoft.com/office/powerpoint/2010/main" val="2432842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AD95-8BD8-4EDB-A70C-1811613D6069}"/>
              </a:ext>
            </a:extLst>
          </p:cNvPr>
          <p:cNvSpPr>
            <a:spLocks noGrp="1"/>
          </p:cNvSpPr>
          <p:nvPr>
            <p:ph type="title"/>
          </p:nvPr>
        </p:nvSpPr>
        <p:spPr/>
        <p:txBody>
          <a:bodyPr/>
          <a:lstStyle/>
          <a:p>
            <a:pPr algn="ctr"/>
            <a:r>
              <a:rPr lang="en-GB" b="1" dirty="0"/>
              <a:t>Science</a:t>
            </a:r>
          </a:p>
        </p:txBody>
      </p:sp>
      <p:sp>
        <p:nvSpPr>
          <p:cNvPr id="3" name="Content Placeholder 2">
            <a:extLst>
              <a:ext uri="{FF2B5EF4-FFF2-40B4-BE49-F238E27FC236}">
                <a16:creationId xmlns:a16="http://schemas.microsoft.com/office/drawing/2014/main" id="{F7A42EEF-1620-4B84-888B-4535534719B6}"/>
              </a:ext>
            </a:extLst>
          </p:cNvPr>
          <p:cNvSpPr>
            <a:spLocks noGrp="1"/>
          </p:cNvSpPr>
          <p:nvPr>
            <p:ph idx="1"/>
          </p:nvPr>
        </p:nvSpPr>
        <p:spPr/>
        <p:txBody>
          <a:bodyPr>
            <a:normAutofit/>
          </a:bodyPr>
          <a:lstStyle/>
          <a:p>
            <a:pPr marL="0" indent="0">
              <a:buNone/>
            </a:pPr>
            <a:r>
              <a:rPr lang="en-GB" sz="4000" dirty="0"/>
              <a:t>It is compulsory for all maintained schools to teach the parts of sex education that fall under National Curriculum Science which must be taught to all pupils of primary and secondary age. </a:t>
            </a:r>
          </a:p>
        </p:txBody>
      </p:sp>
    </p:spTree>
    <p:extLst>
      <p:ext uri="{BB962C8B-B14F-4D97-AF65-F5344CB8AC3E}">
        <p14:creationId xmlns:p14="http://schemas.microsoft.com/office/powerpoint/2010/main" val="1877305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DFD6C-D5E4-4378-9BD1-09B52B5DE786}"/>
              </a:ext>
            </a:extLst>
          </p:cNvPr>
          <p:cNvSpPr>
            <a:spLocks noGrp="1"/>
          </p:cNvSpPr>
          <p:nvPr>
            <p:ph type="title"/>
          </p:nvPr>
        </p:nvSpPr>
        <p:spPr/>
        <p:txBody>
          <a:bodyPr/>
          <a:lstStyle/>
          <a:p>
            <a:pPr algn="ctr"/>
            <a:r>
              <a:rPr lang="en-GB" b="1" dirty="0"/>
              <a:t>RSE in the Curriculum </a:t>
            </a:r>
          </a:p>
        </p:txBody>
      </p:sp>
      <p:sp>
        <p:nvSpPr>
          <p:cNvPr id="4" name="Rectangle 3">
            <a:extLst>
              <a:ext uri="{FF2B5EF4-FFF2-40B4-BE49-F238E27FC236}">
                <a16:creationId xmlns:a16="http://schemas.microsoft.com/office/drawing/2014/main" id="{C14C7AC4-8A8F-4006-9757-0978D74ED8DD}"/>
              </a:ext>
            </a:extLst>
          </p:cNvPr>
          <p:cNvSpPr/>
          <p:nvPr/>
        </p:nvSpPr>
        <p:spPr>
          <a:xfrm>
            <a:off x="1066799" y="2014194"/>
            <a:ext cx="10334625" cy="4154984"/>
          </a:xfrm>
          <a:prstGeom prst="rect">
            <a:avLst/>
          </a:prstGeom>
        </p:spPr>
        <p:txBody>
          <a:bodyPr wrap="square">
            <a:spAutoFit/>
          </a:bodyPr>
          <a:lstStyle/>
          <a:p>
            <a:pPr algn="ctr"/>
            <a:r>
              <a:rPr lang="en-GB" sz="2400" b="1" u="sng" dirty="0"/>
              <a:t>Key Stage 1 (age 5-7 years) </a:t>
            </a:r>
          </a:p>
          <a:p>
            <a:r>
              <a:rPr lang="en-GB" sz="2400" b="1" dirty="0"/>
              <a:t>Year 1 </a:t>
            </a:r>
            <a:r>
              <a:rPr lang="en-GB" sz="2400" dirty="0"/>
              <a:t>pupils should be taught to: </a:t>
            </a:r>
          </a:p>
          <a:p>
            <a:r>
              <a:rPr lang="en-GB" sz="2400" dirty="0"/>
              <a:t> </a:t>
            </a:r>
          </a:p>
          <a:p>
            <a:r>
              <a:rPr lang="en-GB" sz="2400" dirty="0"/>
              <a:t>Identify, name, draw and label the basic parts of the human body and say which part of the body is associated with each sense </a:t>
            </a:r>
          </a:p>
          <a:p>
            <a:r>
              <a:rPr lang="en-GB" sz="2400" dirty="0"/>
              <a:t> </a:t>
            </a:r>
          </a:p>
          <a:p>
            <a:r>
              <a:rPr lang="en-GB" sz="2400" b="1" dirty="0"/>
              <a:t>Year 2 </a:t>
            </a:r>
            <a:r>
              <a:rPr lang="en-GB" sz="2400" dirty="0"/>
              <a:t>pupils should be taught to: </a:t>
            </a:r>
          </a:p>
          <a:p>
            <a:r>
              <a:rPr lang="en-GB" sz="2400" dirty="0"/>
              <a:t> </a:t>
            </a:r>
          </a:p>
          <a:p>
            <a:r>
              <a:rPr lang="en-GB" sz="2400" dirty="0"/>
              <a:t>Notice that animals, including humans, have offspring which grow into adults Describe the importance for humans of exercise, eating the right amounts of different types of food, and hygiene</a:t>
            </a:r>
          </a:p>
        </p:txBody>
      </p:sp>
    </p:spTree>
    <p:extLst>
      <p:ext uri="{BB962C8B-B14F-4D97-AF65-F5344CB8AC3E}">
        <p14:creationId xmlns:p14="http://schemas.microsoft.com/office/powerpoint/2010/main" val="37974725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63062-C8D4-4576-AFA3-4E366446965E}"/>
              </a:ext>
            </a:extLst>
          </p:cNvPr>
          <p:cNvSpPr>
            <a:spLocks noGrp="1"/>
          </p:cNvSpPr>
          <p:nvPr>
            <p:ph type="title"/>
          </p:nvPr>
        </p:nvSpPr>
        <p:spPr/>
        <p:txBody>
          <a:bodyPr/>
          <a:lstStyle/>
          <a:p>
            <a:pPr algn="ctr"/>
            <a:r>
              <a:rPr lang="en-GB" b="1" dirty="0"/>
              <a:t>RSE in the Curriculum </a:t>
            </a:r>
          </a:p>
        </p:txBody>
      </p:sp>
      <p:sp>
        <p:nvSpPr>
          <p:cNvPr id="3" name="Content Placeholder 2">
            <a:extLst>
              <a:ext uri="{FF2B5EF4-FFF2-40B4-BE49-F238E27FC236}">
                <a16:creationId xmlns:a16="http://schemas.microsoft.com/office/drawing/2014/main" id="{B85D6E4B-7053-454B-8D09-9C5DF8846B96}"/>
              </a:ext>
            </a:extLst>
          </p:cNvPr>
          <p:cNvSpPr>
            <a:spLocks noGrp="1"/>
          </p:cNvSpPr>
          <p:nvPr>
            <p:ph idx="1"/>
          </p:nvPr>
        </p:nvSpPr>
        <p:spPr/>
        <p:txBody>
          <a:bodyPr>
            <a:normAutofit/>
          </a:bodyPr>
          <a:lstStyle/>
          <a:p>
            <a:pPr marL="0" indent="0" algn="ctr">
              <a:buNone/>
            </a:pPr>
            <a:r>
              <a:rPr lang="en-GB" sz="2400" b="1" u="sng" dirty="0"/>
              <a:t>Key Stage 2 (age 7-11years) </a:t>
            </a:r>
            <a:endParaRPr lang="en-GB" sz="2400" dirty="0"/>
          </a:p>
          <a:p>
            <a:pPr marL="0" indent="0">
              <a:buNone/>
            </a:pPr>
            <a:r>
              <a:rPr lang="en-GB" sz="2400" b="1" dirty="0"/>
              <a:t>Year 5 </a:t>
            </a:r>
            <a:r>
              <a:rPr lang="en-GB" sz="2400" dirty="0"/>
              <a:t>pupils should be taught to: </a:t>
            </a:r>
          </a:p>
          <a:p>
            <a:pPr marL="0" indent="0">
              <a:buNone/>
            </a:pPr>
            <a:r>
              <a:rPr lang="en-GB" sz="2400" dirty="0"/>
              <a:t>Describe the life process of reproduction in some plants and animals. Describe the changes as humans develop to old age </a:t>
            </a:r>
          </a:p>
          <a:p>
            <a:pPr marL="0" indent="0">
              <a:buNone/>
            </a:pPr>
            <a:endParaRPr lang="en-GB" sz="2400" dirty="0"/>
          </a:p>
          <a:p>
            <a:pPr marL="0" indent="0">
              <a:buNone/>
            </a:pPr>
            <a:r>
              <a:rPr lang="en-GB" sz="2400" b="1" dirty="0"/>
              <a:t>Year 6 </a:t>
            </a:r>
            <a:r>
              <a:rPr lang="en-GB" sz="2400" dirty="0"/>
              <a:t>pupils should be taught to: </a:t>
            </a:r>
          </a:p>
          <a:p>
            <a:pPr marL="0" indent="0">
              <a:buNone/>
            </a:pPr>
            <a:r>
              <a:rPr lang="en-GB" sz="2400" dirty="0"/>
              <a:t>Recognise that living things produce offspring of the same kind, but normally offspring vary and are not identical to their parents </a:t>
            </a:r>
          </a:p>
        </p:txBody>
      </p:sp>
    </p:spTree>
    <p:extLst>
      <p:ext uri="{BB962C8B-B14F-4D97-AF65-F5344CB8AC3E}">
        <p14:creationId xmlns:p14="http://schemas.microsoft.com/office/powerpoint/2010/main" val="3721588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7F39F-870E-4747-A3B6-8980C4FA9385}"/>
              </a:ext>
            </a:extLst>
          </p:cNvPr>
          <p:cNvSpPr>
            <a:spLocks noGrp="1"/>
          </p:cNvSpPr>
          <p:nvPr>
            <p:ph type="title"/>
          </p:nvPr>
        </p:nvSpPr>
        <p:spPr/>
        <p:txBody>
          <a:bodyPr>
            <a:normAutofit fontScale="90000"/>
          </a:bodyPr>
          <a:lstStyle/>
          <a:p>
            <a:pPr algn="ctr"/>
            <a:r>
              <a:rPr lang="en-GB" b="1" i="0" dirty="0">
                <a:effectLst/>
                <a:latin typeface="Century Gothic" panose="020B0502020202020204" pitchFamily="34" charset="0"/>
              </a:rPr>
              <a:t>Keeping Children Safe in Education (KCSIE)</a:t>
            </a:r>
            <a:endParaRPr lang="en-GB"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4A880614-848B-45DD-B8E0-9AB44E4FB03F}"/>
              </a:ext>
            </a:extLst>
          </p:cNvPr>
          <p:cNvSpPr>
            <a:spLocks noGrp="1"/>
          </p:cNvSpPr>
          <p:nvPr>
            <p:ph idx="1"/>
          </p:nvPr>
        </p:nvSpPr>
        <p:spPr/>
        <p:txBody>
          <a:bodyPr vert="horz" lIns="91440" tIns="45720" rIns="91440" bIns="45720" rtlCol="0" anchor="t">
            <a:normAutofit/>
          </a:bodyPr>
          <a:lstStyle/>
          <a:p>
            <a:pPr marL="0" indent="0">
              <a:buNone/>
            </a:pPr>
            <a:r>
              <a:rPr lang="en-GB" sz="3600" dirty="0"/>
              <a:t>Ofsted inspectors will always have regard for how well children and learners are helped and protected so that they are kept safe. Inspectors will also look at the safe-guarding in a school when determining overall grade. Effective RSE is pivotal to this.</a:t>
            </a:r>
          </a:p>
        </p:txBody>
      </p:sp>
    </p:spTree>
    <p:extLst>
      <p:ext uri="{BB962C8B-B14F-4D97-AF65-F5344CB8AC3E}">
        <p14:creationId xmlns:p14="http://schemas.microsoft.com/office/powerpoint/2010/main" val="97215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CABE2-A8F4-4D96-81A9-6444A0EC19CA}"/>
              </a:ext>
            </a:extLst>
          </p:cNvPr>
          <p:cNvSpPr>
            <a:spLocks noGrp="1"/>
          </p:cNvSpPr>
          <p:nvPr>
            <p:ph type="title"/>
          </p:nvPr>
        </p:nvSpPr>
        <p:spPr/>
        <p:txBody>
          <a:bodyPr/>
          <a:lstStyle/>
          <a:p>
            <a:pPr algn="ctr"/>
            <a:r>
              <a:rPr lang="en-GB" b="1" dirty="0"/>
              <a:t>Ofsted</a:t>
            </a:r>
          </a:p>
        </p:txBody>
      </p:sp>
      <p:sp>
        <p:nvSpPr>
          <p:cNvPr id="3" name="Content Placeholder 2">
            <a:extLst>
              <a:ext uri="{FF2B5EF4-FFF2-40B4-BE49-F238E27FC236}">
                <a16:creationId xmlns:a16="http://schemas.microsoft.com/office/drawing/2014/main" id="{E77FA83C-AAD2-4995-9C75-83EF954373B3}"/>
              </a:ext>
            </a:extLst>
          </p:cNvPr>
          <p:cNvSpPr>
            <a:spLocks noGrp="1"/>
          </p:cNvSpPr>
          <p:nvPr>
            <p:ph idx="1"/>
          </p:nvPr>
        </p:nvSpPr>
        <p:spPr/>
        <p:txBody>
          <a:bodyPr>
            <a:normAutofit fontScale="62500" lnSpcReduction="20000"/>
          </a:bodyPr>
          <a:lstStyle/>
          <a:p>
            <a:pPr marL="0" indent="0" algn="ctr">
              <a:buNone/>
            </a:pPr>
            <a:r>
              <a:rPr lang="en-GB" sz="2800" dirty="0"/>
              <a:t>‘Pupils can explain accurately and confidently how to keep themselves healthy. They make informed choices about healthy eating, fitness and their emotional and mental well-being. They have an age-appropriate understanding of healthy relationships and are confident in staying safe from abuse and exploitation.’ </a:t>
            </a:r>
          </a:p>
          <a:p>
            <a:pPr marL="0" indent="0" algn="ctr">
              <a:buNone/>
            </a:pPr>
            <a:r>
              <a:rPr lang="en-GB" sz="2800" dirty="0"/>
              <a:t>Outstanding criteria from new framework</a:t>
            </a:r>
          </a:p>
          <a:p>
            <a:pPr marL="0" indent="0">
              <a:buNone/>
            </a:pPr>
            <a:endParaRPr lang="en-GB" sz="2800" dirty="0"/>
          </a:p>
          <a:p>
            <a:pPr marL="0" indent="0" algn="ctr">
              <a:buNone/>
            </a:pPr>
            <a:r>
              <a:rPr lang="en-GB" sz="2800" dirty="0"/>
              <a:t>The inspection framework also directs inspectors to look at how the school supports the needs of distinct groups of pupils, such as ‘girls or lesbian, gay, bisexual or transgender pupils’ and those with lesbian, gay, bisexual and transgender parents or carers. It expects to see ‘an inclusive environment that meets the needs of all pupils, irrespective of age, disability, gender reassignment, race, religion or belief, sex or sexual orientation, and where no discrimination exists.’ </a:t>
            </a:r>
          </a:p>
          <a:p>
            <a:pPr marL="0" indent="0" algn="r">
              <a:buNone/>
            </a:pPr>
            <a:r>
              <a:rPr lang="en-GB" sz="2800" dirty="0"/>
              <a:t>OFSTED, School Inspection Handbook, April 2024, Section 326, [Internet] Available at :School inspection handbook - GOV.UK (www.gov.uk) Section 326</a:t>
            </a:r>
          </a:p>
        </p:txBody>
      </p:sp>
    </p:spTree>
    <p:extLst>
      <p:ext uri="{BB962C8B-B14F-4D97-AF65-F5344CB8AC3E}">
        <p14:creationId xmlns:p14="http://schemas.microsoft.com/office/powerpoint/2010/main" val="342112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9BBEF-C29F-427B-BAEA-CD85969E3F77}"/>
              </a:ext>
            </a:extLst>
          </p:cNvPr>
          <p:cNvSpPr>
            <a:spLocks noGrp="1"/>
          </p:cNvSpPr>
          <p:nvPr>
            <p:ph type="title"/>
          </p:nvPr>
        </p:nvSpPr>
        <p:spPr/>
        <p:txBody>
          <a:bodyPr/>
          <a:lstStyle/>
          <a:p>
            <a:pPr algn="ctr"/>
            <a:r>
              <a:rPr lang="en-GB" b="1" dirty="0"/>
              <a:t>RSE Guidance</a:t>
            </a:r>
          </a:p>
        </p:txBody>
      </p:sp>
      <p:sp>
        <p:nvSpPr>
          <p:cNvPr id="3" name="Content Placeholder 2">
            <a:extLst>
              <a:ext uri="{FF2B5EF4-FFF2-40B4-BE49-F238E27FC236}">
                <a16:creationId xmlns:a16="http://schemas.microsoft.com/office/drawing/2014/main" id="{D9B7D4A7-E76F-4386-8558-7E5440270F5E}"/>
              </a:ext>
            </a:extLst>
          </p:cNvPr>
          <p:cNvSpPr>
            <a:spLocks noGrp="1"/>
          </p:cNvSpPr>
          <p:nvPr>
            <p:ph idx="1"/>
          </p:nvPr>
        </p:nvSpPr>
        <p:spPr/>
        <p:txBody>
          <a:bodyPr>
            <a:normAutofit/>
          </a:bodyPr>
          <a:lstStyle/>
          <a:p>
            <a:r>
              <a:rPr lang="en-GB" dirty="0"/>
              <a:t>It highlights 2 main areas to be covered in school:</a:t>
            </a:r>
          </a:p>
          <a:p>
            <a:pPr marL="0" indent="0">
              <a:buNone/>
            </a:pPr>
            <a:endParaRPr lang="en-GB" dirty="0"/>
          </a:p>
          <a:p>
            <a:pPr>
              <a:buFontTx/>
              <a:buChar char="-"/>
            </a:pPr>
            <a:endParaRPr lang="en-GB" dirty="0"/>
          </a:p>
          <a:p>
            <a:endParaRPr lang="en-GB" dirty="0"/>
          </a:p>
          <a:p>
            <a:endParaRPr lang="en-GB" dirty="0"/>
          </a:p>
        </p:txBody>
      </p:sp>
      <p:graphicFrame>
        <p:nvGraphicFramePr>
          <p:cNvPr id="4" name="Table 3">
            <a:extLst>
              <a:ext uri="{FF2B5EF4-FFF2-40B4-BE49-F238E27FC236}">
                <a16:creationId xmlns:a16="http://schemas.microsoft.com/office/drawing/2014/main" id="{F0469285-4AF1-4608-8B73-F9C3B77A52FC}"/>
              </a:ext>
            </a:extLst>
          </p:cNvPr>
          <p:cNvGraphicFramePr>
            <a:graphicFrameLocks noGrp="1"/>
          </p:cNvGraphicFramePr>
          <p:nvPr>
            <p:extLst>
              <p:ext uri="{D42A27DB-BD31-4B8C-83A1-F6EECF244321}">
                <p14:modId xmlns:p14="http://schemas.microsoft.com/office/powerpoint/2010/main" val="2875632189"/>
              </p:ext>
            </p:extLst>
          </p:nvPr>
        </p:nvGraphicFramePr>
        <p:xfrm>
          <a:off x="1985962" y="2740686"/>
          <a:ext cx="7888287" cy="3474720"/>
        </p:xfrm>
        <a:graphic>
          <a:graphicData uri="http://schemas.openxmlformats.org/drawingml/2006/table">
            <a:tbl>
              <a:tblPr firstRow="1" bandRow="1">
                <a:tableStyleId>{5C22544A-7EE6-4342-B048-85BDC9FD1C3A}</a:tableStyleId>
              </a:tblPr>
              <a:tblGrid>
                <a:gridCol w="3824287">
                  <a:extLst>
                    <a:ext uri="{9D8B030D-6E8A-4147-A177-3AD203B41FA5}">
                      <a16:colId xmlns:a16="http://schemas.microsoft.com/office/drawing/2014/main" val="4056265373"/>
                    </a:ext>
                  </a:extLst>
                </a:gridCol>
                <a:gridCol w="4064000">
                  <a:extLst>
                    <a:ext uri="{9D8B030D-6E8A-4147-A177-3AD203B41FA5}">
                      <a16:colId xmlns:a16="http://schemas.microsoft.com/office/drawing/2014/main" val="3510305731"/>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Relationships Education </a:t>
                      </a:r>
                    </a:p>
                    <a:p>
                      <a:pPr algn="ctr"/>
                      <a:endParaRPr lang="en-GB" dirty="0"/>
                    </a:p>
                  </a:txBody>
                  <a:tcPr/>
                </a:tc>
                <a:tc>
                  <a:txBody>
                    <a:bodyPr/>
                    <a:lstStyle/>
                    <a:p>
                      <a:pPr marL="0" indent="0" algn="ctr">
                        <a:buNone/>
                      </a:pPr>
                      <a:r>
                        <a:rPr lang="en-GB" b="1" dirty="0"/>
                        <a:t>Physical Health and Mental wellbeing RSE </a:t>
                      </a:r>
                    </a:p>
                    <a:p>
                      <a:pPr algn="ctr"/>
                      <a:endParaRPr lang="en-GB" dirty="0"/>
                    </a:p>
                  </a:txBody>
                  <a:tcPr/>
                </a:tc>
                <a:extLst>
                  <a:ext uri="{0D108BD9-81ED-4DB2-BD59-A6C34878D82A}">
                    <a16:rowId xmlns:a16="http://schemas.microsoft.com/office/drawing/2014/main" val="1766934675"/>
                  </a:ext>
                </a:extLst>
              </a:tr>
              <a:tr h="370840">
                <a:tc>
                  <a:txBody>
                    <a:bodyPr/>
                    <a:lstStyle/>
                    <a:p>
                      <a:pPr>
                        <a:buFontTx/>
                        <a:buChar char="-"/>
                      </a:pPr>
                      <a:r>
                        <a:rPr lang="en-GB" dirty="0"/>
                        <a:t>Families and people who care for me</a:t>
                      </a:r>
                    </a:p>
                    <a:p>
                      <a:pPr>
                        <a:buFontTx/>
                        <a:buChar char="-"/>
                      </a:pPr>
                      <a:r>
                        <a:rPr lang="en-GB" dirty="0"/>
                        <a:t>Caring friendships</a:t>
                      </a:r>
                    </a:p>
                    <a:p>
                      <a:pPr>
                        <a:buFontTx/>
                        <a:buChar char="-"/>
                      </a:pPr>
                      <a:r>
                        <a:rPr lang="en-GB" dirty="0"/>
                        <a:t>Respectful relationships</a:t>
                      </a:r>
                    </a:p>
                    <a:p>
                      <a:pPr>
                        <a:buFontTx/>
                        <a:buChar char="-"/>
                      </a:pPr>
                      <a:r>
                        <a:rPr lang="en-GB" dirty="0"/>
                        <a:t>Online relationships </a:t>
                      </a:r>
                    </a:p>
                    <a:p>
                      <a:pPr>
                        <a:buFontTx/>
                        <a:buChar char="-"/>
                      </a:pPr>
                      <a:r>
                        <a:rPr lang="en-GB" dirty="0"/>
                        <a:t>Being safe</a:t>
                      </a:r>
                    </a:p>
                    <a:p>
                      <a:endParaRPr lang="en-GB" dirty="0"/>
                    </a:p>
                  </a:txBody>
                  <a:tcPr/>
                </a:tc>
                <a:tc>
                  <a:txBody>
                    <a:bodyPr/>
                    <a:lstStyle/>
                    <a:p>
                      <a:pPr>
                        <a:buFontTx/>
                        <a:buChar char="-"/>
                      </a:pPr>
                      <a:r>
                        <a:rPr lang="en-GB" dirty="0"/>
                        <a:t>Mental Well being</a:t>
                      </a:r>
                    </a:p>
                    <a:p>
                      <a:pPr>
                        <a:buFontTx/>
                        <a:buChar char="-"/>
                      </a:pPr>
                      <a:r>
                        <a:rPr lang="en-GB" dirty="0"/>
                        <a:t>Internet Safety and harms</a:t>
                      </a:r>
                    </a:p>
                    <a:p>
                      <a:pPr>
                        <a:buFontTx/>
                        <a:buChar char="-"/>
                      </a:pPr>
                      <a:r>
                        <a:rPr lang="en-GB" dirty="0"/>
                        <a:t>Physical health and fitness</a:t>
                      </a:r>
                    </a:p>
                    <a:p>
                      <a:pPr>
                        <a:buFontTx/>
                        <a:buChar char="-"/>
                      </a:pPr>
                      <a:r>
                        <a:rPr lang="en-GB" dirty="0"/>
                        <a:t>Healthy Eating </a:t>
                      </a:r>
                    </a:p>
                    <a:p>
                      <a:pPr>
                        <a:buFontTx/>
                        <a:buChar char="-"/>
                      </a:pPr>
                      <a:r>
                        <a:rPr lang="en-GB" dirty="0"/>
                        <a:t>Drugs, alcohol and tobacco</a:t>
                      </a:r>
                    </a:p>
                    <a:p>
                      <a:pPr>
                        <a:buFontTx/>
                        <a:buChar char="-"/>
                      </a:pPr>
                      <a:r>
                        <a:rPr lang="en-GB" dirty="0"/>
                        <a:t>Health and Prevention </a:t>
                      </a:r>
                    </a:p>
                    <a:p>
                      <a:pPr>
                        <a:buFontTx/>
                        <a:buChar char="-"/>
                      </a:pPr>
                      <a:r>
                        <a:rPr lang="en-GB" dirty="0"/>
                        <a:t>Basic first aid</a:t>
                      </a:r>
                    </a:p>
                    <a:p>
                      <a:pPr>
                        <a:buFontTx/>
                        <a:buChar char="-"/>
                      </a:pPr>
                      <a:r>
                        <a:rPr lang="en-GB" dirty="0"/>
                        <a:t>Changing adolescent body </a:t>
                      </a:r>
                    </a:p>
                    <a:p>
                      <a:endParaRPr lang="en-GB" dirty="0"/>
                    </a:p>
                  </a:txBody>
                  <a:tcPr/>
                </a:tc>
                <a:extLst>
                  <a:ext uri="{0D108BD9-81ED-4DB2-BD59-A6C34878D82A}">
                    <a16:rowId xmlns:a16="http://schemas.microsoft.com/office/drawing/2014/main" val="1795588285"/>
                  </a:ext>
                </a:extLst>
              </a:tr>
            </a:tbl>
          </a:graphicData>
        </a:graphic>
      </p:graphicFrame>
    </p:spTree>
    <p:extLst>
      <p:ext uri="{BB962C8B-B14F-4D97-AF65-F5344CB8AC3E}">
        <p14:creationId xmlns:p14="http://schemas.microsoft.com/office/powerpoint/2010/main" val="700028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D6FBB-FAD6-4983-A072-8B73F3349E3D}"/>
              </a:ext>
            </a:extLst>
          </p:cNvPr>
          <p:cNvSpPr>
            <a:spLocks noGrp="1"/>
          </p:cNvSpPr>
          <p:nvPr>
            <p:ph type="title"/>
          </p:nvPr>
        </p:nvSpPr>
        <p:spPr/>
        <p:txBody>
          <a:bodyPr>
            <a:normAutofit fontScale="90000"/>
          </a:bodyPr>
          <a:lstStyle/>
          <a:p>
            <a:pPr algn="ctr"/>
            <a:r>
              <a:rPr lang="en-GB" b="1" dirty="0"/>
              <a:t>How RSE links to the Curriculum at NJK </a:t>
            </a:r>
          </a:p>
        </p:txBody>
      </p:sp>
      <p:sp>
        <p:nvSpPr>
          <p:cNvPr id="3" name="Content Placeholder 2">
            <a:extLst>
              <a:ext uri="{FF2B5EF4-FFF2-40B4-BE49-F238E27FC236}">
                <a16:creationId xmlns:a16="http://schemas.microsoft.com/office/drawing/2014/main" id="{C70BF35F-3DC5-4A04-94C0-BFBCF789BF82}"/>
              </a:ext>
            </a:extLst>
          </p:cNvPr>
          <p:cNvSpPr>
            <a:spLocks noGrp="1"/>
          </p:cNvSpPr>
          <p:nvPr>
            <p:ph idx="1"/>
          </p:nvPr>
        </p:nvSpPr>
        <p:spPr/>
        <p:txBody>
          <a:bodyPr/>
          <a:lstStyle/>
          <a:p>
            <a:r>
              <a:rPr lang="en-GB" sz="2800" dirty="0"/>
              <a:t>RSE is taught through PSHE lessons that are timetabled in over the half term</a:t>
            </a:r>
          </a:p>
          <a:p>
            <a:r>
              <a:rPr lang="en-GB" sz="2800" dirty="0"/>
              <a:t>Long Term Plan shows coverage from EYFS to Year 6</a:t>
            </a:r>
          </a:p>
          <a:p>
            <a:r>
              <a:rPr lang="en-GB" sz="2800" dirty="0"/>
              <a:t>Each activity is built upon throughout the school</a:t>
            </a:r>
          </a:p>
          <a:p>
            <a:r>
              <a:rPr lang="en-GB" sz="2800" dirty="0"/>
              <a:t>Feel free to look at some example lesson plans on how each lesson is delivered linked to the SCARF programme that the school uses at the end of the workshop</a:t>
            </a:r>
          </a:p>
          <a:p>
            <a:endParaRPr lang="en-GB" dirty="0"/>
          </a:p>
          <a:p>
            <a:endParaRPr lang="en-GB" dirty="0"/>
          </a:p>
        </p:txBody>
      </p:sp>
    </p:spTree>
    <p:extLst>
      <p:ext uri="{BB962C8B-B14F-4D97-AF65-F5344CB8AC3E}">
        <p14:creationId xmlns:p14="http://schemas.microsoft.com/office/powerpoint/2010/main" val="4272322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7941" y="301420"/>
            <a:ext cx="10503353" cy="6796746"/>
          </a:xfrm>
          <a:prstGeom prst="rect">
            <a:avLst/>
          </a:prstGeom>
        </p:spPr>
      </p:pic>
    </p:spTree>
    <p:extLst>
      <p:ext uri="{BB962C8B-B14F-4D97-AF65-F5344CB8AC3E}">
        <p14:creationId xmlns:p14="http://schemas.microsoft.com/office/powerpoint/2010/main" val="2596633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FF16B-3F19-3F38-1750-CF8CAFAB549A}"/>
              </a:ext>
            </a:extLst>
          </p:cNvPr>
          <p:cNvSpPr>
            <a:spLocks noGrp="1"/>
          </p:cNvSpPr>
          <p:nvPr>
            <p:ph type="title"/>
          </p:nvPr>
        </p:nvSpPr>
        <p:spPr/>
        <p:txBody>
          <a:bodyPr>
            <a:normAutofit fontScale="90000"/>
          </a:bodyPr>
          <a:lstStyle/>
          <a:p>
            <a:pPr algn="ctr"/>
            <a:r>
              <a:rPr lang="en-US" b="1" dirty="0"/>
              <a:t>Protective Characteristics links to the Equality Act 2010 </a:t>
            </a:r>
          </a:p>
        </p:txBody>
      </p:sp>
      <p:sp>
        <p:nvSpPr>
          <p:cNvPr id="3" name="Content Placeholder 2">
            <a:extLst>
              <a:ext uri="{FF2B5EF4-FFF2-40B4-BE49-F238E27FC236}">
                <a16:creationId xmlns:a16="http://schemas.microsoft.com/office/drawing/2014/main" id="{40408BCB-85F0-DFEC-C814-081F27DFD74C}"/>
              </a:ext>
            </a:extLst>
          </p:cNvPr>
          <p:cNvSpPr>
            <a:spLocks noGrp="1"/>
          </p:cNvSpPr>
          <p:nvPr>
            <p:ph idx="1"/>
          </p:nvPr>
        </p:nvSpPr>
        <p:spPr/>
        <p:txBody>
          <a:bodyPr vert="horz" lIns="91440" tIns="45720" rIns="91440" bIns="45720" rtlCol="0" anchor="t">
            <a:normAutofit/>
          </a:bodyPr>
          <a:lstStyle/>
          <a:p>
            <a:r>
              <a:rPr lang="en-US" dirty="0">
                <a:ea typeface="+mn-lt"/>
                <a:cs typeface="+mn-lt"/>
                <a:hlinkClick r:id="rId2"/>
              </a:rPr>
              <a:t>Protected Characteristics across SCARF (coramlifeeducation.org.uk)</a:t>
            </a:r>
          </a:p>
          <a:p>
            <a:pPr>
              <a:buClr>
                <a:srgbClr val="262626"/>
              </a:buClr>
            </a:pPr>
            <a:endParaRPr lang="en-US" dirty="0"/>
          </a:p>
          <a:p>
            <a:pPr>
              <a:buClr>
                <a:srgbClr val="262626"/>
              </a:buClr>
            </a:pPr>
            <a:r>
              <a:rPr lang="en-US" sz="1200">
                <a:solidFill>
                  <a:srgbClr val="111111"/>
                </a:solidFill>
                <a:ea typeface="+mn-lt"/>
                <a:cs typeface="+mn-lt"/>
              </a:rPr>
              <a:t>Age</a:t>
            </a:r>
            <a:endParaRPr lang="en-US" dirty="0"/>
          </a:p>
          <a:p>
            <a:pPr>
              <a:buClr>
                <a:srgbClr val="262626"/>
              </a:buClr>
            </a:pPr>
            <a:r>
              <a:rPr lang="en-US" sz="1200">
                <a:solidFill>
                  <a:srgbClr val="111111"/>
                </a:solidFill>
                <a:ea typeface="+mn-lt"/>
                <a:cs typeface="+mn-lt"/>
              </a:rPr>
              <a:t>Gender</a:t>
            </a:r>
            <a:endParaRPr lang="en-US"/>
          </a:p>
          <a:p>
            <a:pPr>
              <a:buClr>
                <a:srgbClr val="262626"/>
              </a:buClr>
            </a:pPr>
            <a:r>
              <a:rPr lang="en-US" sz="1200">
                <a:solidFill>
                  <a:srgbClr val="111111"/>
                </a:solidFill>
                <a:ea typeface="+mn-lt"/>
                <a:cs typeface="+mn-lt"/>
              </a:rPr>
              <a:t>Race</a:t>
            </a:r>
            <a:endParaRPr lang="en-US"/>
          </a:p>
          <a:p>
            <a:pPr>
              <a:buClr>
                <a:srgbClr val="262626"/>
              </a:buClr>
            </a:pPr>
            <a:r>
              <a:rPr lang="en-US" sz="1200">
                <a:solidFill>
                  <a:srgbClr val="111111"/>
                </a:solidFill>
                <a:ea typeface="+mn-lt"/>
                <a:cs typeface="+mn-lt"/>
              </a:rPr>
              <a:t>Disability</a:t>
            </a:r>
            <a:endParaRPr lang="en-US"/>
          </a:p>
          <a:p>
            <a:pPr>
              <a:buClr>
                <a:srgbClr val="262626"/>
              </a:buClr>
            </a:pPr>
            <a:r>
              <a:rPr lang="en-US" sz="1200">
                <a:solidFill>
                  <a:srgbClr val="111111"/>
                </a:solidFill>
                <a:ea typeface="+mn-lt"/>
                <a:cs typeface="+mn-lt"/>
              </a:rPr>
              <a:t>Religion or belief</a:t>
            </a:r>
            <a:endParaRPr lang="en-US"/>
          </a:p>
          <a:p>
            <a:pPr>
              <a:buClr>
                <a:srgbClr val="262626"/>
              </a:buClr>
            </a:pPr>
            <a:r>
              <a:rPr lang="en-US" sz="1200">
                <a:solidFill>
                  <a:srgbClr val="111111"/>
                </a:solidFill>
                <a:ea typeface="+mn-lt"/>
                <a:cs typeface="+mn-lt"/>
              </a:rPr>
              <a:t>Sexual orientation</a:t>
            </a:r>
            <a:endParaRPr lang="en-US"/>
          </a:p>
          <a:p>
            <a:pPr>
              <a:buClr>
                <a:srgbClr val="262626"/>
              </a:buClr>
            </a:pPr>
            <a:r>
              <a:rPr lang="en-US" sz="1200">
                <a:solidFill>
                  <a:srgbClr val="111111"/>
                </a:solidFill>
                <a:ea typeface="+mn-lt"/>
                <a:cs typeface="+mn-lt"/>
              </a:rPr>
              <a:t>Gender reassignment</a:t>
            </a:r>
            <a:endParaRPr lang="en-US"/>
          </a:p>
          <a:p>
            <a:pPr>
              <a:buClr>
                <a:srgbClr val="262626"/>
              </a:buClr>
            </a:pPr>
            <a:r>
              <a:rPr lang="en-US" sz="1200">
                <a:solidFill>
                  <a:srgbClr val="111111"/>
                </a:solidFill>
                <a:ea typeface="+mn-lt"/>
                <a:cs typeface="+mn-lt"/>
              </a:rPr>
              <a:t>Marriage or civil partnerships</a:t>
            </a:r>
            <a:endParaRPr lang="en-US"/>
          </a:p>
          <a:p>
            <a:pPr>
              <a:buClr>
                <a:srgbClr val="262626"/>
              </a:buClr>
            </a:pPr>
            <a:r>
              <a:rPr lang="en-US" sz="1200">
                <a:solidFill>
                  <a:srgbClr val="111111"/>
                </a:solidFill>
                <a:ea typeface="+mn-lt"/>
                <a:cs typeface="+mn-lt"/>
              </a:rPr>
              <a:t>Pregnancy and maternity</a:t>
            </a:r>
            <a:endParaRPr lang="en-US"/>
          </a:p>
          <a:p>
            <a:pPr>
              <a:buClr>
                <a:srgbClr val="262626"/>
              </a:buClr>
            </a:pPr>
            <a:endParaRPr lang="en-US" dirty="0"/>
          </a:p>
        </p:txBody>
      </p:sp>
    </p:spTree>
    <p:extLst>
      <p:ext uri="{BB962C8B-B14F-4D97-AF65-F5344CB8AC3E}">
        <p14:creationId xmlns:p14="http://schemas.microsoft.com/office/powerpoint/2010/main" val="1780951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47E56-CCD3-0772-D667-33F1BAD0D13B}"/>
              </a:ext>
            </a:extLst>
          </p:cNvPr>
          <p:cNvSpPr>
            <a:spLocks noGrp="1"/>
          </p:cNvSpPr>
          <p:nvPr>
            <p:ph type="title"/>
          </p:nvPr>
        </p:nvSpPr>
        <p:spPr/>
        <p:txBody>
          <a:bodyPr/>
          <a:lstStyle/>
          <a:p>
            <a:r>
              <a:rPr lang="en-GB" b="1" dirty="0"/>
              <a:t>Inclusion Week </a:t>
            </a:r>
          </a:p>
        </p:txBody>
      </p:sp>
      <p:graphicFrame>
        <p:nvGraphicFramePr>
          <p:cNvPr id="4" name="Content Placeholder 3">
            <a:extLst>
              <a:ext uri="{FF2B5EF4-FFF2-40B4-BE49-F238E27FC236}">
                <a16:creationId xmlns:a16="http://schemas.microsoft.com/office/drawing/2014/main" id="{793B0C8F-03DD-6D83-74FC-C5954BE59B23}"/>
              </a:ext>
            </a:extLst>
          </p:cNvPr>
          <p:cNvGraphicFramePr>
            <a:graphicFrameLocks noGrp="1"/>
          </p:cNvGraphicFramePr>
          <p:nvPr>
            <p:ph idx="1"/>
            <p:extLst>
              <p:ext uri="{D42A27DB-BD31-4B8C-83A1-F6EECF244321}">
                <p14:modId xmlns:p14="http://schemas.microsoft.com/office/powerpoint/2010/main" val="3507663973"/>
              </p:ext>
            </p:extLst>
          </p:nvPr>
        </p:nvGraphicFramePr>
        <p:xfrm>
          <a:off x="1287262" y="2014194"/>
          <a:ext cx="9001958" cy="3692449"/>
        </p:xfrm>
        <a:graphic>
          <a:graphicData uri="http://schemas.openxmlformats.org/drawingml/2006/table">
            <a:tbl>
              <a:tblPr firstRow="1" bandRow="1">
                <a:tableStyleId>{5C22544A-7EE6-4342-B048-85BDC9FD1C3A}</a:tableStyleId>
              </a:tblPr>
              <a:tblGrid>
                <a:gridCol w="4500979">
                  <a:extLst>
                    <a:ext uri="{9D8B030D-6E8A-4147-A177-3AD203B41FA5}">
                      <a16:colId xmlns:a16="http://schemas.microsoft.com/office/drawing/2014/main" val="1548790335"/>
                    </a:ext>
                  </a:extLst>
                </a:gridCol>
                <a:gridCol w="4500979">
                  <a:extLst>
                    <a:ext uri="{9D8B030D-6E8A-4147-A177-3AD203B41FA5}">
                      <a16:colId xmlns:a16="http://schemas.microsoft.com/office/drawing/2014/main" val="231767496"/>
                    </a:ext>
                  </a:extLst>
                </a:gridCol>
              </a:tblGrid>
              <a:tr h="326672">
                <a:tc>
                  <a:txBody>
                    <a:bodyPr/>
                    <a:lstStyle/>
                    <a:p>
                      <a:pPr algn="ctr"/>
                      <a:r>
                        <a:rPr lang="en-GB" sz="1400" dirty="0">
                          <a:latin typeface="Comic Sans MS" panose="030F0702030302020204" pitchFamily="66" charset="0"/>
                        </a:rPr>
                        <a:t>Book </a:t>
                      </a:r>
                    </a:p>
                  </a:txBody>
                  <a:tcPr/>
                </a:tc>
                <a:tc>
                  <a:txBody>
                    <a:bodyPr/>
                    <a:lstStyle/>
                    <a:p>
                      <a:pPr algn="ctr"/>
                      <a:r>
                        <a:rPr lang="en-GB" sz="1400" dirty="0">
                          <a:latin typeface="Comic Sans MS" panose="030F0702030302020204" pitchFamily="66" charset="0"/>
                        </a:rPr>
                        <a:t>Year Group </a:t>
                      </a:r>
                    </a:p>
                  </a:txBody>
                  <a:tcPr/>
                </a:tc>
                <a:extLst>
                  <a:ext uri="{0D108BD9-81ED-4DB2-BD59-A6C34878D82A}">
                    <a16:rowId xmlns:a16="http://schemas.microsoft.com/office/drawing/2014/main" val="2039961196"/>
                  </a:ext>
                </a:extLst>
              </a:tr>
              <a:tr h="329507">
                <a:tc>
                  <a:txBody>
                    <a:bodyPr/>
                    <a:lstStyle/>
                    <a:p>
                      <a:pPr algn="ctr">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The Family Book</a:t>
                      </a:r>
                    </a:p>
                  </a:txBody>
                  <a:tcPr/>
                </a:tc>
                <a:tc>
                  <a:txBody>
                    <a:bodyPr/>
                    <a:lstStyle/>
                    <a:p>
                      <a:pPr algn="ctr"/>
                      <a:r>
                        <a:rPr lang="en-GB" sz="1400" dirty="0">
                          <a:latin typeface="Comic Sans MS" panose="030F0702030302020204" pitchFamily="66" charset="0"/>
                        </a:rPr>
                        <a:t>Reception</a:t>
                      </a:r>
                    </a:p>
                  </a:txBody>
                  <a:tcPr/>
                </a:tc>
                <a:extLst>
                  <a:ext uri="{0D108BD9-81ED-4DB2-BD59-A6C34878D82A}">
                    <a16:rowId xmlns:a16="http://schemas.microsoft.com/office/drawing/2014/main" val="2040247363"/>
                  </a:ext>
                </a:extLst>
              </a:tr>
              <a:tr h="391955">
                <a:tc>
                  <a:txBody>
                    <a:bodyPr/>
                    <a:lstStyle/>
                    <a:p>
                      <a:pPr algn="ctr">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What type of family are we?</a:t>
                      </a:r>
                    </a:p>
                  </a:txBody>
                  <a:tcPr/>
                </a:tc>
                <a:tc>
                  <a:txBody>
                    <a:bodyPr/>
                    <a:lstStyle/>
                    <a:p>
                      <a:pPr algn="ctr"/>
                      <a:r>
                        <a:rPr lang="en-GB" sz="1400" dirty="0">
                          <a:latin typeface="Comic Sans MS" panose="030F0702030302020204" pitchFamily="66" charset="0"/>
                        </a:rPr>
                        <a:t>1</a:t>
                      </a:r>
                    </a:p>
                  </a:txBody>
                  <a:tcPr/>
                </a:tc>
                <a:extLst>
                  <a:ext uri="{0D108BD9-81ED-4DB2-BD59-A6C34878D82A}">
                    <a16:rowId xmlns:a16="http://schemas.microsoft.com/office/drawing/2014/main" val="2862991083"/>
                  </a:ext>
                </a:extLst>
              </a:tr>
              <a:tr h="4438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family, your family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2</a:t>
                      </a:r>
                    </a:p>
                  </a:txBody>
                  <a:tcPr/>
                </a:tc>
                <a:extLst>
                  <a:ext uri="{0D108BD9-81ED-4DB2-BD59-A6C34878D82A}">
                    <a16:rowId xmlns:a16="http://schemas.microsoft.com/office/drawing/2014/main" val="227669113"/>
                  </a:ext>
                </a:extLst>
              </a:tr>
              <a:tr h="4139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This is me disability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3</a:t>
                      </a:r>
                    </a:p>
                  </a:txBody>
                  <a:tcPr/>
                </a:tc>
                <a:extLst>
                  <a:ext uri="{0D108BD9-81ED-4DB2-BD59-A6C34878D82A}">
                    <a16:rowId xmlns:a16="http://schemas.microsoft.com/office/drawing/2014/main" val="380142355"/>
                  </a:ext>
                </a:extLst>
              </a:tr>
              <a:tr h="4284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Blanket bears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4</a:t>
                      </a:r>
                    </a:p>
                  </a:txBody>
                  <a:tcPr/>
                </a:tc>
                <a:extLst>
                  <a:ext uri="{0D108BD9-81ED-4DB2-BD59-A6C34878D82A}">
                    <a16:rowId xmlns:a16="http://schemas.microsoft.com/office/drawing/2014/main" val="911844787"/>
                  </a:ext>
                </a:extLst>
              </a:tr>
              <a:tr h="309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The girl with 2 dads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5</a:t>
                      </a:r>
                    </a:p>
                  </a:txBody>
                  <a:tcPr/>
                </a:tc>
                <a:extLst>
                  <a:ext uri="{0D108BD9-81ED-4DB2-BD59-A6C34878D82A}">
                    <a16:rowId xmlns:a16="http://schemas.microsoft.com/office/drawing/2014/main" val="777212614"/>
                  </a:ext>
                </a:extLst>
              </a:tr>
              <a:tr h="5716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effectLst/>
                          <a:latin typeface="Comic Sans MS" panose="030F0702030302020204" pitchFamily="66" charset="0"/>
                          <a:ea typeface="Calibri" panose="020F0502020204030204" pitchFamily="34" charset="0"/>
                          <a:cs typeface="Times New Roman" panose="02020603050405020304" pitchFamily="18" charset="0"/>
                        </a:rPr>
                        <a:t>My name is not refugee  </a:t>
                      </a:r>
                      <a:endParaRPr lang="en-GB" sz="1400" dirty="0">
                        <a:latin typeface="Comic Sans MS" panose="030F0702030302020204" pitchFamily="66" charset="0"/>
                      </a:endParaRP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6</a:t>
                      </a:r>
                    </a:p>
                  </a:txBody>
                  <a:tcPr/>
                </a:tc>
                <a:extLst>
                  <a:ext uri="{0D108BD9-81ED-4DB2-BD59-A6C34878D82A}">
                    <a16:rowId xmlns:a16="http://schemas.microsoft.com/office/drawing/2014/main" val="2239440753"/>
                  </a:ext>
                </a:extLst>
              </a:tr>
            </a:tbl>
          </a:graphicData>
        </a:graphic>
      </p:graphicFrame>
      <p:pic>
        <p:nvPicPr>
          <p:cNvPr id="6" name="Picture 5" descr="A group of people with different colors&#10;&#10;Description automatically generated">
            <a:extLst>
              <a:ext uri="{FF2B5EF4-FFF2-40B4-BE49-F238E27FC236}">
                <a16:creationId xmlns:a16="http://schemas.microsoft.com/office/drawing/2014/main" id="{3CEEFDE8-55BF-05EA-062D-E30AD4BF1EF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938442" y="372065"/>
            <a:ext cx="2439610" cy="1524469"/>
          </a:xfrm>
          <a:prstGeom prst="rect">
            <a:avLst/>
          </a:prstGeom>
        </p:spPr>
      </p:pic>
    </p:spTree>
    <p:extLst>
      <p:ext uri="{BB962C8B-B14F-4D97-AF65-F5344CB8AC3E}">
        <p14:creationId xmlns:p14="http://schemas.microsoft.com/office/powerpoint/2010/main" val="39718954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8A9E8-377D-4178-9CEA-C7C190C1671E}"/>
              </a:ext>
            </a:extLst>
          </p:cNvPr>
          <p:cNvSpPr>
            <a:spLocks noGrp="1"/>
          </p:cNvSpPr>
          <p:nvPr>
            <p:ph type="title"/>
          </p:nvPr>
        </p:nvSpPr>
        <p:spPr/>
        <p:txBody>
          <a:bodyPr>
            <a:normAutofit fontScale="90000"/>
          </a:bodyPr>
          <a:lstStyle/>
          <a:p>
            <a:pPr algn="ctr"/>
            <a:r>
              <a:rPr lang="en-GB" b="1" dirty="0"/>
              <a:t>Interesting watch- your part in RSE as parents!</a:t>
            </a:r>
          </a:p>
        </p:txBody>
      </p:sp>
      <p:sp>
        <p:nvSpPr>
          <p:cNvPr id="3" name="Content Placeholder 2">
            <a:extLst>
              <a:ext uri="{FF2B5EF4-FFF2-40B4-BE49-F238E27FC236}">
                <a16:creationId xmlns:a16="http://schemas.microsoft.com/office/drawing/2014/main" id="{A8D3857D-0B89-4EFC-B830-8232533920E4}"/>
              </a:ext>
            </a:extLst>
          </p:cNvPr>
          <p:cNvSpPr>
            <a:spLocks noGrp="1"/>
          </p:cNvSpPr>
          <p:nvPr>
            <p:ph idx="1"/>
          </p:nvPr>
        </p:nvSpPr>
        <p:spPr/>
        <p:txBody>
          <a:bodyPr>
            <a:normAutofit/>
          </a:bodyPr>
          <a:lstStyle/>
          <a:p>
            <a:pPr marL="0" indent="0">
              <a:buNone/>
            </a:pPr>
            <a:r>
              <a:rPr lang="en-GB" sz="4000" dirty="0">
                <a:hlinkClick r:id="rId2"/>
              </a:rPr>
              <a:t>https://youtu.be/FNSXxf-luKM</a:t>
            </a:r>
            <a:r>
              <a:rPr lang="en-GB" sz="4000" dirty="0"/>
              <a:t> </a:t>
            </a:r>
          </a:p>
        </p:txBody>
      </p:sp>
    </p:spTree>
    <p:extLst>
      <p:ext uri="{BB962C8B-B14F-4D97-AF65-F5344CB8AC3E}">
        <p14:creationId xmlns:p14="http://schemas.microsoft.com/office/powerpoint/2010/main" val="2338852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E579DF9-CF23-B9AE-5342-0A25DD13EA49}"/>
              </a:ext>
            </a:extLst>
          </p:cNvPr>
          <p:cNvSpPr>
            <a:spLocks noGrp="1"/>
          </p:cNvSpPr>
          <p:nvPr>
            <p:ph type="title"/>
          </p:nvPr>
        </p:nvSpPr>
        <p:spPr/>
        <p:txBody>
          <a:bodyPr>
            <a:normAutofit fontScale="90000"/>
          </a:bodyPr>
          <a:lstStyle/>
          <a:p>
            <a:pPr algn="ctr">
              <a:spcAft>
                <a:spcPts val="2250"/>
              </a:spcAft>
            </a:pPr>
            <a:br>
              <a:rPr lang="en-GB" b="0" i="0" dirty="0">
                <a:solidFill>
                  <a:srgbClr val="000000"/>
                </a:solidFill>
                <a:effectLst/>
                <a:latin typeface="Cabin"/>
              </a:rPr>
            </a:br>
            <a:br>
              <a:rPr lang="en-GB" b="1" i="0" dirty="0">
                <a:solidFill>
                  <a:srgbClr val="000000"/>
                </a:solidFill>
                <a:effectLst/>
                <a:latin typeface="Cabin"/>
              </a:rPr>
            </a:br>
            <a:r>
              <a:rPr lang="en-GB" sz="4000" b="1" i="0" dirty="0">
                <a:solidFill>
                  <a:srgbClr val="000000"/>
                </a:solidFill>
                <a:effectLst/>
                <a:latin typeface="Century Gothic" panose="020B0502020202020204" pitchFamily="34" charset="0"/>
              </a:rPr>
              <a:t>Flourishing for All: Anti-bullying Guidance for Church of England Schools (2024)</a:t>
            </a:r>
            <a:br>
              <a:rPr lang="en-GB" b="0" i="0" dirty="0">
                <a:solidFill>
                  <a:srgbClr val="000000"/>
                </a:solidFill>
                <a:effectLst/>
                <a:latin typeface="Cabin"/>
              </a:rPr>
            </a:br>
            <a:br>
              <a:rPr lang="en-GB" dirty="0"/>
            </a:br>
            <a:endParaRPr lang="en-GB" dirty="0"/>
          </a:p>
        </p:txBody>
      </p:sp>
      <p:sp>
        <p:nvSpPr>
          <p:cNvPr id="3" name="Content Placeholder 2">
            <a:extLst>
              <a:ext uri="{FF2B5EF4-FFF2-40B4-BE49-F238E27FC236}">
                <a16:creationId xmlns:a16="http://schemas.microsoft.com/office/drawing/2014/main" id="{9FFEAE2D-3263-4531-8ACE-D03C18193F77}"/>
              </a:ext>
            </a:extLst>
          </p:cNvPr>
          <p:cNvSpPr>
            <a:spLocks noGrp="1"/>
          </p:cNvSpPr>
          <p:nvPr>
            <p:ph idx="1"/>
          </p:nvPr>
        </p:nvSpPr>
        <p:spPr/>
        <p:txBody>
          <a:bodyPr>
            <a:normAutofit/>
          </a:bodyPr>
          <a:lstStyle/>
          <a:p>
            <a:pPr marL="0" indent="0" algn="ctr">
              <a:buNone/>
            </a:pPr>
            <a:r>
              <a:rPr lang="en-GB" sz="2400" dirty="0"/>
              <a:t>“ Schools play a critical role in educating children and young people about hate and acceptance, as well as how to live well together with people who may not share the same ways of life or beliefs as they do. The consequences of not doing so stands in opposition to flourishing for all in the modern world. Everyone deserves to live in a world free from fear. Therefore, schools should support all pupils to know their worth so they can protect themselves or know how to find the support they need.”</a:t>
            </a:r>
          </a:p>
          <a:p>
            <a:pPr marL="0" indent="0" algn="ctr">
              <a:buNone/>
            </a:pPr>
            <a:r>
              <a:rPr lang="en-GB" sz="2400" dirty="0"/>
              <a:t>These are age/cohort appropriate and in line with our PSHE/RSE Curriculum and Policies.</a:t>
            </a:r>
          </a:p>
        </p:txBody>
      </p:sp>
    </p:spTree>
    <p:extLst>
      <p:ext uri="{BB962C8B-B14F-4D97-AF65-F5344CB8AC3E}">
        <p14:creationId xmlns:p14="http://schemas.microsoft.com/office/powerpoint/2010/main" val="20989140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0758F1-1CD8-2CAB-5E2E-70872486FA2D}"/>
              </a:ext>
            </a:extLst>
          </p:cNvPr>
          <p:cNvSpPr>
            <a:spLocks noGrp="1"/>
          </p:cNvSpPr>
          <p:nvPr>
            <p:ph type="title"/>
          </p:nvPr>
        </p:nvSpPr>
        <p:spPr/>
        <p:txBody>
          <a:bodyPr>
            <a:noAutofit/>
          </a:bodyPr>
          <a:lstStyle/>
          <a:p>
            <a:pPr algn="ctr"/>
            <a:r>
              <a:rPr lang="en-GB" sz="3600" b="1" i="0" dirty="0">
                <a:solidFill>
                  <a:srgbClr val="000000"/>
                </a:solidFill>
                <a:effectLst/>
                <a:latin typeface="Century Gothic" panose="020B0502020202020204" pitchFamily="34" charset="0"/>
              </a:rPr>
              <a:t>Flourishing for All: Anti-bullying Guidance for Church of England Schools (2024)</a:t>
            </a:r>
            <a:br>
              <a:rPr lang="en-GB" sz="3600" b="0" i="0" dirty="0">
                <a:solidFill>
                  <a:srgbClr val="000000"/>
                </a:solidFill>
                <a:effectLst/>
                <a:latin typeface="Cabin"/>
              </a:rPr>
            </a:br>
            <a:endParaRPr lang="en-GB" sz="3600" dirty="0"/>
          </a:p>
        </p:txBody>
      </p:sp>
      <p:pic>
        <p:nvPicPr>
          <p:cNvPr id="8" name="Content Placeholder 4">
            <a:extLst>
              <a:ext uri="{FF2B5EF4-FFF2-40B4-BE49-F238E27FC236}">
                <a16:creationId xmlns:a16="http://schemas.microsoft.com/office/drawing/2014/main" id="{409784D5-6D65-D4AC-EEA2-E337B1E752B9}"/>
              </a:ext>
            </a:extLst>
          </p:cNvPr>
          <p:cNvPicPr>
            <a:picLocks noGrp="1" noChangeAspect="1"/>
          </p:cNvPicPr>
          <p:nvPr>
            <p:ph idx="1"/>
          </p:nvPr>
        </p:nvPicPr>
        <p:blipFill>
          <a:blip r:embed="rId2"/>
          <a:stretch>
            <a:fillRect/>
          </a:stretch>
        </p:blipFill>
        <p:spPr>
          <a:xfrm>
            <a:off x="1791855" y="1716901"/>
            <a:ext cx="8124244" cy="4946847"/>
          </a:xfrm>
        </p:spPr>
      </p:pic>
    </p:spTree>
    <p:extLst>
      <p:ext uri="{BB962C8B-B14F-4D97-AF65-F5344CB8AC3E}">
        <p14:creationId xmlns:p14="http://schemas.microsoft.com/office/powerpoint/2010/main" val="11463212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1584338-F7E4-0305-4EBD-69E95D84773B}"/>
              </a:ext>
            </a:extLst>
          </p:cNvPr>
          <p:cNvSpPr>
            <a:spLocks noGrp="1"/>
          </p:cNvSpPr>
          <p:nvPr>
            <p:ph type="title"/>
          </p:nvPr>
        </p:nvSpPr>
        <p:spPr>
          <a:xfrm>
            <a:off x="909783" y="481214"/>
            <a:ext cx="10058400" cy="1371600"/>
          </a:xfrm>
        </p:spPr>
        <p:txBody>
          <a:bodyPr>
            <a:normAutofit fontScale="90000"/>
          </a:bodyPr>
          <a:lstStyle/>
          <a:p>
            <a:pPr algn="ctr"/>
            <a:r>
              <a:rPr lang="en-GB" sz="4000" b="1" i="0" dirty="0">
                <a:solidFill>
                  <a:srgbClr val="000000"/>
                </a:solidFill>
                <a:effectLst/>
                <a:latin typeface="Century Gothic" panose="020B0502020202020204" pitchFamily="34" charset="0"/>
              </a:rPr>
              <a:t>Flourishing for All: Anti-bullying Guidance for Church of England Schools (2024)</a:t>
            </a:r>
            <a:br>
              <a:rPr lang="en-GB" b="0" i="0" dirty="0">
                <a:solidFill>
                  <a:srgbClr val="000000"/>
                </a:solidFill>
                <a:effectLst/>
                <a:latin typeface="Century Gothic" panose="020B0502020202020204" pitchFamily="34" charset="0"/>
              </a:rPr>
            </a:br>
            <a:endParaRPr lang="en-GB" dirty="0">
              <a:latin typeface="Century Gothic" panose="020B0502020202020204" pitchFamily="34" charset="0"/>
            </a:endParaRPr>
          </a:p>
        </p:txBody>
      </p:sp>
      <p:sp>
        <p:nvSpPr>
          <p:cNvPr id="7" name="Content Placeholder 6">
            <a:extLst>
              <a:ext uri="{FF2B5EF4-FFF2-40B4-BE49-F238E27FC236}">
                <a16:creationId xmlns:a16="http://schemas.microsoft.com/office/drawing/2014/main" id="{0D3C9ABD-D5D6-3B81-1E94-D4C61CD931C8}"/>
              </a:ext>
            </a:extLst>
          </p:cNvPr>
          <p:cNvSpPr>
            <a:spLocks noGrp="1"/>
          </p:cNvSpPr>
          <p:nvPr>
            <p:ph idx="1"/>
          </p:nvPr>
        </p:nvSpPr>
        <p:spPr/>
        <p:txBody>
          <a:bodyPr>
            <a:normAutofit/>
          </a:bodyPr>
          <a:lstStyle/>
          <a:p>
            <a:pPr marL="0" indent="0" algn="ctr">
              <a:buNone/>
            </a:pPr>
            <a:r>
              <a:rPr lang="en-GB" sz="2800" dirty="0"/>
              <a:t>“It is extremely important to recognise that Church of England schools educate those of all faiths and none, including those with very varied understandings of Christian teaching on a range of subjects. In order to do this, a school will need to teach pupils how to respect different viewpoints, disagree well in their interactions and understand that families and individuals can hold beliefs that differ from one another yet still live together well. “</a:t>
            </a:r>
          </a:p>
        </p:txBody>
      </p:sp>
    </p:spTree>
    <p:extLst>
      <p:ext uri="{BB962C8B-B14F-4D97-AF65-F5344CB8AC3E}">
        <p14:creationId xmlns:p14="http://schemas.microsoft.com/office/powerpoint/2010/main" val="1028716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228BF-9C07-44D6-A972-E86DFF2B8DFD}"/>
              </a:ext>
            </a:extLst>
          </p:cNvPr>
          <p:cNvSpPr>
            <a:spLocks noGrp="1"/>
          </p:cNvSpPr>
          <p:nvPr>
            <p:ph type="title"/>
          </p:nvPr>
        </p:nvSpPr>
        <p:spPr>
          <a:xfrm>
            <a:off x="992909" y="734957"/>
            <a:ext cx="10058400" cy="1371600"/>
          </a:xfrm>
        </p:spPr>
        <p:txBody>
          <a:bodyPr>
            <a:normAutofit fontScale="90000"/>
          </a:bodyPr>
          <a:lstStyle/>
          <a:p>
            <a:pPr algn="ctr"/>
            <a:r>
              <a:rPr lang="en-GB" sz="4800" b="1" i="0" dirty="0">
                <a:solidFill>
                  <a:srgbClr val="000000"/>
                </a:solidFill>
                <a:effectLst/>
                <a:latin typeface="Century Gothic" panose="020B0502020202020204" pitchFamily="34" charset="0"/>
              </a:rPr>
              <a:t>Flourishing for All: Anti-bullying Guidance for Church of England Schools (2024)</a:t>
            </a:r>
            <a:endParaRPr lang="en-GB" b="1"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24267FD9-6ADE-4C02-931C-4022ACE4FB57}"/>
              </a:ext>
            </a:extLst>
          </p:cNvPr>
          <p:cNvSpPr>
            <a:spLocks noGrp="1"/>
          </p:cNvSpPr>
          <p:nvPr>
            <p:ph idx="1"/>
          </p:nvPr>
        </p:nvSpPr>
        <p:spPr>
          <a:xfrm>
            <a:off x="992909" y="2887083"/>
            <a:ext cx="10058400" cy="3931920"/>
          </a:xfrm>
        </p:spPr>
        <p:txBody>
          <a:bodyPr>
            <a:normAutofit/>
          </a:bodyPr>
          <a:lstStyle/>
          <a:p>
            <a:pPr marL="0" indent="0" algn="ctr">
              <a:buNone/>
            </a:pPr>
            <a:r>
              <a:rPr lang="en-GB" sz="3600" dirty="0">
                <a:hlinkClick r:id="rId2"/>
              </a:rPr>
              <a:t>nse-flourishing-for-all-final-for-publication-april-2025-inc-parts-ab-c.pdf</a:t>
            </a:r>
            <a:endParaRPr lang="en-GB" sz="3600" dirty="0"/>
          </a:p>
        </p:txBody>
      </p:sp>
    </p:spTree>
    <p:extLst>
      <p:ext uri="{BB962C8B-B14F-4D97-AF65-F5344CB8AC3E}">
        <p14:creationId xmlns:p14="http://schemas.microsoft.com/office/powerpoint/2010/main" val="38731368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95C50-6CA4-4768-B65D-3828DF8F796E}"/>
              </a:ext>
            </a:extLst>
          </p:cNvPr>
          <p:cNvSpPr>
            <a:spLocks noGrp="1"/>
          </p:cNvSpPr>
          <p:nvPr>
            <p:ph type="title"/>
          </p:nvPr>
        </p:nvSpPr>
        <p:spPr/>
        <p:txBody>
          <a:bodyPr/>
          <a:lstStyle/>
          <a:p>
            <a:pPr algn="ctr"/>
            <a:r>
              <a:rPr lang="en-GB" b="1" dirty="0"/>
              <a:t>Parent support for RSE at home</a:t>
            </a:r>
          </a:p>
        </p:txBody>
      </p:sp>
      <p:sp>
        <p:nvSpPr>
          <p:cNvPr id="3" name="Content Placeholder 2">
            <a:extLst>
              <a:ext uri="{FF2B5EF4-FFF2-40B4-BE49-F238E27FC236}">
                <a16:creationId xmlns:a16="http://schemas.microsoft.com/office/drawing/2014/main" id="{4B33F476-F2C1-493F-A2A1-03765B400BD9}"/>
              </a:ext>
            </a:extLst>
          </p:cNvPr>
          <p:cNvSpPr>
            <a:spLocks noGrp="1"/>
          </p:cNvSpPr>
          <p:nvPr>
            <p:ph idx="1"/>
          </p:nvPr>
        </p:nvSpPr>
        <p:spPr/>
        <p:txBody>
          <a:bodyPr>
            <a:normAutofit lnSpcReduction="10000"/>
          </a:bodyPr>
          <a:lstStyle/>
          <a:p>
            <a:r>
              <a:rPr lang="en-GB" dirty="0">
                <a:hlinkClick r:id="rId2"/>
              </a:rPr>
              <a:t>https://www.lil-lets.co.uk/school-programme</a:t>
            </a:r>
            <a:endParaRPr lang="en-GB" dirty="0"/>
          </a:p>
          <a:p>
            <a:r>
              <a:rPr lang="en-GB" dirty="0">
                <a:hlinkClick r:id="rId3"/>
              </a:rPr>
              <a:t>http://www.becomingateen.co.uk/home</a:t>
            </a:r>
            <a:endParaRPr lang="en-GB" dirty="0"/>
          </a:p>
          <a:p>
            <a:r>
              <a:rPr lang="en-GB" u="sng" dirty="0">
                <a:hlinkClick r:id="rId4"/>
              </a:rPr>
              <a:t>https://learning.nspcc.org.uk/research-resources/schools/making-sense-relationships/?_ga=2.15364789.2077147087.1539275204-1058785487.1536844631</a:t>
            </a:r>
            <a:r>
              <a:rPr lang="en-GB" b="1" dirty="0"/>
              <a:t> </a:t>
            </a:r>
          </a:p>
          <a:p>
            <a:r>
              <a:rPr lang="en-GB" dirty="0">
                <a:hlinkClick r:id="rId5"/>
              </a:rPr>
              <a:t>https://www.parentkind.org.uk/Parents/Relationships-Education-and-Relationships-and-Sex-Education-RE-RSE</a:t>
            </a:r>
            <a:r>
              <a:rPr lang="en-GB" dirty="0"/>
              <a:t> </a:t>
            </a:r>
          </a:p>
          <a:p>
            <a:r>
              <a:rPr lang="en-GB" dirty="0">
                <a:hlinkClick r:id="rId6"/>
              </a:rPr>
              <a:t>https://www.sexeducationforum.org.uk/</a:t>
            </a:r>
            <a:endParaRPr lang="en-GB" dirty="0"/>
          </a:p>
          <a:p>
            <a:r>
              <a:rPr lang="en-GB" dirty="0">
                <a:hlinkClick r:id="rId7"/>
              </a:rPr>
              <a:t>https://www.thinkuknow.co.uk</a:t>
            </a:r>
            <a:r>
              <a:rPr lang="en-GB" dirty="0"/>
              <a:t> </a:t>
            </a:r>
          </a:p>
          <a:p>
            <a:r>
              <a:rPr lang="en-GB" dirty="0"/>
              <a:t> </a:t>
            </a:r>
            <a:r>
              <a:rPr lang="en-GB" dirty="0">
                <a:hlinkClick r:id="rId8"/>
              </a:rPr>
              <a:t>https://www.coramlifeeducation.org.uk/</a:t>
            </a:r>
            <a:r>
              <a:rPr lang="en-GB" dirty="0"/>
              <a:t> the curriculum we use at NJK </a:t>
            </a:r>
          </a:p>
          <a:p>
            <a:r>
              <a:rPr lang="en-GB" dirty="0">
                <a:hlinkClick r:id="rId9"/>
              </a:rPr>
              <a:t>LGB Books &amp; Educational Resources | </a:t>
            </a:r>
            <a:r>
              <a:rPr lang="en-GB" dirty="0" err="1">
                <a:hlinkClick r:id="rId9"/>
              </a:rPr>
              <a:t>Pop'n'Olly</a:t>
            </a:r>
            <a:r>
              <a:rPr lang="en-GB" dirty="0">
                <a:hlinkClick r:id="rId9"/>
              </a:rPr>
              <a:t> (popnolly.com)</a:t>
            </a:r>
            <a:r>
              <a:rPr lang="en-GB" dirty="0"/>
              <a:t> </a:t>
            </a:r>
          </a:p>
          <a:p>
            <a:r>
              <a:rPr lang="en-GB" dirty="0">
                <a:hlinkClick r:id="rId10"/>
              </a:rPr>
              <a:t>Helping your children understand changes at puberty</a:t>
            </a:r>
            <a:endParaRPr lang="en-GB" dirty="0"/>
          </a:p>
        </p:txBody>
      </p:sp>
    </p:spTree>
    <p:extLst>
      <p:ext uri="{BB962C8B-B14F-4D97-AF65-F5344CB8AC3E}">
        <p14:creationId xmlns:p14="http://schemas.microsoft.com/office/powerpoint/2010/main" val="1194125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E6986-A356-49DA-4C83-0A3869D5135C}"/>
              </a:ext>
            </a:extLst>
          </p:cNvPr>
          <p:cNvSpPr>
            <a:spLocks noGrp="1"/>
          </p:cNvSpPr>
          <p:nvPr>
            <p:ph type="title"/>
          </p:nvPr>
        </p:nvSpPr>
        <p:spPr/>
        <p:txBody>
          <a:bodyPr/>
          <a:lstStyle/>
          <a:p>
            <a:pPr algn="ctr"/>
            <a:r>
              <a:rPr lang="en-GB" b="1" dirty="0"/>
              <a:t>Family S.C.A.R.F </a:t>
            </a:r>
          </a:p>
        </p:txBody>
      </p:sp>
      <p:sp>
        <p:nvSpPr>
          <p:cNvPr id="3" name="Content Placeholder 2">
            <a:extLst>
              <a:ext uri="{FF2B5EF4-FFF2-40B4-BE49-F238E27FC236}">
                <a16:creationId xmlns:a16="http://schemas.microsoft.com/office/drawing/2014/main" id="{5CB1FA74-FEEF-4573-7A5C-AD0749C499D6}"/>
              </a:ext>
            </a:extLst>
          </p:cNvPr>
          <p:cNvSpPr>
            <a:spLocks noGrp="1"/>
          </p:cNvSpPr>
          <p:nvPr>
            <p:ph idx="1"/>
          </p:nvPr>
        </p:nvSpPr>
        <p:spPr/>
        <p:txBody>
          <a:bodyPr/>
          <a:lstStyle/>
          <a:p>
            <a:pPr marL="0" indent="0">
              <a:buNone/>
            </a:pPr>
            <a:r>
              <a:rPr lang="en-GB" sz="2800" dirty="0">
                <a:hlinkClick r:id="rId2"/>
              </a:rPr>
              <a:t>Click for access: Family SCARF</a:t>
            </a:r>
            <a:endParaRPr lang="en-GB" sz="2800" dirty="0"/>
          </a:p>
          <a:p>
            <a:endParaRPr lang="en-GB" dirty="0"/>
          </a:p>
          <a:p>
            <a:pPr algn="ctr">
              <a:buNone/>
            </a:pPr>
            <a:r>
              <a:rPr lang="en-GB" b="0" i="0" dirty="0">
                <a:solidFill>
                  <a:srgbClr val="333333"/>
                </a:solidFill>
                <a:effectLst/>
                <a:latin typeface="Open Sans" panose="020B0606030504020204" pitchFamily="34" charset="0"/>
              </a:rPr>
              <a:t>“Find out how the SCARF values of Safety, Caring, Achievement, Resilience, Friendship can help your child to be their best - both at school and at home.”</a:t>
            </a:r>
          </a:p>
          <a:p>
            <a:pPr algn="ctr">
              <a:buNone/>
            </a:pPr>
            <a:r>
              <a:rPr lang="en-GB" b="0" i="0" dirty="0">
                <a:solidFill>
                  <a:srgbClr val="333333"/>
                </a:solidFill>
                <a:effectLst/>
                <a:latin typeface="Open Sans" panose="020B0606030504020204" pitchFamily="34" charset="0"/>
              </a:rPr>
              <a:t>“Choose from the menu of family activities or support and find out how to build positive relationships and help your child be a confident learner”</a:t>
            </a:r>
          </a:p>
          <a:p>
            <a:pPr algn="r">
              <a:buNone/>
            </a:pPr>
            <a:r>
              <a:rPr lang="en-GB" dirty="0">
                <a:solidFill>
                  <a:srgbClr val="333333"/>
                </a:solidFill>
                <a:latin typeface="Open Sans" panose="020B0606030504020204" pitchFamily="34" charset="0"/>
              </a:rPr>
              <a:t>Accessed via </a:t>
            </a:r>
            <a:r>
              <a:rPr lang="en-GB" dirty="0">
                <a:hlinkClick r:id="rId2"/>
              </a:rPr>
              <a:t>Family SCARF</a:t>
            </a:r>
            <a:endParaRPr lang="en-GB" dirty="0"/>
          </a:p>
          <a:p>
            <a:pPr algn="ctr">
              <a:buNone/>
            </a:pPr>
            <a:endParaRPr lang="en-GB" b="0" i="0" dirty="0">
              <a:solidFill>
                <a:srgbClr val="333333"/>
              </a:solidFill>
              <a:effectLst/>
              <a:latin typeface="Open Sans" panose="020B0606030504020204" pitchFamily="34" charset="0"/>
            </a:endParaRPr>
          </a:p>
          <a:p>
            <a:endParaRPr lang="en-GB" dirty="0"/>
          </a:p>
        </p:txBody>
      </p:sp>
    </p:spTree>
    <p:extLst>
      <p:ext uri="{BB962C8B-B14F-4D97-AF65-F5344CB8AC3E}">
        <p14:creationId xmlns:p14="http://schemas.microsoft.com/office/powerpoint/2010/main" val="42613630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62B14-14F5-4442-9120-05892BCBD621}"/>
              </a:ext>
            </a:extLst>
          </p:cNvPr>
          <p:cNvSpPr>
            <a:spLocks noGrp="1"/>
          </p:cNvSpPr>
          <p:nvPr>
            <p:ph type="title"/>
          </p:nvPr>
        </p:nvSpPr>
        <p:spPr/>
        <p:txBody>
          <a:bodyPr/>
          <a:lstStyle/>
          <a:p>
            <a:pPr algn="ctr"/>
            <a:r>
              <a:rPr lang="en-GB" dirty="0"/>
              <a:t>Questions?</a:t>
            </a:r>
          </a:p>
        </p:txBody>
      </p:sp>
      <p:pic>
        <p:nvPicPr>
          <p:cNvPr id="5" name="Content Placeholder 4">
            <a:extLst>
              <a:ext uri="{FF2B5EF4-FFF2-40B4-BE49-F238E27FC236}">
                <a16:creationId xmlns:a16="http://schemas.microsoft.com/office/drawing/2014/main" id="{1A2BF180-59AB-4283-A07E-331B7ED6A768}"/>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3976687" y="2469356"/>
            <a:ext cx="4238625" cy="3200400"/>
          </a:xfrm>
        </p:spPr>
      </p:pic>
    </p:spTree>
    <p:extLst>
      <p:ext uri="{BB962C8B-B14F-4D97-AF65-F5344CB8AC3E}">
        <p14:creationId xmlns:p14="http://schemas.microsoft.com/office/powerpoint/2010/main" val="26184141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89C55CFC6B04744A54F5F4E11DD3E53" ma:contentTypeVersion="16" ma:contentTypeDescription="Create a new document." ma:contentTypeScope="" ma:versionID="4218f93d9a940016a3b28781c0c56e8b">
  <xsd:schema xmlns:xsd="http://www.w3.org/2001/XMLSchema" xmlns:xs="http://www.w3.org/2001/XMLSchema" xmlns:p="http://schemas.microsoft.com/office/2006/metadata/properties" xmlns:ns2="6926eeae-0d7a-49bf-b0ac-166d4fc20773" xmlns:ns3="670ee706-ee6e-4727-a084-746c7beec48b" targetNamespace="http://schemas.microsoft.com/office/2006/metadata/properties" ma:root="true" ma:fieldsID="93795fbc7e29506d4ff62c3c5ce189a2" ns2:_="" ns3:_="">
    <xsd:import namespace="6926eeae-0d7a-49bf-b0ac-166d4fc20773"/>
    <xsd:import namespace="670ee706-ee6e-4727-a084-746c7beec48b"/>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LengthInSeconds" minOccurs="0"/>
                <xsd:element ref="ns3:MediaServiceDateTaken" minOccurs="0"/>
                <xsd:element ref="ns3:MediaServiceObjectDetectorVersion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26eeae-0d7a-49bf-b0ac-166d4fc2077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1" nillable="true" ma:displayName="Taxonomy Catch All Column" ma:hidden="true" ma:list="{68675250-8f8c-4848-946d-a73d70a8e4c7}" ma:internalName="TaxCatchAll" ma:showField="CatchAllData" ma:web="6926eeae-0d7a-49bf-b0ac-166d4fc20773">
      <xsd:complexType>
        <xsd:complexContent>
          <xsd:extension base="dms:MultiChoiceLookup">
            <xsd:sequence>
              <xsd:element name="Value" type="dms:Lookup" maxOccurs="unbounded" minOccurs="0"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70ee706-ee6e-4727-a084-746c7beec48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3692bff-d1e5-40d4-bafd-7eb5ac35d132"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670ee706-ee6e-4727-a084-746c7beec48b">
      <Terms xmlns="http://schemas.microsoft.com/office/infopath/2007/PartnerControls"/>
    </lcf76f155ced4ddcb4097134ff3c332f>
    <TaxCatchAll xmlns="6926eeae-0d7a-49bf-b0ac-166d4fc20773" xsi:nil="true"/>
    <_dlc_DocId xmlns="6926eeae-0d7a-49bf-b0ac-166d4fc20773">SVVSQVN3FXYW-1379705205-541897</_dlc_DocId>
    <_dlc_DocIdUrl xmlns="6926eeae-0d7a-49bf-b0ac-166d4fc20773">
      <Url>https://nortonprimary.sharepoint.com/sites/NJKTeachingSharedDrive/_layouts/15/DocIdRedir.aspx?ID=SVVSQVN3FXYW-1379705205-541897</Url>
      <Description>SVVSQVN3FXYW-1379705205-541897</Description>
    </_dlc_DocIdUrl>
  </documentManagement>
</p:properties>
</file>

<file path=customXml/itemProps1.xml><?xml version="1.0" encoding="utf-8"?>
<ds:datastoreItem xmlns:ds="http://schemas.openxmlformats.org/officeDocument/2006/customXml" ds:itemID="{9621C800-7A8F-423B-B1F1-1FB669AD33BF}">
  <ds:schemaRefs>
    <ds:schemaRef ds:uri="http://schemas.microsoft.com/sharepoint/events"/>
  </ds:schemaRefs>
</ds:datastoreItem>
</file>

<file path=customXml/itemProps2.xml><?xml version="1.0" encoding="utf-8"?>
<ds:datastoreItem xmlns:ds="http://schemas.openxmlformats.org/officeDocument/2006/customXml" ds:itemID="{E0706516-4030-423A-846B-DC674B69423F}">
  <ds:schemaRefs>
    <ds:schemaRef ds:uri="http://schemas.microsoft.com/sharepoint/v3/contenttype/forms"/>
  </ds:schemaRefs>
</ds:datastoreItem>
</file>

<file path=customXml/itemProps3.xml><?xml version="1.0" encoding="utf-8"?>
<ds:datastoreItem xmlns:ds="http://schemas.openxmlformats.org/officeDocument/2006/customXml" ds:itemID="{1F49BCC3-1591-4D62-993F-1A636F378B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26eeae-0d7a-49bf-b0ac-166d4fc20773"/>
    <ds:schemaRef ds:uri="670ee706-ee6e-4727-a084-746c7beec4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0063DB1-F690-4D81-A403-A9BDB9397C3C}">
  <ds:schemaRefs>
    <ds:schemaRef ds:uri="http://schemas.microsoft.com/office/2006/metadata/properties"/>
    <ds:schemaRef ds:uri="http://schemas.openxmlformats.org/package/2006/metadata/core-properties"/>
    <ds:schemaRef ds:uri="http://purl.org/dc/dcmitype/"/>
    <ds:schemaRef ds:uri="http://www.w3.org/XML/1998/namespace"/>
    <ds:schemaRef ds:uri="http://schemas.microsoft.com/office/2006/documentManagement/types"/>
    <ds:schemaRef ds:uri="http://purl.org/dc/elements/1.1/"/>
    <ds:schemaRef ds:uri="http://purl.org/dc/terms/"/>
    <ds:schemaRef ds:uri="http://schemas.microsoft.com/office/infopath/2007/PartnerControls"/>
    <ds:schemaRef ds:uri="670ee706-ee6e-4727-a084-746c7beec48b"/>
    <ds:schemaRef ds:uri="6926eeae-0d7a-49bf-b0ac-166d4fc20773"/>
  </ds:schemaRefs>
</ds:datastoreItem>
</file>

<file path=docProps/app.xml><?xml version="1.0" encoding="utf-8"?>
<Properties xmlns="http://schemas.openxmlformats.org/officeDocument/2006/extended-properties" xmlns:vt="http://schemas.openxmlformats.org/officeDocument/2006/docPropsVTypes">
  <Template/>
  <TotalTime>563</TotalTime>
  <Words>1602</Words>
  <Application>Microsoft Office PowerPoint</Application>
  <PresentationFormat>Widescreen</PresentationFormat>
  <Paragraphs>156</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Savon</vt:lpstr>
      <vt:lpstr> A curriculum to help all children stay safe and thrive </vt:lpstr>
      <vt:lpstr>Ground Rules </vt:lpstr>
      <vt:lpstr>      What is Relationships and Sex Education (RSE)?   Relationships and Sex Education is a key aspect of Personal, Social,  Health and Economic Education. (PSHE)   RSE is a key aspect of the spiritual, moral, social and cultural (SMSC) development in schools</vt:lpstr>
      <vt:lpstr>Ice breaker</vt:lpstr>
      <vt:lpstr>Questions to discuss…</vt:lpstr>
      <vt:lpstr>What topics are covered as part of RSE?</vt:lpstr>
      <vt:lpstr>What topics are covered as part of RSE?</vt:lpstr>
      <vt:lpstr>RSE should ensure that all children…</vt:lpstr>
      <vt:lpstr>What is the government guidance? </vt:lpstr>
      <vt:lpstr>Policy</vt:lpstr>
      <vt:lpstr>Science</vt:lpstr>
      <vt:lpstr>RSE in the Curriculum </vt:lpstr>
      <vt:lpstr>RSE in the Curriculum </vt:lpstr>
      <vt:lpstr>Keeping Children Safe in Education (KCSIE)</vt:lpstr>
      <vt:lpstr>Ofsted</vt:lpstr>
      <vt:lpstr>RSE Guidance</vt:lpstr>
      <vt:lpstr>How RSE links to the Curriculum at NJK </vt:lpstr>
      <vt:lpstr>PowerPoint Presentation</vt:lpstr>
      <vt:lpstr>Protective Characteristics links to the Equality Act 2010 </vt:lpstr>
      <vt:lpstr>Inclusion Week </vt:lpstr>
      <vt:lpstr>Interesting watch- your part in RSE as parents!</vt:lpstr>
      <vt:lpstr>  Flourishing for All: Anti-bullying Guidance for Church of England Schools (2024)  </vt:lpstr>
      <vt:lpstr>Flourishing for All: Anti-bullying Guidance for Church of England Schools (2024) </vt:lpstr>
      <vt:lpstr>Flourishing for All: Anti-bullying Guidance for Church of England Schools (2024) </vt:lpstr>
      <vt:lpstr>Flourishing for All: Anti-bullying Guidance for Church of England Schools (2024)</vt:lpstr>
      <vt:lpstr>Parent support for RSE at home</vt:lpstr>
      <vt:lpstr>Family S.C.A.R.F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WORKSHOP</dc:title>
  <dc:creator>F Berry</dc:creator>
  <cp:lastModifiedBy>F Berry</cp:lastModifiedBy>
  <cp:revision>44</cp:revision>
  <cp:lastPrinted>2021-10-06T11:12:44Z</cp:lastPrinted>
  <dcterms:created xsi:type="dcterms:W3CDTF">2019-07-29T07:37:52Z</dcterms:created>
  <dcterms:modified xsi:type="dcterms:W3CDTF">2025-06-16T13:31:17Z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0x010100A89C55CFC6B04744A54F5F4E11DD3E53</vt:lpwstr>
  </property>
  <property fmtid="{D5CDD505-2E9C-101B-9397-08002B2CF9AE}" pid="3" name="Order">
    <vt:r8>6552800</vt:r8>
  </property>
  <property fmtid="{D5CDD505-2E9C-101B-9397-08002B2CF9AE}" pid="4" name="_dlc_DocIdItemGuid">
    <vt:lpwstr>dbcd1875-5f05-4405-88d8-3e57846200c3</vt:lpwstr>
  </property>
  <property fmtid="{D5CDD505-2E9C-101B-9397-08002B2CF9AE}" pid="5" name="MediaServiceImageTags">
    <vt:lpwstr/>
  </property>
</Properties>
</file>