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247" r:id="rId5"/>
  </p:sldMasterIdLst>
  <p:handoutMasterIdLst>
    <p:handoutMasterId r:id="rId21"/>
  </p:handoutMasterIdLst>
  <p:sldIdLst>
    <p:sldId id="256" r:id="rId6"/>
    <p:sldId id="282" r:id="rId7"/>
    <p:sldId id="257" r:id="rId8"/>
    <p:sldId id="269" r:id="rId9"/>
    <p:sldId id="284" r:id="rId10"/>
    <p:sldId id="274" r:id="rId11"/>
    <p:sldId id="285" r:id="rId12"/>
    <p:sldId id="259" r:id="rId13"/>
    <p:sldId id="277" r:id="rId14"/>
    <p:sldId id="262" r:id="rId15"/>
    <p:sldId id="263" r:id="rId16"/>
    <p:sldId id="270" r:id="rId17"/>
    <p:sldId id="272" r:id="rId18"/>
    <p:sldId id="276" r:id="rId19"/>
    <p:sldId id="275" r:id="rId2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699"/>
    <p:restoredTop sz="94674"/>
  </p:normalViewPr>
  <p:slideViewPr>
    <p:cSldViewPr snapToGrid="0" snapToObjects="1">
      <p:cViewPr varScale="1">
        <p:scale>
          <a:sx n="109" d="100"/>
          <a:sy n="109" d="100"/>
        </p:scale>
        <p:origin x="25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987BC5-D80A-4DB2-8B15-E632167F188A}" type="doc">
      <dgm:prSet loTypeId="urn:microsoft.com/office/officeart/2005/8/layout/default" loCatId="list" qsTypeId="urn:microsoft.com/office/officeart/2005/8/quickstyle/3d3" qsCatId="3D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3242089-DB22-42BF-B1EF-30C9667F55BA}">
      <dgm:prSet/>
      <dgm:spPr/>
      <dgm:t>
        <a:bodyPr/>
        <a:lstStyle/>
        <a:p>
          <a:r>
            <a:rPr lang="en-GB" dirty="0"/>
            <a:t>On-going observations</a:t>
          </a:r>
          <a:endParaRPr lang="en-US" dirty="0"/>
        </a:p>
      </dgm:t>
    </dgm:pt>
    <dgm:pt modelId="{09147DA5-A9F1-4360-A3F3-4B571F5662A1}" type="parTrans" cxnId="{D316CD09-03FE-4A0C-86F2-DFFFA29E0D97}">
      <dgm:prSet/>
      <dgm:spPr/>
      <dgm:t>
        <a:bodyPr/>
        <a:lstStyle/>
        <a:p>
          <a:endParaRPr lang="en-US"/>
        </a:p>
      </dgm:t>
    </dgm:pt>
    <dgm:pt modelId="{B09C2E63-2491-44ED-9814-89FF35FB0E7C}" type="sibTrans" cxnId="{D316CD09-03FE-4A0C-86F2-DFFFA29E0D97}">
      <dgm:prSet/>
      <dgm:spPr/>
      <dgm:t>
        <a:bodyPr/>
        <a:lstStyle/>
        <a:p>
          <a:endParaRPr lang="en-US"/>
        </a:p>
      </dgm:t>
    </dgm:pt>
    <dgm:pt modelId="{7E655239-6DAB-42BC-9DCA-AADC6A6F29A0}">
      <dgm:prSet/>
      <dgm:spPr/>
      <dgm:t>
        <a:bodyPr/>
        <a:lstStyle/>
        <a:p>
          <a:pPr rtl="0"/>
          <a:r>
            <a:rPr lang="en-GB" dirty="0">
              <a:latin typeface="Century Gothic" panose="020B0502020202020204"/>
            </a:rPr>
            <a:t>Individual </a:t>
          </a:r>
          <a:r>
            <a:rPr lang="en-GB" dirty="0"/>
            <a:t>Learning Journeys</a:t>
          </a:r>
          <a:r>
            <a:rPr lang="en-GB" dirty="0">
              <a:latin typeface="Century Gothic" panose="020B0502020202020204"/>
            </a:rPr>
            <a:t> </a:t>
          </a:r>
          <a:endParaRPr lang="en-US" dirty="0"/>
        </a:p>
      </dgm:t>
    </dgm:pt>
    <dgm:pt modelId="{B22D7FD1-EA17-45F6-A0DA-5F8B02BD663A}" type="parTrans" cxnId="{5D06A619-178E-4985-B65B-9857E719338D}">
      <dgm:prSet/>
      <dgm:spPr/>
      <dgm:t>
        <a:bodyPr/>
        <a:lstStyle/>
        <a:p>
          <a:endParaRPr lang="en-US"/>
        </a:p>
      </dgm:t>
    </dgm:pt>
    <dgm:pt modelId="{C85EB53A-8AC9-4E9A-B552-D254129BFF01}" type="sibTrans" cxnId="{5D06A619-178E-4985-B65B-9857E719338D}">
      <dgm:prSet/>
      <dgm:spPr/>
      <dgm:t>
        <a:bodyPr/>
        <a:lstStyle/>
        <a:p>
          <a:endParaRPr lang="en-US"/>
        </a:p>
      </dgm:t>
    </dgm:pt>
    <dgm:pt modelId="{657E4074-5F34-4DCA-ADB7-F6480F972D17}">
      <dgm:prSet/>
      <dgm:spPr/>
      <dgm:t>
        <a:bodyPr/>
        <a:lstStyle/>
        <a:p>
          <a:r>
            <a:rPr lang="en-GB" dirty="0"/>
            <a:t>Comments made from the children</a:t>
          </a:r>
          <a:endParaRPr lang="en-US" dirty="0"/>
        </a:p>
      </dgm:t>
    </dgm:pt>
    <dgm:pt modelId="{FEAFC7D8-EC50-4A95-86B5-8812CC7FF3DB}" type="parTrans" cxnId="{47982EB7-FEC3-4FCA-9295-13764DF3E1CB}">
      <dgm:prSet/>
      <dgm:spPr/>
      <dgm:t>
        <a:bodyPr/>
        <a:lstStyle/>
        <a:p>
          <a:endParaRPr lang="en-US"/>
        </a:p>
      </dgm:t>
    </dgm:pt>
    <dgm:pt modelId="{8F5F9EE3-C36F-4205-A917-02DE6AB61BD0}" type="sibTrans" cxnId="{47982EB7-FEC3-4FCA-9295-13764DF3E1CB}">
      <dgm:prSet/>
      <dgm:spPr/>
      <dgm:t>
        <a:bodyPr/>
        <a:lstStyle/>
        <a:p>
          <a:endParaRPr lang="en-US"/>
        </a:p>
      </dgm:t>
    </dgm:pt>
    <dgm:pt modelId="{B5F6D2B8-057F-4B6F-B64C-2BEDF926F8A1}">
      <dgm:prSet/>
      <dgm:spPr/>
      <dgm:t>
        <a:bodyPr/>
        <a:lstStyle/>
        <a:p>
          <a:r>
            <a:rPr lang="en-GB" dirty="0"/>
            <a:t>Adult initiated tasks</a:t>
          </a:r>
          <a:endParaRPr lang="en-US" dirty="0"/>
        </a:p>
      </dgm:t>
    </dgm:pt>
    <dgm:pt modelId="{CFC0EB46-0EDD-4706-9FEB-CFAE65D2E82C}" type="parTrans" cxnId="{95BE5C65-F51C-4C81-86A7-A2A8ECA12D66}">
      <dgm:prSet/>
      <dgm:spPr/>
      <dgm:t>
        <a:bodyPr/>
        <a:lstStyle/>
        <a:p>
          <a:endParaRPr lang="en-US"/>
        </a:p>
      </dgm:t>
    </dgm:pt>
    <dgm:pt modelId="{56D0076E-53AA-4D7E-9A80-476EA9D80AAE}" type="sibTrans" cxnId="{95BE5C65-F51C-4C81-86A7-A2A8ECA12D66}">
      <dgm:prSet/>
      <dgm:spPr/>
      <dgm:t>
        <a:bodyPr/>
        <a:lstStyle/>
        <a:p>
          <a:endParaRPr lang="en-US"/>
        </a:p>
      </dgm:t>
    </dgm:pt>
    <dgm:pt modelId="{8256ACC9-889E-43F0-9754-DAF1435A22B5}">
      <dgm:prSet/>
      <dgm:spPr/>
      <dgm:t>
        <a:bodyPr/>
        <a:lstStyle/>
        <a:p>
          <a:r>
            <a:rPr lang="en-GB" dirty="0"/>
            <a:t>Input from other adults who work with the class</a:t>
          </a:r>
          <a:endParaRPr lang="en-US" dirty="0"/>
        </a:p>
      </dgm:t>
    </dgm:pt>
    <dgm:pt modelId="{5DB47228-D458-4AEA-A2A8-9F7C425D096F}" type="parTrans" cxnId="{456F9A7D-F44E-474B-A86E-60494534F337}">
      <dgm:prSet/>
      <dgm:spPr/>
      <dgm:t>
        <a:bodyPr/>
        <a:lstStyle/>
        <a:p>
          <a:endParaRPr lang="en-US"/>
        </a:p>
      </dgm:t>
    </dgm:pt>
    <dgm:pt modelId="{E449A9FB-18AE-49EA-ABC9-46662E16044B}" type="sibTrans" cxnId="{456F9A7D-F44E-474B-A86E-60494534F337}">
      <dgm:prSet/>
      <dgm:spPr/>
      <dgm:t>
        <a:bodyPr/>
        <a:lstStyle/>
        <a:p>
          <a:endParaRPr lang="en-US"/>
        </a:p>
      </dgm:t>
    </dgm:pt>
    <dgm:pt modelId="{0E8F8F7B-051B-458E-BEFB-D976CA9F739C}">
      <dgm:prSet/>
      <dgm:spPr/>
      <dgm:t>
        <a:bodyPr/>
        <a:lstStyle/>
        <a:p>
          <a:r>
            <a:rPr lang="en-GB" dirty="0"/>
            <a:t>Input from home</a:t>
          </a:r>
          <a:endParaRPr lang="en-US" dirty="0"/>
        </a:p>
      </dgm:t>
    </dgm:pt>
    <dgm:pt modelId="{BA51CF6A-9353-4C16-AD00-04A25C2F90DA}" type="parTrans" cxnId="{CCE33B6A-9558-460D-9563-9ABCDA0359D7}">
      <dgm:prSet/>
      <dgm:spPr/>
      <dgm:t>
        <a:bodyPr/>
        <a:lstStyle/>
        <a:p>
          <a:endParaRPr lang="en-US"/>
        </a:p>
      </dgm:t>
    </dgm:pt>
    <dgm:pt modelId="{FD519C62-AFEB-4E18-A1C8-6B1521CEEFB3}" type="sibTrans" cxnId="{CCE33B6A-9558-460D-9563-9ABCDA0359D7}">
      <dgm:prSet/>
      <dgm:spPr/>
      <dgm:t>
        <a:bodyPr/>
        <a:lstStyle/>
        <a:p>
          <a:endParaRPr lang="en-US"/>
        </a:p>
      </dgm:t>
    </dgm:pt>
    <dgm:pt modelId="{8C57CC03-1337-4951-A171-4C783F8AF089}">
      <dgm:prSet/>
      <dgm:spPr/>
      <dgm:t>
        <a:bodyPr/>
        <a:lstStyle/>
        <a:p>
          <a:r>
            <a:rPr lang="en-GB" dirty="0"/>
            <a:t>Baseline, Speech and Language Assessment and Read Write Inc. assessments</a:t>
          </a:r>
          <a:endParaRPr lang="en-US" dirty="0"/>
        </a:p>
      </dgm:t>
    </dgm:pt>
    <dgm:pt modelId="{2268D383-611A-43F7-85E9-7E87AAE88040}" type="parTrans" cxnId="{A9239250-5798-42AC-8EB3-26D5538646C2}">
      <dgm:prSet/>
      <dgm:spPr/>
      <dgm:t>
        <a:bodyPr/>
        <a:lstStyle/>
        <a:p>
          <a:endParaRPr lang="en-US"/>
        </a:p>
      </dgm:t>
    </dgm:pt>
    <dgm:pt modelId="{F2C8BE2F-B3B7-4344-8A0C-0DB3010E9DC0}" type="sibTrans" cxnId="{A9239250-5798-42AC-8EB3-26D5538646C2}">
      <dgm:prSet/>
      <dgm:spPr/>
      <dgm:t>
        <a:bodyPr/>
        <a:lstStyle/>
        <a:p>
          <a:endParaRPr lang="en-US"/>
        </a:p>
      </dgm:t>
    </dgm:pt>
    <dgm:pt modelId="{10678526-9F94-4D0F-9DE6-72C4811F3A7B}" type="pres">
      <dgm:prSet presAssocID="{8D987BC5-D80A-4DB2-8B15-E632167F188A}" presName="diagram" presStyleCnt="0">
        <dgm:presLayoutVars>
          <dgm:dir/>
          <dgm:resizeHandles val="exact"/>
        </dgm:presLayoutVars>
      </dgm:prSet>
      <dgm:spPr/>
    </dgm:pt>
    <dgm:pt modelId="{C12B51F3-6BA3-466C-B04E-737324AEE154}" type="pres">
      <dgm:prSet presAssocID="{83242089-DB22-42BF-B1EF-30C9667F55BA}" presName="node" presStyleLbl="node1" presStyleIdx="0" presStyleCnt="7">
        <dgm:presLayoutVars>
          <dgm:bulletEnabled val="1"/>
        </dgm:presLayoutVars>
      </dgm:prSet>
      <dgm:spPr/>
    </dgm:pt>
    <dgm:pt modelId="{48D92099-2760-43AE-81C5-EDE8554E9F95}" type="pres">
      <dgm:prSet presAssocID="{B09C2E63-2491-44ED-9814-89FF35FB0E7C}" presName="sibTrans" presStyleCnt="0"/>
      <dgm:spPr/>
    </dgm:pt>
    <dgm:pt modelId="{6BCD9A3D-F2B2-47A9-9A35-CD9911F3C1A7}" type="pres">
      <dgm:prSet presAssocID="{7E655239-6DAB-42BC-9DCA-AADC6A6F29A0}" presName="node" presStyleLbl="node1" presStyleIdx="1" presStyleCnt="7">
        <dgm:presLayoutVars>
          <dgm:bulletEnabled val="1"/>
        </dgm:presLayoutVars>
      </dgm:prSet>
      <dgm:spPr/>
    </dgm:pt>
    <dgm:pt modelId="{441A76D5-C9CB-4022-AA45-8934694903CF}" type="pres">
      <dgm:prSet presAssocID="{C85EB53A-8AC9-4E9A-B552-D254129BFF01}" presName="sibTrans" presStyleCnt="0"/>
      <dgm:spPr/>
    </dgm:pt>
    <dgm:pt modelId="{0A79573D-E016-472C-AF13-23E1C01BD8A0}" type="pres">
      <dgm:prSet presAssocID="{657E4074-5F34-4DCA-ADB7-F6480F972D17}" presName="node" presStyleLbl="node1" presStyleIdx="2" presStyleCnt="7">
        <dgm:presLayoutVars>
          <dgm:bulletEnabled val="1"/>
        </dgm:presLayoutVars>
      </dgm:prSet>
      <dgm:spPr/>
    </dgm:pt>
    <dgm:pt modelId="{862D3889-BB32-4945-B2E7-402AE751EDB8}" type="pres">
      <dgm:prSet presAssocID="{8F5F9EE3-C36F-4205-A917-02DE6AB61BD0}" presName="sibTrans" presStyleCnt="0"/>
      <dgm:spPr/>
    </dgm:pt>
    <dgm:pt modelId="{F981F9ED-7B89-4F3F-9A63-B6CE6EE3C058}" type="pres">
      <dgm:prSet presAssocID="{B5F6D2B8-057F-4B6F-B64C-2BEDF926F8A1}" presName="node" presStyleLbl="node1" presStyleIdx="3" presStyleCnt="7">
        <dgm:presLayoutVars>
          <dgm:bulletEnabled val="1"/>
        </dgm:presLayoutVars>
      </dgm:prSet>
      <dgm:spPr/>
    </dgm:pt>
    <dgm:pt modelId="{E14A3DBD-C45C-4893-B72D-DDDBDE1BF0E2}" type="pres">
      <dgm:prSet presAssocID="{56D0076E-53AA-4D7E-9A80-476EA9D80AAE}" presName="sibTrans" presStyleCnt="0"/>
      <dgm:spPr/>
    </dgm:pt>
    <dgm:pt modelId="{2985305C-12A5-4604-835C-2CBDF491ACA0}" type="pres">
      <dgm:prSet presAssocID="{8256ACC9-889E-43F0-9754-DAF1435A22B5}" presName="node" presStyleLbl="node1" presStyleIdx="4" presStyleCnt="7">
        <dgm:presLayoutVars>
          <dgm:bulletEnabled val="1"/>
        </dgm:presLayoutVars>
      </dgm:prSet>
      <dgm:spPr/>
    </dgm:pt>
    <dgm:pt modelId="{C8F90D81-3FB4-4202-A88B-3B2604789D93}" type="pres">
      <dgm:prSet presAssocID="{E449A9FB-18AE-49EA-ABC9-46662E16044B}" presName="sibTrans" presStyleCnt="0"/>
      <dgm:spPr/>
    </dgm:pt>
    <dgm:pt modelId="{497FDA06-B1EE-4B09-8693-024FAE9ED8AE}" type="pres">
      <dgm:prSet presAssocID="{0E8F8F7B-051B-458E-BEFB-D976CA9F739C}" presName="node" presStyleLbl="node1" presStyleIdx="5" presStyleCnt="7">
        <dgm:presLayoutVars>
          <dgm:bulletEnabled val="1"/>
        </dgm:presLayoutVars>
      </dgm:prSet>
      <dgm:spPr/>
    </dgm:pt>
    <dgm:pt modelId="{F4CA5244-2119-4422-A1E2-4030A5ACEEA1}" type="pres">
      <dgm:prSet presAssocID="{FD519C62-AFEB-4E18-A1C8-6B1521CEEFB3}" presName="sibTrans" presStyleCnt="0"/>
      <dgm:spPr/>
    </dgm:pt>
    <dgm:pt modelId="{3E962F93-AC74-4599-AC1B-04F594997EE3}" type="pres">
      <dgm:prSet presAssocID="{8C57CC03-1337-4951-A171-4C783F8AF089}" presName="node" presStyleLbl="node1" presStyleIdx="6" presStyleCnt="7">
        <dgm:presLayoutVars>
          <dgm:bulletEnabled val="1"/>
        </dgm:presLayoutVars>
      </dgm:prSet>
      <dgm:spPr/>
    </dgm:pt>
  </dgm:ptLst>
  <dgm:cxnLst>
    <dgm:cxn modelId="{D316CD09-03FE-4A0C-86F2-DFFFA29E0D97}" srcId="{8D987BC5-D80A-4DB2-8B15-E632167F188A}" destId="{83242089-DB22-42BF-B1EF-30C9667F55BA}" srcOrd="0" destOrd="0" parTransId="{09147DA5-A9F1-4360-A3F3-4B571F5662A1}" sibTransId="{B09C2E63-2491-44ED-9814-89FF35FB0E7C}"/>
    <dgm:cxn modelId="{1B82E409-A542-42D5-A423-A93D3D3D5126}" type="presOf" srcId="{8D987BC5-D80A-4DB2-8B15-E632167F188A}" destId="{10678526-9F94-4D0F-9DE6-72C4811F3A7B}" srcOrd="0" destOrd="0" presId="urn:microsoft.com/office/officeart/2005/8/layout/default"/>
    <dgm:cxn modelId="{5D06A619-178E-4985-B65B-9857E719338D}" srcId="{8D987BC5-D80A-4DB2-8B15-E632167F188A}" destId="{7E655239-6DAB-42BC-9DCA-AADC6A6F29A0}" srcOrd="1" destOrd="0" parTransId="{B22D7FD1-EA17-45F6-A0DA-5F8B02BD663A}" sibTransId="{C85EB53A-8AC9-4E9A-B552-D254129BFF01}"/>
    <dgm:cxn modelId="{95BE5C65-F51C-4C81-86A7-A2A8ECA12D66}" srcId="{8D987BC5-D80A-4DB2-8B15-E632167F188A}" destId="{B5F6D2B8-057F-4B6F-B64C-2BEDF926F8A1}" srcOrd="3" destOrd="0" parTransId="{CFC0EB46-0EDD-4706-9FEB-CFAE65D2E82C}" sibTransId="{56D0076E-53AA-4D7E-9A80-476EA9D80AAE}"/>
    <dgm:cxn modelId="{CCE33B6A-9558-460D-9563-9ABCDA0359D7}" srcId="{8D987BC5-D80A-4DB2-8B15-E632167F188A}" destId="{0E8F8F7B-051B-458E-BEFB-D976CA9F739C}" srcOrd="5" destOrd="0" parTransId="{BA51CF6A-9353-4C16-AD00-04A25C2F90DA}" sibTransId="{FD519C62-AFEB-4E18-A1C8-6B1521CEEFB3}"/>
    <dgm:cxn modelId="{F781B06F-A3CF-4FA6-BBA3-A752F657B8B2}" type="presOf" srcId="{83242089-DB22-42BF-B1EF-30C9667F55BA}" destId="{C12B51F3-6BA3-466C-B04E-737324AEE154}" srcOrd="0" destOrd="0" presId="urn:microsoft.com/office/officeart/2005/8/layout/default"/>
    <dgm:cxn modelId="{A9239250-5798-42AC-8EB3-26D5538646C2}" srcId="{8D987BC5-D80A-4DB2-8B15-E632167F188A}" destId="{8C57CC03-1337-4951-A171-4C783F8AF089}" srcOrd="6" destOrd="0" parTransId="{2268D383-611A-43F7-85E9-7E87AAE88040}" sibTransId="{F2C8BE2F-B3B7-4344-8A0C-0DB3010E9DC0}"/>
    <dgm:cxn modelId="{027B5873-E89B-45A7-965A-B52012AAE81C}" type="presOf" srcId="{657E4074-5F34-4DCA-ADB7-F6480F972D17}" destId="{0A79573D-E016-472C-AF13-23E1C01BD8A0}" srcOrd="0" destOrd="0" presId="urn:microsoft.com/office/officeart/2005/8/layout/default"/>
    <dgm:cxn modelId="{0934AA54-BC26-4032-ABEB-2EECF2201A9A}" type="presOf" srcId="{8C57CC03-1337-4951-A171-4C783F8AF089}" destId="{3E962F93-AC74-4599-AC1B-04F594997EE3}" srcOrd="0" destOrd="0" presId="urn:microsoft.com/office/officeart/2005/8/layout/default"/>
    <dgm:cxn modelId="{BE35A37B-D937-4F0D-B29E-EEEACF78A51E}" type="presOf" srcId="{7E655239-6DAB-42BC-9DCA-AADC6A6F29A0}" destId="{6BCD9A3D-F2B2-47A9-9A35-CD9911F3C1A7}" srcOrd="0" destOrd="0" presId="urn:microsoft.com/office/officeart/2005/8/layout/default"/>
    <dgm:cxn modelId="{456F9A7D-F44E-474B-A86E-60494534F337}" srcId="{8D987BC5-D80A-4DB2-8B15-E632167F188A}" destId="{8256ACC9-889E-43F0-9754-DAF1435A22B5}" srcOrd="4" destOrd="0" parTransId="{5DB47228-D458-4AEA-A2A8-9F7C425D096F}" sibTransId="{E449A9FB-18AE-49EA-ABC9-46662E16044B}"/>
    <dgm:cxn modelId="{47982EB7-FEC3-4FCA-9295-13764DF3E1CB}" srcId="{8D987BC5-D80A-4DB2-8B15-E632167F188A}" destId="{657E4074-5F34-4DCA-ADB7-F6480F972D17}" srcOrd="2" destOrd="0" parTransId="{FEAFC7D8-EC50-4A95-86B5-8812CC7FF3DB}" sibTransId="{8F5F9EE3-C36F-4205-A917-02DE6AB61BD0}"/>
    <dgm:cxn modelId="{C9C855C0-A929-4945-9D30-6F26B494EDD1}" type="presOf" srcId="{0E8F8F7B-051B-458E-BEFB-D976CA9F739C}" destId="{497FDA06-B1EE-4B09-8693-024FAE9ED8AE}" srcOrd="0" destOrd="0" presId="urn:microsoft.com/office/officeart/2005/8/layout/default"/>
    <dgm:cxn modelId="{F0EE65C7-D1F5-4A13-B9ED-5D2E58DF726C}" type="presOf" srcId="{B5F6D2B8-057F-4B6F-B64C-2BEDF926F8A1}" destId="{F981F9ED-7B89-4F3F-9A63-B6CE6EE3C058}" srcOrd="0" destOrd="0" presId="urn:microsoft.com/office/officeart/2005/8/layout/default"/>
    <dgm:cxn modelId="{678CADFE-3E81-43A3-9F19-B54F69925199}" type="presOf" srcId="{8256ACC9-889E-43F0-9754-DAF1435A22B5}" destId="{2985305C-12A5-4604-835C-2CBDF491ACA0}" srcOrd="0" destOrd="0" presId="urn:microsoft.com/office/officeart/2005/8/layout/default"/>
    <dgm:cxn modelId="{C246882F-063B-4027-8885-FF8AE255DA77}" type="presParOf" srcId="{10678526-9F94-4D0F-9DE6-72C4811F3A7B}" destId="{C12B51F3-6BA3-466C-B04E-737324AEE154}" srcOrd="0" destOrd="0" presId="urn:microsoft.com/office/officeart/2005/8/layout/default"/>
    <dgm:cxn modelId="{87934D36-28E1-4307-ADE2-C3E8D0C4CBB0}" type="presParOf" srcId="{10678526-9F94-4D0F-9DE6-72C4811F3A7B}" destId="{48D92099-2760-43AE-81C5-EDE8554E9F95}" srcOrd="1" destOrd="0" presId="urn:microsoft.com/office/officeart/2005/8/layout/default"/>
    <dgm:cxn modelId="{719547BF-EEDC-4B9D-864B-1B56A082D258}" type="presParOf" srcId="{10678526-9F94-4D0F-9DE6-72C4811F3A7B}" destId="{6BCD9A3D-F2B2-47A9-9A35-CD9911F3C1A7}" srcOrd="2" destOrd="0" presId="urn:microsoft.com/office/officeart/2005/8/layout/default"/>
    <dgm:cxn modelId="{B27A9175-564C-4658-900C-0B63EA617C66}" type="presParOf" srcId="{10678526-9F94-4D0F-9DE6-72C4811F3A7B}" destId="{441A76D5-C9CB-4022-AA45-8934694903CF}" srcOrd="3" destOrd="0" presId="urn:microsoft.com/office/officeart/2005/8/layout/default"/>
    <dgm:cxn modelId="{DD7CCBA1-7E7B-4D9B-B374-32CA6490A820}" type="presParOf" srcId="{10678526-9F94-4D0F-9DE6-72C4811F3A7B}" destId="{0A79573D-E016-472C-AF13-23E1C01BD8A0}" srcOrd="4" destOrd="0" presId="urn:microsoft.com/office/officeart/2005/8/layout/default"/>
    <dgm:cxn modelId="{45694C67-FC74-431D-9C37-345A52F3C5C0}" type="presParOf" srcId="{10678526-9F94-4D0F-9DE6-72C4811F3A7B}" destId="{862D3889-BB32-4945-B2E7-402AE751EDB8}" srcOrd="5" destOrd="0" presId="urn:microsoft.com/office/officeart/2005/8/layout/default"/>
    <dgm:cxn modelId="{B9595643-4DEB-4CEB-9851-62DC9332344F}" type="presParOf" srcId="{10678526-9F94-4D0F-9DE6-72C4811F3A7B}" destId="{F981F9ED-7B89-4F3F-9A63-B6CE6EE3C058}" srcOrd="6" destOrd="0" presId="urn:microsoft.com/office/officeart/2005/8/layout/default"/>
    <dgm:cxn modelId="{0B607036-C138-4A62-9B4B-15A7A1CA47C5}" type="presParOf" srcId="{10678526-9F94-4D0F-9DE6-72C4811F3A7B}" destId="{E14A3DBD-C45C-4893-B72D-DDDBDE1BF0E2}" srcOrd="7" destOrd="0" presId="urn:microsoft.com/office/officeart/2005/8/layout/default"/>
    <dgm:cxn modelId="{C59400D3-96B7-445E-A821-3FC6C8678A40}" type="presParOf" srcId="{10678526-9F94-4D0F-9DE6-72C4811F3A7B}" destId="{2985305C-12A5-4604-835C-2CBDF491ACA0}" srcOrd="8" destOrd="0" presId="urn:microsoft.com/office/officeart/2005/8/layout/default"/>
    <dgm:cxn modelId="{E0C5F9E6-C013-47A9-9184-29C2C40E2453}" type="presParOf" srcId="{10678526-9F94-4D0F-9DE6-72C4811F3A7B}" destId="{C8F90D81-3FB4-4202-A88B-3B2604789D93}" srcOrd="9" destOrd="0" presId="urn:microsoft.com/office/officeart/2005/8/layout/default"/>
    <dgm:cxn modelId="{7A698A7E-DCFB-45B6-97A8-A60EDEE630BA}" type="presParOf" srcId="{10678526-9F94-4D0F-9DE6-72C4811F3A7B}" destId="{497FDA06-B1EE-4B09-8693-024FAE9ED8AE}" srcOrd="10" destOrd="0" presId="urn:microsoft.com/office/officeart/2005/8/layout/default"/>
    <dgm:cxn modelId="{AD6C8A52-00FB-4EE6-BCD2-9FC3C665990D}" type="presParOf" srcId="{10678526-9F94-4D0F-9DE6-72C4811F3A7B}" destId="{F4CA5244-2119-4422-A1E2-4030A5ACEEA1}" srcOrd="11" destOrd="0" presId="urn:microsoft.com/office/officeart/2005/8/layout/default"/>
    <dgm:cxn modelId="{B26FAC44-A046-407E-B83C-795C01344B5B}" type="presParOf" srcId="{10678526-9F94-4D0F-9DE6-72C4811F3A7B}" destId="{3E962F93-AC74-4599-AC1B-04F594997EE3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2B51F3-6BA3-466C-B04E-737324AEE154}">
      <dsp:nvSpPr>
        <dsp:cNvPr id="0" name=""/>
        <dsp:cNvSpPr/>
      </dsp:nvSpPr>
      <dsp:spPr>
        <a:xfrm>
          <a:off x="3275" y="586561"/>
          <a:ext cx="2598612" cy="15591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On-going observations</a:t>
          </a:r>
          <a:endParaRPr lang="en-US" sz="2000" kern="1200" dirty="0"/>
        </a:p>
      </dsp:txBody>
      <dsp:txXfrm>
        <a:off x="3275" y="586561"/>
        <a:ext cx="2598612" cy="1559167"/>
      </dsp:txXfrm>
    </dsp:sp>
    <dsp:sp modelId="{6BCD9A3D-F2B2-47A9-9A35-CD9911F3C1A7}">
      <dsp:nvSpPr>
        <dsp:cNvPr id="0" name=""/>
        <dsp:cNvSpPr/>
      </dsp:nvSpPr>
      <dsp:spPr>
        <a:xfrm>
          <a:off x="2861749" y="586561"/>
          <a:ext cx="2598612" cy="1559167"/>
        </a:xfrm>
        <a:prstGeom prst="rect">
          <a:avLst/>
        </a:prstGeom>
        <a:solidFill>
          <a:schemeClr val="accent2">
            <a:hueOff val="1325832"/>
            <a:satOff val="580"/>
            <a:lumOff val="1275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Century Gothic" panose="020B0502020202020204"/>
            </a:rPr>
            <a:t>Individual </a:t>
          </a:r>
          <a:r>
            <a:rPr lang="en-GB" sz="2000" kern="1200" dirty="0"/>
            <a:t>Learning Journeys</a:t>
          </a:r>
          <a:r>
            <a:rPr lang="en-GB" sz="2000" kern="1200" dirty="0">
              <a:latin typeface="Century Gothic" panose="020B0502020202020204"/>
            </a:rPr>
            <a:t> </a:t>
          </a:r>
          <a:endParaRPr lang="en-US" sz="2000" kern="1200" dirty="0"/>
        </a:p>
      </dsp:txBody>
      <dsp:txXfrm>
        <a:off x="2861749" y="586561"/>
        <a:ext cx="2598612" cy="1559167"/>
      </dsp:txXfrm>
    </dsp:sp>
    <dsp:sp modelId="{0A79573D-E016-472C-AF13-23E1C01BD8A0}">
      <dsp:nvSpPr>
        <dsp:cNvPr id="0" name=""/>
        <dsp:cNvSpPr/>
      </dsp:nvSpPr>
      <dsp:spPr>
        <a:xfrm>
          <a:off x="5720223" y="586561"/>
          <a:ext cx="2598612" cy="1559167"/>
        </a:xfrm>
        <a:prstGeom prst="rect">
          <a:avLst/>
        </a:prstGeom>
        <a:solidFill>
          <a:schemeClr val="accent2">
            <a:hueOff val="2651665"/>
            <a:satOff val="1161"/>
            <a:lumOff val="2549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Comments made from the children</a:t>
          </a:r>
          <a:endParaRPr lang="en-US" sz="2000" kern="1200" dirty="0"/>
        </a:p>
      </dsp:txBody>
      <dsp:txXfrm>
        <a:off x="5720223" y="586561"/>
        <a:ext cx="2598612" cy="1559167"/>
      </dsp:txXfrm>
    </dsp:sp>
    <dsp:sp modelId="{F981F9ED-7B89-4F3F-9A63-B6CE6EE3C058}">
      <dsp:nvSpPr>
        <dsp:cNvPr id="0" name=""/>
        <dsp:cNvSpPr/>
      </dsp:nvSpPr>
      <dsp:spPr>
        <a:xfrm>
          <a:off x="8578697" y="586561"/>
          <a:ext cx="2598612" cy="1559167"/>
        </a:xfrm>
        <a:prstGeom prst="rect">
          <a:avLst/>
        </a:prstGeom>
        <a:solidFill>
          <a:schemeClr val="accent2">
            <a:hueOff val="3977497"/>
            <a:satOff val="1741"/>
            <a:lumOff val="3824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Adult initiated tasks</a:t>
          </a:r>
          <a:endParaRPr lang="en-US" sz="2000" kern="1200" dirty="0"/>
        </a:p>
      </dsp:txBody>
      <dsp:txXfrm>
        <a:off x="8578697" y="586561"/>
        <a:ext cx="2598612" cy="1559167"/>
      </dsp:txXfrm>
    </dsp:sp>
    <dsp:sp modelId="{2985305C-12A5-4604-835C-2CBDF491ACA0}">
      <dsp:nvSpPr>
        <dsp:cNvPr id="0" name=""/>
        <dsp:cNvSpPr/>
      </dsp:nvSpPr>
      <dsp:spPr>
        <a:xfrm>
          <a:off x="1432512" y="2405590"/>
          <a:ext cx="2598612" cy="1559167"/>
        </a:xfrm>
        <a:prstGeom prst="rect">
          <a:avLst/>
        </a:prstGeom>
        <a:solidFill>
          <a:schemeClr val="accent2">
            <a:hueOff val="5303329"/>
            <a:satOff val="2321"/>
            <a:lumOff val="5098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Input from other adults who work with the class</a:t>
          </a:r>
          <a:endParaRPr lang="en-US" sz="2000" kern="1200" dirty="0"/>
        </a:p>
      </dsp:txBody>
      <dsp:txXfrm>
        <a:off x="1432512" y="2405590"/>
        <a:ext cx="2598612" cy="1559167"/>
      </dsp:txXfrm>
    </dsp:sp>
    <dsp:sp modelId="{497FDA06-B1EE-4B09-8693-024FAE9ED8AE}">
      <dsp:nvSpPr>
        <dsp:cNvPr id="0" name=""/>
        <dsp:cNvSpPr/>
      </dsp:nvSpPr>
      <dsp:spPr>
        <a:xfrm>
          <a:off x="4290986" y="2405590"/>
          <a:ext cx="2598612" cy="1559167"/>
        </a:xfrm>
        <a:prstGeom prst="rect">
          <a:avLst/>
        </a:prstGeom>
        <a:solidFill>
          <a:schemeClr val="accent2">
            <a:hueOff val="6629161"/>
            <a:satOff val="2902"/>
            <a:lumOff val="6373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Input from home</a:t>
          </a:r>
          <a:endParaRPr lang="en-US" sz="2000" kern="1200" dirty="0"/>
        </a:p>
      </dsp:txBody>
      <dsp:txXfrm>
        <a:off x="4290986" y="2405590"/>
        <a:ext cx="2598612" cy="1559167"/>
      </dsp:txXfrm>
    </dsp:sp>
    <dsp:sp modelId="{3E962F93-AC74-4599-AC1B-04F594997EE3}">
      <dsp:nvSpPr>
        <dsp:cNvPr id="0" name=""/>
        <dsp:cNvSpPr/>
      </dsp:nvSpPr>
      <dsp:spPr>
        <a:xfrm>
          <a:off x="7149460" y="2405590"/>
          <a:ext cx="2598612" cy="1559167"/>
        </a:xfrm>
        <a:prstGeom prst="rect">
          <a:avLst/>
        </a:prstGeom>
        <a:solidFill>
          <a:schemeClr val="accent2">
            <a:hueOff val="7954993"/>
            <a:satOff val="3482"/>
            <a:lumOff val="7647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Baseline, Speech and Language Assessment and Read Write Inc. assessments</a:t>
          </a:r>
          <a:endParaRPr lang="en-US" sz="2000" kern="1200" dirty="0"/>
        </a:p>
      </dsp:txBody>
      <dsp:txXfrm>
        <a:off x="7149460" y="2405590"/>
        <a:ext cx="2598612" cy="1559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A41008-E2E0-4506-B407-C01CC1B5D168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3EC907-B66D-44C1-9FDD-F35386DAC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37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08B9EBBA-996F-894A-B54A-D6246ED52CEA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7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55744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423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55910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96517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91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5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2584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02647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08428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66798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81709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1102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1417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12136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85399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57194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188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249" r:id="rId2"/>
    <p:sldLayoutId id="2147484250" r:id="rId3"/>
    <p:sldLayoutId id="2147484251" r:id="rId4"/>
    <p:sldLayoutId id="2147484252" r:id="rId5"/>
    <p:sldLayoutId id="2147484253" r:id="rId6"/>
    <p:sldLayoutId id="2147484254" r:id="rId7"/>
    <p:sldLayoutId id="2147484255" r:id="rId8"/>
    <p:sldLayoutId id="2147484256" r:id="rId9"/>
    <p:sldLayoutId id="2147484257" r:id="rId10"/>
    <p:sldLayoutId id="2147484258" r:id="rId11"/>
    <p:sldLayoutId id="2147484259" r:id="rId12"/>
    <p:sldLayoutId id="2147484260" r:id="rId13"/>
    <p:sldLayoutId id="2147484261" r:id="rId14"/>
    <p:sldLayoutId id="2147484262" r:id="rId15"/>
    <p:sldLayoutId id="2147484263" r:id="rId16"/>
    <p:sldLayoutId id="2147484264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NUL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2BA59-D00B-4F42-9694-CE9E2A5F84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3006" y="1763981"/>
            <a:ext cx="8825658" cy="2141185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Welcome to </a:t>
            </a:r>
            <a:br>
              <a:rPr lang="en-US" dirty="0">
                <a:latin typeface="Century Gothic"/>
                <a:cs typeface="Calibri" panose="020F05020202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Norton Juxta Kempsey</a:t>
            </a:r>
            <a:br>
              <a:rPr lang="en-US" dirty="0">
                <a:latin typeface="Century Gothic"/>
                <a:cs typeface="Calibri" panose="020F05020202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CE </a:t>
            </a:r>
            <a:br>
              <a:rPr lang="en-US" dirty="0">
                <a:latin typeface="Century Gothic"/>
                <a:cs typeface="Calibri" panose="020F05020202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C3DA85-4578-1F4D-BFA1-FC2EF0361D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495" y="3904106"/>
            <a:ext cx="11661186" cy="861420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Parent Information EVENING</a:t>
            </a:r>
            <a:endParaRPr lang="en-US" sz="3600" dirty="0">
              <a:solidFill>
                <a:srgbClr val="002060"/>
              </a:solidFill>
              <a:latin typeface="Century Gothic"/>
              <a:cs typeface="Calibri" panose="020F0502020204030204" pitchFamily="34" charset="0"/>
            </a:endParaRPr>
          </a:p>
          <a:p>
            <a:pPr algn="ctr"/>
            <a:r>
              <a:rPr lang="en-US" sz="3600">
                <a:solidFill>
                  <a:srgbClr val="002060"/>
                </a:solidFill>
                <a:latin typeface="Century Gothic"/>
                <a:cs typeface="Calibri"/>
              </a:rPr>
              <a:t>10th June 2024</a:t>
            </a:r>
            <a:endParaRPr lang="en-US" sz="3600" dirty="0">
              <a:solidFill>
                <a:srgbClr val="002060"/>
              </a:solidFill>
              <a:latin typeface="Century Gothic"/>
              <a:cs typeface="Calibri"/>
            </a:endParaRPr>
          </a:p>
          <a:p>
            <a:pPr algn="ctr"/>
            <a:endParaRPr lang="en-US" sz="2000" i="1" cap="none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i="1" cap="none" dirty="0">
                <a:solidFill>
                  <a:srgbClr val="002060"/>
                </a:solidFill>
                <a:latin typeface="Century Gothic"/>
                <a:cs typeface="Calibri"/>
              </a:rPr>
              <a:t>Links to documents also available on Willow Induction class page on the school website</a:t>
            </a:r>
          </a:p>
          <a:p>
            <a:pPr algn="ctr"/>
            <a:endParaRPr lang="en-US" sz="20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7DE2D2E-3649-C942-ADEE-AF417ADFA730}"/>
              </a:ext>
            </a:extLst>
          </p:cNvPr>
          <p:cNvSpPr txBox="1">
            <a:spLocks/>
          </p:cNvSpPr>
          <p:nvPr/>
        </p:nvSpPr>
        <p:spPr>
          <a:xfrm>
            <a:off x="-1730658" y="6212721"/>
            <a:ext cx="8825658" cy="8614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817" y="400494"/>
            <a:ext cx="1937124" cy="1533402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D7039D8E-7BE3-BF75-D09F-9B784801D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5" y="290928"/>
            <a:ext cx="2079456" cy="1990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616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Century Gothic"/>
              </a:rPr>
              <a:t>Key People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695" y="2864288"/>
            <a:ext cx="1394571" cy="20951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917508"/>
              </p:ext>
            </p:extLst>
          </p:nvPr>
        </p:nvGraphicFramePr>
        <p:xfrm>
          <a:off x="136634" y="5383106"/>
          <a:ext cx="11855669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5669">
                  <a:extLst>
                    <a:ext uri="{9D8B030D-6E8A-4147-A177-3AD203B41FA5}">
                      <a16:colId xmlns:a16="http://schemas.microsoft.com/office/drawing/2014/main" val="25903872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             </a:t>
                      </a:r>
                      <a:r>
                        <a:rPr lang="en-GB" dirty="0">
                          <a:latin typeface="Century Gothic"/>
                        </a:rPr>
                        <a:t>Mrs</a:t>
                      </a:r>
                      <a:r>
                        <a:rPr lang="en-GB" baseline="0" dirty="0">
                          <a:latin typeface="Century Gothic"/>
                        </a:rPr>
                        <a:t> Dean                            Mrs Cross                        Miss Tarling                          Mrs Goode</a:t>
                      </a:r>
                    </a:p>
                    <a:p>
                      <a:r>
                        <a:rPr lang="en-GB" baseline="0" dirty="0">
                          <a:latin typeface="Century Gothic"/>
                        </a:rPr>
                        <a:t>          Head teacher                       School                    Willow Class Teacher              Teaching Assistant</a:t>
                      </a:r>
                    </a:p>
                    <a:p>
                      <a:r>
                        <a:rPr lang="en-GB" baseline="0" dirty="0">
                          <a:latin typeface="Century Gothic"/>
                        </a:rPr>
                        <a:t>                 DSL                             Administrator</a:t>
                      </a:r>
                    </a:p>
                    <a:p>
                      <a:r>
                        <a:rPr lang="en-GB" baseline="0" dirty="0"/>
                        <a:t>                           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327969"/>
                  </a:ext>
                </a:extLst>
              </a:tr>
            </a:tbl>
          </a:graphicData>
        </a:graphic>
      </p:graphicFrame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FCE808DB-6D20-BF01-3245-CDF77843A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4894" y="13277"/>
            <a:ext cx="2317105" cy="2216118"/>
          </a:xfrm>
          <a:prstGeom prst="rect">
            <a:avLst/>
          </a:prstGeom>
        </p:spPr>
      </p:pic>
      <p:pic>
        <p:nvPicPr>
          <p:cNvPr id="8" name="Picture 7" descr="A picture containing person, human face, clothing, smile&#10;&#10;Description automatically generated">
            <a:extLst>
              <a:ext uri="{FF2B5EF4-FFF2-40B4-BE49-F238E27FC236}">
                <a16:creationId xmlns:a16="http://schemas.microsoft.com/office/drawing/2014/main" id="{60CA1DCB-EB41-0C3C-44D0-5E48081B0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9398" y="2720529"/>
            <a:ext cx="1483960" cy="22259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78E2D3D6-CCAE-1619-1E4B-6C7938C8BD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/>
          <a:stretch/>
        </p:blipFill>
        <p:spPr>
          <a:xfrm>
            <a:off x="901677" y="2864288"/>
            <a:ext cx="1904217" cy="20778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1F12A59-D9A9-198E-218D-37F1A84EEE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5231" y="2864288"/>
            <a:ext cx="1904217" cy="208218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4756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D1992-451D-D448-A525-D36A5FCCA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latin typeface="Century Gothic"/>
              </a:rPr>
              <a:t>Key People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C95A5-CCBC-6349-A535-F4076C2CD3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748" y="2899953"/>
            <a:ext cx="11542613" cy="369678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>
                <a:latin typeface="Century Gothic"/>
              </a:rPr>
              <a:t>Mrs Sarah Marshall – Deputy Head Teacher and Deputy DSL</a:t>
            </a:r>
            <a:endParaRPr lang="en-US" dirty="0"/>
          </a:p>
          <a:p>
            <a:r>
              <a:rPr lang="en-US" sz="2800" dirty="0">
                <a:latin typeface="Century Gothic"/>
              </a:rPr>
              <a:t>Mrs Sheri Baker- Thrive Practitioner</a:t>
            </a:r>
          </a:p>
          <a:p>
            <a:r>
              <a:rPr lang="en-US" sz="2800" dirty="0">
                <a:latin typeface="Century Gothic"/>
              </a:rPr>
              <a:t>Mrs Jackie Cross – School Administrator</a:t>
            </a:r>
          </a:p>
          <a:p>
            <a:r>
              <a:rPr lang="en-US" sz="2800" dirty="0">
                <a:latin typeface="Century Gothic"/>
              </a:rPr>
              <a:t>Mrs Daisie Barnett – Chair of Governors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15B39492-CA43-65A4-75A9-E64D0F5ED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134" y="0"/>
            <a:ext cx="2478842" cy="237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334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916" y="521851"/>
            <a:ext cx="7688826" cy="1120193"/>
          </a:xfrm>
        </p:spPr>
        <p:txBody>
          <a:bodyPr/>
          <a:lstStyle/>
          <a:p>
            <a:r>
              <a:rPr lang="en-US" dirty="0">
                <a:latin typeface="Century Gothic"/>
              </a:rPr>
              <a:t>The School Day </a:t>
            </a:r>
            <a:r>
              <a:rPr lang="en-US" sz="1200" dirty="0">
                <a:latin typeface="Century Gothic"/>
              </a:rPr>
              <a:t>Please note ALL pupils start full-time in September. </a:t>
            </a:r>
            <a:br>
              <a:rPr lang="en-US" dirty="0">
                <a:latin typeface="Century Gothic"/>
              </a:rPr>
            </a:br>
            <a:endParaRPr lang="en-US" sz="1600" dirty="0">
              <a:latin typeface="Century Gothic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4"/>
            <a:ext cx="11587654" cy="250722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5500" dirty="0">
                <a:latin typeface="Twinkl" pitchFamily="2" charset="77"/>
                <a:cs typeface="Arial" panose="020B0604020202020204" pitchFamily="34" charset="0"/>
              </a:rPr>
              <a:t>		</a:t>
            </a:r>
            <a:endParaRPr lang="en-GB" sz="5500" dirty="0">
              <a:solidFill>
                <a:schemeClr val="tx1"/>
              </a:solidFill>
              <a:latin typeface="Twinkl" pitchFamily="2" charset="77"/>
              <a:ea typeface="ＭＳ Ｐゴシック" charset="0"/>
              <a:cs typeface="Arial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54C583F0-B622-9796-B0BB-6901F7632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381" y="0"/>
            <a:ext cx="2158629" cy="2148055"/>
          </a:xfrm>
          <a:prstGeom prst="rect">
            <a:avLst/>
          </a:prstGeom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2A11CF5D-75A1-4B81-C7B2-7ADBE41277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587931"/>
              </p:ext>
            </p:extLst>
          </p:nvPr>
        </p:nvGraphicFramePr>
        <p:xfrm>
          <a:off x="482675" y="1327896"/>
          <a:ext cx="9421637" cy="511679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935296">
                  <a:extLst>
                    <a:ext uri="{9D8B030D-6E8A-4147-A177-3AD203B41FA5}">
                      <a16:colId xmlns:a16="http://schemas.microsoft.com/office/drawing/2014/main" val="1625021637"/>
                    </a:ext>
                  </a:extLst>
                </a:gridCol>
                <a:gridCol w="8486341">
                  <a:extLst>
                    <a:ext uri="{9D8B030D-6E8A-4147-A177-3AD203B41FA5}">
                      <a16:colId xmlns:a16="http://schemas.microsoft.com/office/drawing/2014/main" val="1770055412"/>
                    </a:ext>
                  </a:extLst>
                </a:gridCol>
              </a:tblGrid>
              <a:tr h="4065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/>
                        <a:t>7.45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/>
                        <a:t>Breakfast Club starts (Optional)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7696096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r>
                        <a:rPr lang="en-GB" altLang="en-US" sz="1800" dirty="0"/>
                        <a:t>8.45 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1800" dirty="0"/>
                        <a:t>Enter school by the main gates where Mrs Dean is waiting to greet you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955717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9.00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Welcome, put belongings away, emotions chart and registration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176063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9.10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Collective worship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8633698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9.30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First learning session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531560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r>
                        <a:rPr lang="en-GB" sz="1800" dirty="0"/>
                        <a:t>10.30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Snack time (Children can help themselves to water throughout the day)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1959116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r>
                        <a:rPr lang="en-GB" sz="1800" dirty="0"/>
                        <a:t>10.30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Play time (on own playground for first few weeks)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0197312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r>
                        <a:rPr lang="en-GB" sz="1800" dirty="0"/>
                        <a:t>10.45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Second learning session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8794375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r>
                        <a:rPr lang="en-GB" sz="1800" dirty="0"/>
                        <a:t>12.00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Lunch time/ play time (on own playground initially)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7487577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1.00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Afternoon registration and afternoon learning session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811240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3.15 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Story time and preparation for home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580906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3.30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Home time or hand over to after school club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990001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5.45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Last collection from after school club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6011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217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928E4-16A2-36EC-42D0-E06B22D25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and Helping the Children to Settle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7C633-74D7-67FE-FA3D-90610E96A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092" y="2332103"/>
            <a:ext cx="11005657" cy="395909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dirty="0"/>
              <a:t>Drop in sessions</a:t>
            </a:r>
          </a:p>
          <a:p>
            <a:r>
              <a:rPr lang="en-US" sz="2800" dirty="0"/>
              <a:t>Induction morning</a:t>
            </a:r>
          </a:p>
          <a:p>
            <a:r>
              <a:rPr lang="en-US" sz="2800" dirty="0"/>
              <a:t>We spend first few weeks focusing on getting to know the children, allowing them to become familiar with new environment and routines as well as each other</a:t>
            </a:r>
          </a:p>
          <a:p>
            <a:r>
              <a:rPr lang="en-US" sz="2800" dirty="0"/>
              <a:t>Lots of games and activities designed to help the children get to know each other</a:t>
            </a:r>
          </a:p>
          <a:p>
            <a:r>
              <a:rPr lang="en-US" sz="2800" err="1"/>
              <a:t>Marvellous</a:t>
            </a:r>
            <a:r>
              <a:rPr lang="en-US" sz="2800" dirty="0"/>
              <a:t> Me bags </a:t>
            </a: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CC227679-109C-A823-1D39-0CCFA44FF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381" y="0"/>
            <a:ext cx="2158629" cy="214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12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313" y="741056"/>
            <a:ext cx="5444580" cy="974057"/>
          </a:xfrm>
        </p:spPr>
        <p:txBody>
          <a:bodyPr/>
          <a:lstStyle/>
          <a:p>
            <a:pPr algn="ctr"/>
            <a:r>
              <a:rPr lang="en-US" err="1">
                <a:latin typeface="Century Gothic"/>
              </a:rPr>
              <a:t>Marvellous</a:t>
            </a:r>
            <a:r>
              <a:rPr lang="en-US" dirty="0">
                <a:latin typeface="Century Gothic"/>
              </a:rPr>
              <a:t> Me!</a:t>
            </a:r>
            <a:endParaRPr lang="en-US">
              <a:latin typeface="Century Gothic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3"/>
            <a:ext cx="11587654" cy="380508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ja-JP" sz="3600" dirty="0">
                <a:latin typeface="Century Gothic"/>
                <a:ea typeface="メイリオ"/>
                <a:cs typeface="Arial"/>
              </a:rPr>
              <a:t>‘Marvellous Me’ bags will be sent to you later this term.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ja-JP" sz="3600" dirty="0">
                <a:latin typeface="Century Gothic"/>
                <a:ea typeface="メイリオ"/>
                <a:cs typeface="Arial"/>
              </a:rPr>
              <a:t>In the bag there will be an activity.</a:t>
            </a:r>
            <a:endParaRPr lang="en-GB" altLang="ja-JP" sz="3600">
              <a:solidFill>
                <a:schemeClr val="tx1"/>
              </a:solidFill>
              <a:latin typeface="Century Gothic"/>
              <a:ea typeface="メイリオ"/>
              <a:cs typeface="Arial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GB" altLang="en-US" sz="3600" dirty="0">
              <a:latin typeface="Century Gothic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3600" dirty="0">
                <a:latin typeface="Century Gothic"/>
                <a:cs typeface="Arial"/>
              </a:rPr>
              <a:t>Can you please complete the </a:t>
            </a:r>
            <a:r>
              <a:rPr lang="ja-JP" altLang="en-GB" sz="3600" dirty="0">
                <a:latin typeface="Century Gothic"/>
                <a:ea typeface="メイリオ"/>
                <a:cs typeface="Arial"/>
              </a:rPr>
              <a:t>‘</a:t>
            </a:r>
            <a:r>
              <a:rPr lang="en-GB" altLang="ja-JP" sz="3600" dirty="0">
                <a:latin typeface="Century Gothic"/>
                <a:ea typeface="メイリオ"/>
                <a:cs typeface="Arial"/>
              </a:rPr>
              <a:t>Marvellous Me</a:t>
            </a:r>
            <a:r>
              <a:rPr lang="ja-JP" altLang="en-GB" sz="3600" dirty="0">
                <a:latin typeface="Century Gothic"/>
                <a:ea typeface="メイリオ"/>
                <a:cs typeface="Arial"/>
              </a:rPr>
              <a:t>’</a:t>
            </a:r>
            <a:r>
              <a:rPr lang="en-GB" altLang="ja-JP" sz="3600" dirty="0">
                <a:latin typeface="Century Gothic"/>
                <a:ea typeface="メイリオ"/>
                <a:cs typeface="Arial"/>
              </a:rPr>
              <a:t> activity with your child and return it to school at the start of the new term. These will be used to form the first part of your child</a:t>
            </a:r>
            <a:r>
              <a:rPr lang="ja-JP" altLang="en-GB" sz="3600" dirty="0">
                <a:latin typeface="Century Gothic"/>
                <a:ea typeface="メイリオ"/>
                <a:cs typeface="Arial"/>
              </a:rPr>
              <a:t>’</a:t>
            </a:r>
            <a:r>
              <a:rPr lang="en-GB" altLang="ja-JP" sz="3600" dirty="0">
                <a:latin typeface="Century Gothic"/>
                <a:ea typeface="メイリオ"/>
                <a:cs typeface="Arial"/>
              </a:rPr>
              <a:t>s learning journey with us and kick start our first topic.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2"/>
            <a:ext cx="11916697" cy="164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dirty="0">
              <a:latin typeface="Twinkl" pitchFamily="2" charset="77"/>
              <a:ea typeface="ＭＳ Ｐゴシック" charset="0"/>
              <a:cs typeface="Arial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0323" y="0"/>
            <a:ext cx="2271677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C7390-4D95-6F9C-16F1-31B8950F6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the Year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6F411C51-E779-0797-637C-9860DA031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270914"/>
              </p:ext>
            </p:extLst>
          </p:nvPr>
        </p:nvGraphicFramePr>
        <p:xfrm>
          <a:off x="313150" y="2860109"/>
          <a:ext cx="11579903" cy="201168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29984">
                  <a:extLst>
                    <a:ext uri="{9D8B030D-6E8A-4147-A177-3AD203B41FA5}">
                      <a16:colId xmlns:a16="http://schemas.microsoft.com/office/drawing/2014/main" val="2095004403"/>
                    </a:ext>
                  </a:extLst>
                </a:gridCol>
                <a:gridCol w="2165958">
                  <a:extLst>
                    <a:ext uri="{9D8B030D-6E8A-4147-A177-3AD203B41FA5}">
                      <a16:colId xmlns:a16="http://schemas.microsoft.com/office/drawing/2014/main" val="2009598651"/>
                    </a:ext>
                  </a:extLst>
                </a:gridCol>
                <a:gridCol w="1694009">
                  <a:extLst>
                    <a:ext uri="{9D8B030D-6E8A-4147-A177-3AD203B41FA5}">
                      <a16:colId xmlns:a16="http://schemas.microsoft.com/office/drawing/2014/main" val="2913277062"/>
                    </a:ext>
                  </a:extLst>
                </a:gridCol>
                <a:gridCol w="1929984">
                  <a:extLst>
                    <a:ext uri="{9D8B030D-6E8A-4147-A177-3AD203B41FA5}">
                      <a16:colId xmlns:a16="http://schemas.microsoft.com/office/drawing/2014/main" val="4075944638"/>
                    </a:ext>
                  </a:extLst>
                </a:gridCol>
                <a:gridCol w="1929984">
                  <a:extLst>
                    <a:ext uri="{9D8B030D-6E8A-4147-A177-3AD203B41FA5}">
                      <a16:colId xmlns:a16="http://schemas.microsoft.com/office/drawing/2014/main" val="2193029607"/>
                    </a:ext>
                  </a:extLst>
                </a:gridCol>
                <a:gridCol w="1929984">
                  <a:extLst>
                    <a:ext uri="{9D8B030D-6E8A-4147-A177-3AD203B41FA5}">
                      <a16:colId xmlns:a16="http://schemas.microsoft.com/office/drawing/2014/main" val="1811810075"/>
                    </a:ext>
                  </a:extLst>
                </a:gridCol>
              </a:tblGrid>
              <a:tr h="41753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760700"/>
                  </a:ext>
                </a:extLst>
              </a:tr>
              <a:tr h="1278296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Me and My Community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Celebrations and Special Occasions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 Walk on the Wild Side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Castles, Dragons, Princesses and Knights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Jack and the Beanstalk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Minibeasts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69915"/>
                  </a:ext>
                </a:extLst>
              </a:tr>
            </a:tbl>
          </a:graphicData>
        </a:graphic>
      </p:graphicFrame>
      <p:pic>
        <p:nvPicPr>
          <p:cNvPr id="5" name="Picture 4" descr="Logo">
            <a:extLst>
              <a:ext uri="{FF2B5EF4-FFF2-40B4-BE49-F238E27FC236}">
                <a16:creationId xmlns:a16="http://schemas.microsoft.com/office/drawing/2014/main" id="{379372D9-756E-DAC7-BE52-3B542496A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381" y="0"/>
            <a:ext cx="2158629" cy="214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00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C95A5-CCBC-6349-A535-F4076C2CD3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80" y="2287595"/>
            <a:ext cx="11154612" cy="421830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charset="2"/>
              <a:buChar char="Ø"/>
            </a:pPr>
            <a:r>
              <a:rPr lang="en-US" sz="2300" dirty="0">
                <a:solidFill>
                  <a:srgbClr val="002060"/>
                </a:solidFill>
                <a:latin typeface="Century Gothic"/>
              </a:rPr>
              <a:t>The Early Years Foundation Stage (EYFS), is a series of guidelines on the learning and development of children up to five years old.  The curriculum covers seven key areas of learning deemed essential for a child’s early years development. See web page for more information</a:t>
            </a:r>
            <a:endParaRPr lang="en-US" sz="2300" u="sng" dirty="0">
              <a:solidFill>
                <a:srgbClr val="002060"/>
              </a:solidFill>
              <a:latin typeface="Century Gothic"/>
            </a:endParaRPr>
          </a:p>
          <a:p>
            <a:pPr>
              <a:buFont typeface="Wingdings" charset="2"/>
              <a:buChar char="Ø"/>
            </a:pPr>
            <a:r>
              <a:rPr lang="en-US" sz="2300" dirty="0">
                <a:solidFill>
                  <a:srgbClr val="002060"/>
                </a:solidFill>
                <a:latin typeface="Century Gothic"/>
              </a:rPr>
              <a:t>We ensure children are active in their learning through play and a wide range of hands- on experiences. A mixture of adult led and child-initiated learning skills are taught and consolidation is </a:t>
            </a:r>
            <a:r>
              <a:rPr lang="en-US" sz="2300" b="1" dirty="0">
                <a:solidFill>
                  <a:srgbClr val="002060"/>
                </a:solidFill>
                <a:latin typeface="Century Gothic"/>
              </a:rPr>
              <a:t>both indoors and outdoors</a:t>
            </a:r>
          </a:p>
          <a:p>
            <a:pPr>
              <a:buFont typeface="Wingdings" charset="2"/>
              <a:buChar char="Ø"/>
            </a:pPr>
            <a:r>
              <a:rPr lang="en-US" sz="2300" dirty="0">
                <a:solidFill>
                  <a:srgbClr val="002060"/>
                </a:solidFill>
                <a:latin typeface="Century Gothic"/>
              </a:rPr>
              <a:t>The ‘Early Learning Goals’ </a:t>
            </a:r>
            <a:r>
              <a:rPr lang="en-US" sz="2300" dirty="0" err="1">
                <a:solidFill>
                  <a:srgbClr val="002060"/>
                </a:solidFill>
                <a:latin typeface="Century Gothic"/>
              </a:rPr>
              <a:t>summarise</a:t>
            </a:r>
            <a:r>
              <a:rPr lang="en-US" sz="2300" dirty="0">
                <a:solidFill>
                  <a:srgbClr val="002060"/>
                </a:solidFill>
                <a:latin typeface="Century Gothic"/>
              </a:rPr>
              <a:t> the knowledge, skills and understanding that all young children should have gained by the end of the Reception Year. See link on our website and information booklet in Autumn term. 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9BBFBB-1ED2-3248-92B7-63B82736C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863" y="887171"/>
            <a:ext cx="8761413" cy="706964"/>
          </a:xfrm>
        </p:spPr>
        <p:txBody>
          <a:bodyPr/>
          <a:lstStyle/>
          <a:p>
            <a:pPr algn="ctr"/>
            <a:r>
              <a:rPr lang="en-US" sz="4400" dirty="0">
                <a:latin typeface="Century Gothic"/>
              </a:rPr>
              <a:t>What is the Early Years Curriculum?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AD078A4-D78B-FA64-5D1A-59A91D219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134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09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A3E164DF-61AA-9265-5E97-70E796C5F2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435154"/>
              </p:ext>
            </p:extLst>
          </p:nvPr>
        </p:nvGraphicFramePr>
        <p:xfrm>
          <a:off x="546278" y="2056514"/>
          <a:ext cx="11180586" cy="4551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C39BBFBB-1ED2-3248-92B7-63B82736C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575" y="811112"/>
            <a:ext cx="8761413" cy="706964"/>
          </a:xfrm>
        </p:spPr>
        <p:txBody>
          <a:bodyPr/>
          <a:lstStyle/>
          <a:p>
            <a:pPr algn="ctr"/>
            <a:r>
              <a:rPr lang="en-US" sz="4800" dirty="0">
                <a:latin typeface="Century Gothic"/>
                <a:cs typeface="Calibri"/>
              </a:rPr>
              <a:t>How are Children Assessed?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7EEC68E-5750-904F-AD4A-19C8E12E7046}"/>
              </a:ext>
            </a:extLst>
          </p:cNvPr>
          <p:cNvSpPr txBox="1">
            <a:spLocks/>
          </p:cNvSpPr>
          <p:nvPr/>
        </p:nvSpPr>
        <p:spPr>
          <a:xfrm>
            <a:off x="8592781" y="2968000"/>
            <a:ext cx="4039615" cy="3472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b="1" dirty="0">
              <a:latin typeface="Twinkl" pitchFamily="2" charset="77"/>
            </a:endParaRPr>
          </a:p>
          <a:p>
            <a:pPr marL="0" indent="0">
              <a:buFont typeface="Wingdings 3" charset="2"/>
              <a:buNone/>
            </a:pPr>
            <a:endParaRPr lang="en-US" dirty="0">
              <a:latin typeface="Twinkl" pitchFamily="2" charset="77"/>
            </a:endParaRPr>
          </a:p>
          <a:p>
            <a:pPr marL="0" indent="0">
              <a:buFont typeface="Wingdings 3" charset="2"/>
              <a:buNone/>
            </a:pPr>
            <a:endParaRPr lang="en-US" dirty="0">
              <a:latin typeface="Twinkl" pitchFamily="2" charset="77"/>
            </a:endParaRP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ED55921A-DF9A-54C5-8740-43B1CA006C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4471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03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340" y="954003"/>
            <a:ext cx="8891207" cy="706964"/>
          </a:xfrm>
        </p:spPr>
        <p:txBody>
          <a:bodyPr/>
          <a:lstStyle/>
          <a:p>
            <a:pPr algn="ctr"/>
            <a:r>
              <a:rPr lang="en-US" sz="4000" dirty="0">
                <a:latin typeface="Century Gothic"/>
                <a:cs typeface="Calibri"/>
              </a:rPr>
              <a:t>How Do We Ensure Progress Is Made?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2" y="2544506"/>
            <a:ext cx="11649315" cy="4129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altLang="en-US" sz="2400" dirty="0">
                <a:latin typeface="Century Gothic"/>
                <a:cs typeface="Arial"/>
              </a:rPr>
              <a:t>Evidence is gathered and kept in a class Learning Journey, this will include photographs, observations and any recorded work. </a:t>
            </a:r>
            <a:endParaRPr lang="en-GB" altLang="en-US" sz="2400">
              <a:latin typeface="Century Gothic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altLang="en-US" sz="2400" dirty="0">
                <a:latin typeface="Century Gothic"/>
                <a:cs typeface="Arial"/>
              </a:rPr>
              <a:t>Progress is tracked and monitored across the school using an online tool (Insight)</a:t>
            </a:r>
            <a:endParaRPr lang="en-GB" altLang="en-US" sz="2400">
              <a:solidFill>
                <a:srgbClr val="FF0000"/>
              </a:solidFill>
              <a:latin typeface="Century Gothic"/>
              <a:cs typeface="Arial"/>
            </a:endParaRPr>
          </a:p>
          <a:p>
            <a:pPr>
              <a:buNone/>
            </a:pPr>
            <a:r>
              <a:rPr lang="en-GB" altLang="en-US" sz="2400" dirty="0">
                <a:latin typeface="Century Gothic"/>
                <a:cs typeface="Arial"/>
              </a:rPr>
              <a:t>We use assessment to inform our practice, plan for next steps and tailor the setting to provide suitably challenging activities and experiences.</a:t>
            </a:r>
          </a:p>
          <a:p>
            <a:pPr>
              <a:buNone/>
            </a:pPr>
            <a:r>
              <a:rPr lang="en-GB" altLang="ja-JP" sz="2400" dirty="0">
                <a:latin typeface="Century Gothic"/>
                <a:ea typeface="メイリオ"/>
                <a:cs typeface="Arial"/>
              </a:rPr>
              <a:t>We value our </a:t>
            </a:r>
            <a:r>
              <a:rPr lang="ja-JP" altLang="en-GB" sz="2400">
                <a:latin typeface="Century Gothic"/>
                <a:ea typeface="メイリオ"/>
                <a:cs typeface="Arial"/>
              </a:rPr>
              <a:t>‘</a:t>
            </a:r>
            <a:r>
              <a:rPr lang="en-GB" altLang="ja-JP" sz="2400" dirty="0">
                <a:latin typeface="Century Gothic"/>
                <a:ea typeface="メイリオ"/>
                <a:cs typeface="Arial"/>
              </a:rPr>
              <a:t>Open Door</a:t>
            </a:r>
            <a:r>
              <a:rPr lang="ja-JP" altLang="en-GB" sz="2400">
                <a:latin typeface="Century Gothic"/>
                <a:ea typeface="メイリオ"/>
                <a:cs typeface="Arial"/>
              </a:rPr>
              <a:t>’</a:t>
            </a:r>
            <a:r>
              <a:rPr lang="en-GB" altLang="ja-JP" sz="2400" dirty="0">
                <a:latin typeface="Century Gothic"/>
                <a:ea typeface="メイリオ"/>
                <a:cs typeface="Arial"/>
              </a:rPr>
              <a:t> policy </a:t>
            </a:r>
            <a:endParaRPr lang="en-GB" altLang="ja-JP" sz="2400">
              <a:latin typeface="Century Gothic"/>
              <a:ea typeface="メイリオ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altLang="ja-JP" sz="2400" dirty="0">
                <a:latin typeface="Century Gothic"/>
                <a:ea typeface="メイリオ"/>
                <a:cs typeface="Arial"/>
              </a:rPr>
              <a:t>Please contact via Home School Link Book, Seesaw or Email</a:t>
            </a:r>
            <a:endParaRPr lang="en-US" sz="2400">
              <a:latin typeface="Century Gothic"/>
              <a:ea typeface="メイリオ"/>
              <a:cs typeface="Arial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15AFED80-3C8F-3450-F2C8-29C4958CD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134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799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144" y="639688"/>
            <a:ext cx="8353628" cy="1120193"/>
          </a:xfrm>
        </p:spPr>
        <p:txBody>
          <a:bodyPr/>
          <a:lstStyle/>
          <a:p>
            <a:pPr algn="ctr"/>
            <a:r>
              <a:rPr lang="en-US" sz="4400" dirty="0">
                <a:latin typeface="Century Gothic"/>
              </a:rPr>
              <a:t>How Will You Know How Well Your Child Is Progressing?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2" y="2544507"/>
            <a:ext cx="10472095" cy="366510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Learning Journey records.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Home school link books.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Parent teacher consultation evenings- two per year. </a:t>
            </a:r>
            <a:endParaRPr lang="en-GB" sz="2800">
              <a:solidFill>
                <a:schemeClr val="tx1"/>
              </a:solidFill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End of year report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Congratulations assemblies, postcards and texts.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Notes from school.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Talking to your child.</a:t>
            </a:r>
          </a:p>
          <a:p>
            <a:pPr marL="0" indent="0">
              <a:buNone/>
            </a:pPr>
            <a:endParaRPr lang="en-US" dirty="0">
              <a:solidFill>
                <a:srgbClr val="404040"/>
              </a:solidFill>
              <a:latin typeface="Century Gothic" panose="020B0502020202020204"/>
              <a:ea typeface="ＭＳ Ｐゴシック" charset="0"/>
              <a:cs typeface="Arial" charset="0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AB5D0176-7DC2-9A56-5C3A-4269FDCCA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1943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02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78426"/>
            <a:ext cx="7688826" cy="1120193"/>
          </a:xfrm>
        </p:spPr>
        <p:txBody>
          <a:bodyPr/>
          <a:lstStyle/>
          <a:p>
            <a:pPr algn="ctr"/>
            <a:r>
              <a:rPr lang="en-US" dirty="0">
                <a:latin typeface="Century Gothic"/>
              </a:rPr>
              <a:t>Preparing for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4"/>
            <a:ext cx="11587654" cy="250722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5500" dirty="0">
                <a:latin typeface="Twinkl" pitchFamily="2" charset="77"/>
                <a:cs typeface="Arial" panose="020B0604020202020204" pitchFamily="34" charset="0"/>
              </a:rPr>
              <a:t>		</a:t>
            </a:r>
            <a:endParaRPr lang="en-GB" sz="5500" dirty="0">
              <a:solidFill>
                <a:schemeClr val="tx1"/>
              </a:solidFill>
              <a:latin typeface="Twinkl" pitchFamily="2" charset="77"/>
              <a:ea typeface="ＭＳ Ｐゴシック" charset="0"/>
              <a:cs typeface="Arial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97251" y="1955070"/>
            <a:ext cx="11916697" cy="500810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Recognise their name</a:t>
            </a:r>
            <a:endParaRPr lang="en-US" sz="2400">
              <a:latin typeface="Century Gothic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Dress and undress themselves, including coats, socks/tights and shoes 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Use the toilet independently and flush it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Wash and dry their hands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Tidy up after themselves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Understand that they must take turns and share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Open food packaging and drinks bottles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Use a spoon, knife and fork to eat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Hold a pencil to draw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390938E-8F62-5927-4C79-DF4956D84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377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82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78426"/>
            <a:ext cx="7688826" cy="1120193"/>
          </a:xfrm>
        </p:spPr>
        <p:txBody>
          <a:bodyPr/>
          <a:lstStyle/>
          <a:p>
            <a:pPr algn="ctr"/>
            <a:r>
              <a:rPr lang="en-US" dirty="0">
                <a:latin typeface="Century Gothic"/>
              </a:rPr>
              <a:t>Preparing for School- </a:t>
            </a:r>
            <a:r>
              <a:rPr lang="en-US" i="1" dirty="0">
                <a:latin typeface="Century Gothic"/>
              </a:rPr>
              <a:t>Uniform</a:t>
            </a:r>
            <a:endParaRPr lang="en-US" i="1">
              <a:latin typeface="Century Gothic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4"/>
            <a:ext cx="11587654" cy="250722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endParaRPr lang="en-GB" sz="5500" dirty="0">
              <a:solidFill>
                <a:schemeClr val="tx1"/>
              </a:solidFill>
              <a:latin typeface="Twinkl" pitchFamily="2" charset="77"/>
              <a:ea typeface="ＭＳ Ｐゴシック" charset="0"/>
              <a:cs typeface="Arial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1"/>
            <a:ext cx="12005187" cy="40318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Please ensure that names are in/on </a:t>
            </a:r>
            <a:r>
              <a:rPr lang="en-GB" sz="2000" b="1" i="1" u="sng" dirty="0">
                <a:latin typeface="Century Gothic"/>
                <a:ea typeface="ＭＳ Ｐゴシック"/>
                <a:cs typeface="Arial"/>
              </a:rPr>
              <a:t>EVERYTHING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 including lunchboxes and water bottles!!! </a:t>
            </a: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Book bag and lunch box only, no big bags. </a:t>
            </a: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Send waterproof coats EVERYDAY-we like to get outside whatever the weather!</a:t>
            </a: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Sensible shoes, no jewellery, no excessive hair accessories.</a:t>
            </a:r>
          </a:p>
          <a:p>
            <a:pPr>
              <a:lnSpc>
                <a:spcPct val="80000"/>
              </a:lnSpc>
              <a:defRPr/>
            </a:pPr>
            <a:endParaRPr lang="en-GB" sz="2000" b="1" i="1" u="sng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b="1" i="1" u="sng" dirty="0">
                <a:latin typeface="Century Gothic"/>
                <a:ea typeface="ＭＳ Ｐゴシック"/>
                <a:cs typeface="Arial"/>
              </a:rPr>
              <a:t>NAMED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 </a:t>
            </a:r>
            <a:r>
              <a:rPr lang="en-GB" sz="2000" i="1" dirty="0">
                <a:latin typeface="Century Gothic"/>
                <a:ea typeface="ＭＳ Ｐゴシック"/>
                <a:cs typeface="Arial"/>
              </a:rPr>
              <a:t> 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P.E. kits (currently coming to school in kits on PE days)</a:t>
            </a: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b="1" i="1" u="sng" dirty="0">
                <a:latin typeface="Century Gothic"/>
                <a:ea typeface="ＭＳ Ｐゴシック"/>
                <a:cs typeface="Arial"/>
              </a:rPr>
              <a:t>NAMED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 wellies and waterproof suit to keep at school- we use our outdoor area daily, come rain or shine</a:t>
            </a: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Home Link Book will be looked at everyday; please use this as a first point of contact for non-urgent information or questions.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576" y="0"/>
            <a:ext cx="2348779" cy="224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68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8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2"/>
            <a:ext cx="11916697" cy="164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dirty="0">
              <a:latin typeface="Twinkl" pitchFamily="2" charset="77"/>
              <a:ea typeface="ＭＳ Ｐゴシック" charset="0"/>
              <a:cs typeface="Arial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552F93-9043-9C47-B7FE-E2F30DC72EF2}"/>
              </a:ext>
            </a:extLst>
          </p:cNvPr>
          <p:cNvSpPr txBox="1"/>
          <p:nvPr/>
        </p:nvSpPr>
        <p:spPr>
          <a:xfrm>
            <a:off x="186813" y="117760"/>
            <a:ext cx="1071154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dirty="0">
                <a:latin typeface="Century Gothic"/>
              </a:rPr>
              <a:t>Willow Class Page on School Website</a:t>
            </a:r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3480677" y="2965062"/>
            <a:ext cx="1091946" cy="463938"/>
          </a:xfrm>
          <a:prstGeom prst="straightConnector1">
            <a:avLst/>
          </a:prstGeom>
          <a:ln w="76200">
            <a:solidFill>
              <a:schemeClr val="tx2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F8D0FB4C-6E7A-D65E-0DD5-14F9E3390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196" y="1380789"/>
            <a:ext cx="7414219" cy="5108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1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143" y="2833953"/>
            <a:ext cx="11587654" cy="402560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We look forward to working with you and meeting your children.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Staff are always happy to answer any questions you may have 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so don’t hesitate to contact us.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Please check induction letter for the timetable of </a:t>
            </a:r>
            <a:r>
              <a:rPr lang="en-GB" sz="2800">
                <a:solidFill>
                  <a:schemeClr val="tx1"/>
                </a:solidFill>
                <a:latin typeface="Century Gothic"/>
                <a:cs typeface="Arial"/>
              </a:rPr>
              <a:t>events.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Classroom visit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2800" dirty="0">
              <a:solidFill>
                <a:schemeClr val="tx1"/>
              </a:solidFill>
              <a:latin typeface="Century Gothic"/>
              <a:hlinkClick r:id="rId2" invalidUrl="http: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2"/>
            <a:ext cx="11916697" cy="164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dirty="0">
              <a:latin typeface="Twinkl" pitchFamily="2" charset="77"/>
              <a:ea typeface="ＭＳ Ｐゴシック" charset="0"/>
              <a:cs typeface="Arial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169C0D56-DF3A-311C-0F2A-9AAE2D4003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047" y="362425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851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Custom 7">
      <a:dk1>
        <a:srgbClr val="000000"/>
      </a:dk1>
      <a:lt1>
        <a:srgbClr val="FFFFFF"/>
      </a:lt1>
      <a:dk2>
        <a:srgbClr val="0E5580"/>
      </a:dk2>
      <a:lt2>
        <a:srgbClr val="EBEBEB"/>
      </a:lt2>
      <a:accent1>
        <a:srgbClr val="F3FB10"/>
      </a:accent1>
      <a:accent2>
        <a:srgbClr val="E5E25E"/>
      </a:accent2>
      <a:accent3>
        <a:srgbClr val="7DD8ED"/>
      </a:accent3>
      <a:accent4>
        <a:srgbClr val="5AA0F5"/>
      </a:accent4>
      <a:accent5>
        <a:srgbClr val="75CEEC"/>
      </a:accent5>
      <a:accent6>
        <a:srgbClr val="32A8D9"/>
      </a:accent6>
      <a:hlink>
        <a:srgbClr val="4F3BE7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6926eeae-0d7a-49bf-b0ac-166d4fc20773">SVVSQVN3FXYW-1379705205-500400</_dlc_DocId>
    <_dlc_DocIdUrl xmlns="6926eeae-0d7a-49bf-b0ac-166d4fc20773">
      <Url>https://nortonprimary.sharepoint.com/sites/NJKTeachingSharedDrive/_layouts/15/DocIdRedir.aspx?ID=SVVSQVN3FXYW-1379705205-500400</Url>
      <Description>SVVSQVN3FXYW-1379705205-500400</Description>
    </_dlc_DocIdUrl>
    <lcf76f155ced4ddcb4097134ff3c332f xmlns="670ee706-ee6e-4727-a084-746c7beec48b">
      <Terms xmlns="http://schemas.microsoft.com/office/infopath/2007/PartnerControls"/>
    </lcf76f155ced4ddcb4097134ff3c332f>
    <TaxCatchAll xmlns="6926eeae-0d7a-49bf-b0ac-166d4fc20773"/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5" ma:contentTypeDescription="Create a new document." ma:contentTypeScope="" ma:versionID="19190d0aa2eec798c9210b9f12043a35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bf730e63c9a07775643206c065fc3efc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BF0EF7-0EA2-4CC7-9EA5-88CE85D72E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5F9E36-EB21-486E-BB77-217495386B07}">
  <ds:schemaRefs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6926eeae-0d7a-49bf-b0ac-166d4fc20773"/>
    <ds:schemaRef ds:uri="http://schemas.openxmlformats.org/package/2006/metadata/core-properties"/>
    <ds:schemaRef ds:uri="http://schemas.microsoft.com/office/2006/documentManagement/types"/>
    <ds:schemaRef ds:uri="670ee706-ee6e-4727-a084-746c7beec48b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7153B7-3CBE-4552-91D8-D52B7D67C69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E838E72D-7E12-4BB5-AEDA-1534B21FBA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26eeae-0d7a-49bf-b0ac-166d4fc20773"/>
    <ds:schemaRef ds:uri="670ee706-ee6e-4727-a084-746c7beec4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{E841B37A-75D2-FD48-B971-604F9E00FA5C}tf10001076</Template>
  <TotalTime>4291</TotalTime>
  <Words>931</Words>
  <Application>Microsoft Office PowerPoint</Application>
  <PresentationFormat>Widescreen</PresentationFormat>
  <Paragraphs>142</Paragraphs>
  <Slides>15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Century Gothic</vt:lpstr>
      <vt:lpstr>Twinkl</vt:lpstr>
      <vt:lpstr>Wingdings</vt:lpstr>
      <vt:lpstr>Wingdings 3</vt:lpstr>
      <vt:lpstr>Ion Boardroom</vt:lpstr>
      <vt:lpstr>Welcome to  Norton Juxta Kempsey CE  Primary School</vt:lpstr>
      <vt:lpstr>Key People</vt:lpstr>
      <vt:lpstr>Key People</vt:lpstr>
      <vt:lpstr>The School Day Please note ALL pupils start full-time in September.  </vt:lpstr>
      <vt:lpstr>Induction and Helping the Children to Settle</vt:lpstr>
      <vt:lpstr>Marvellous Me!</vt:lpstr>
      <vt:lpstr>Overview of the Year</vt:lpstr>
      <vt:lpstr>What is the Early Years Curriculum?</vt:lpstr>
      <vt:lpstr>How are Children Assessed?</vt:lpstr>
      <vt:lpstr>How Do We Ensure Progress Is Made?</vt:lpstr>
      <vt:lpstr>How Will You Know How Well Your Child Is Progressing?</vt:lpstr>
      <vt:lpstr>Preparing for School</vt:lpstr>
      <vt:lpstr>Preparing for School- Uniform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Norton Juxta Kempsey CE First School</dc:title>
  <dc:creator>Kane Marshall</dc:creator>
  <cp:lastModifiedBy>J Dean</cp:lastModifiedBy>
  <cp:revision>456</cp:revision>
  <cp:lastPrinted>2018-06-11T14:32:27Z</cp:lastPrinted>
  <dcterms:created xsi:type="dcterms:W3CDTF">2018-06-06T20:26:09Z</dcterms:created>
  <dcterms:modified xsi:type="dcterms:W3CDTF">2024-06-10T17:18:30Z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_dlc_DocIdItemGuid">
    <vt:lpwstr>4ab5096d-423e-4341-a66a-bf49ee089b66</vt:lpwstr>
  </property>
  <property fmtid="{D5CDD505-2E9C-101B-9397-08002B2CF9AE}" pid="4" name="MediaServiceImageTags">
    <vt:lpwstr/>
  </property>
</Properties>
</file>