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307" r:id="rId1"/>
  </p:sldMasterIdLst>
  <p:notesMasterIdLst>
    <p:notesMasterId r:id="rId16"/>
  </p:notesMasterIdLst>
  <p:sldIdLst>
    <p:sldId id="282" r:id="rId2"/>
    <p:sldId id="290" r:id="rId3"/>
    <p:sldId id="275" r:id="rId4"/>
    <p:sldId id="276" r:id="rId5"/>
    <p:sldId id="288" r:id="rId6"/>
    <p:sldId id="261" r:id="rId7"/>
    <p:sldId id="269" r:id="rId8"/>
    <p:sldId id="259" r:id="rId9"/>
    <p:sldId id="289" r:id="rId10"/>
    <p:sldId id="265" r:id="rId11"/>
    <p:sldId id="280" r:id="rId12"/>
    <p:sldId id="262" r:id="rId13"/>
    <p:sldId id="268" r:id="rId14"/>
    <p:sldId id="287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40A78"/>
    <a:srgbClr val="100860"/>
    <a:srgbClr val="1C29A8"/>
    <a:srgbClr val="093371"/>
    <a:srgbClr val="162084"/>
    <a:srgbClr val="CCFFFF"/>
    <a:srgbClr val="F1F6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978" autoAdjust="0"/>
    <p:restoredTop sz="94095" autoAdjust="0"/>
  </p:normalViewPr>
  <p:slideViewPr>
    <p:cSldViewPr>
      <p:cViewPr varScale="1">
        <p:scale>
          <a:sx n="92" d="100"/>
          <a:sy n="92" d="100"/>
        </p:scale>
        <p:origin x="752" y="28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-1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-1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638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itchFamily="-1" charset="0"/>
                <a:ea typeface="+mn-ea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F641EF2-7585-4AE3-BB19-700CC09BE5F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90784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" charset="0"/>
        <a:ea typeface="ＭＳ Ｐゴシック" pitchFamily="-1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" charset="0"/>
        <a:ea typeface="ＭＳ Ｐゴシック" pitchFamily="-1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" charset="0"/>
        <a:ea typeface="ＭＳ Ｐゴシック" pitchFamily="-1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-1" charset="0"/>
        <a:ea typeface="ＭＳ Ｐゴシック" pitchFamily="-1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FF1E0D-C752-4005-81DB-55E81352525D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79225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2FF1E0D-C752-4005-81DB-55E81352525D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965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5684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355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35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9DF98A-16DF-4913-A39E-DDC7B06FEBFF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7569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560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The topics that will be studied in Year 6 include:			. We will endeavour to plan trips, visits and visitors throughout the year to further enhance pupils’ knowledge within the topics.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6576DD5-2546-4227-A773-AB364D894936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10215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3765EEC-00BD-4918-8BE0-A8E808873AB4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20648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en-US" dirty="0">
              <a:latin typeface="Arial" panose="020B0604020202020204" pitchFamily="34" charset="0"/>
            </a:endParaRPr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7C8A3D1-A018-4C77-AA24-32F9CB01DD58}" type="slidenum">
              <a:rPr lang="en-GB" altLang="en-US" smtClean="0">
                <a:latin typeface="Arial" panose="020B0604020202020204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9271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347D70-398D-44D5-BBF8-CB3F24DB1577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26680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2347D70-398D-44D5-BBF8-CB3F24DB1577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37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34884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4CD7401-714D-4DAD-BDC1-CE19FC99BE7A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95974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641EF2-7585-4AE3-BB19-700CC09BE5F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4433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37931725" indent="-37474525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896F312-8AD3-4187-A7F6-E3477938211F}" type="slidenum">
              <a:rPr lang="en-GB" altLang="en-US" smtClean="0">
                <a:latin typeface="Arial" panose="020B0604020202020204" pitchFamily="34" charset="0"/>
                <a:ea typeface="ＭＳ Ｐゴシック" panose="020B060007020508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GB" altLang="en-US">
              <a:latin typeface="Arial" panose="020B0604020202020204" pitchFamily="34" charset="0"/>
              <a:ea typeface="ＭＳ Ｐゴシック" panose="020B0600070205080204" pitchFamily="34" charset="-128"/>
            </a:endParaRPr>
          </a:p>
        </p:txBody>
      </p:sp>
      <p:sp>
        <p:nvSpPr>
          <p:cNvPr id="399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399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GB" altLang="en-US" dirty="0">
                <a:latin typeface="Arial" panose="020B0604020202020204" pitchFamily="34" charset="0"/>
              </a:rPr>
              <a:t>School communications will continue to take the form of messages in the home-link book,</a:t>
            </a:r>
            <a:r>
              <a:rPr lang="en-GB" altLang="en-US" baseline="0" dirty="0">
                <a:latin typeface="Arial" panose="020B0604020202020204" pitchFamily="34" charset="0"/>
              </a:rPr>
              <a:t> text messages and emails plus the regular school newsletter. Should YOU have any worries or concerns then please do get in contact through the usual channels i.e. the home-link book or via email and where necessary, make an appointment to meet with me. However communications should not just be limited to worries or concerns, as I love to hear about pupils achievements outside of school and, particularly at this age, pupils are often less forthcoming with sharing their own achievements.</a:t>
            </a:r>
            <a:endParaRPr lang="en-GB" alt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22203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 hope you have found this presentation helpful and that it has answered any questions that you have</a:t>
            </a:r>
            <a:r>
              <a:rPr lang="en-GB" baseline="0" dirty="0"/>
              <a:t> had</a:t>
            </a:r>
            <a:r>
              <a:rPr lang="en-GB" dirty="0"/>
              <a:t>. If you have any further questions</a:t>
            </a:r>
            <a:r>
              <a:rPr lang="en-GB" baseline="0" dirty="0"/>
              <a:t> that have not been answered, please do email the school office, where Mrs Cross will either answer directly or pass your question on to the relevant member of staff.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F641EF2-7585-4AE3-BB19-700CC09BE5F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1069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5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0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3" y="4198409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E2A8794D-920F-4682-B7E2-3A0615A904E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02829"/>
      </p:ext>
    </p:extLst>
  </p:cSld>
  <p:clrMapOvr>
    <a:masterClrMapping/>
  </p:clrMapOvr>
  <p:transition>
    <p:strips dir="r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474EDF-5E39-4EB3-8ED1-44DBDD3112A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762070"/>
      </p:ext>
    </p:extLst>
  </p:cSld>
  <p:clrMapOvr>
    <a:masterClrMapping/>
  </p:clrMapOvr>
  <p:transition>
    <p:strips dir="r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0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187275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28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641566E-A892-4D16-B53F-0BCCDE9FA30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1880462"/>
      </p:ext>
    </p:extLst>
  </p:cSld>
  <p:clrMapOvr>
    <a:masterClrMapping/>
  </p:clrMapOvr>
  <p:transition>
    <p:strips dir="r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3392"/>
            <a:ext cx="507492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43651" y="1993392"/>
            <a:ext cx="5074920" cy="3767328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F89A503-751E-4D3B-9175-D5073A02628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360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32000"/>
            <a:ext cx="5074920" cy="7234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36150"/>
            <a:ext cx="507492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55080" y="2029968"/>
            <a:ext cx="5074920" cy="72237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55080" y="2734056"/>
            <a:ext cx="5074920" cy="32004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B81BCC-DC5E-470C-8F84-ED2A5DD4541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777703"/>
      </p:ext>
    </p:extLst>
  </p:cSld>
  <p:clrMapOvr>
    <a:masterClrMapping/>
  </p:clrMapOvr>
  <p:transition>
    <p:strips dir="r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AD59266-8C0C-4F94-BB8F-461BFBB559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3121731"/>
      </p:ext>
    </p:extLst>
  </p:cSld>
  <p:clrMapOvr>
    <a:masterClrMapping/>
  </p:clrMapOvr>
  <p:transition>
    <p:strips dir="r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3B5884-1E61-43AA-B3C7-8743397644B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386120"/>
      </p:ext>
    </p:extLst>
  </p:cSld>
  <p:clrMapOvr>
    <a:masterClrMapping/>
  </p:clrMapOvr>
  <p:transition>
    <p:strips dir="r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36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22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3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500">
                <a:solidFill>
                  <a:srgbClr val="40404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DD839B90-1C7F-4B2E-B4B3-8EF939905E6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6871196"/>
      </p:ext>
    </p:extLst>
  </p:cSld>
  <p:clrMapOvr>
    <a:masterClrMapping/>
  </p:clrMapOvr>
  <p:transition>
    <p:strips dir="r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9"/>
            <a:ext cx="10780776" cy="613283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rgbClr val="4D4D4D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75000"/>
                  </a:srgb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pPr>
              <a:defRPr/>
            </a:pPr>
            <a:fld id="{BF89A503-751E-4D3B-9175-D5073A02628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1019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A61C1-BB5B-4A3E-87C3-D2483888A54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8467193"/>
      </p:ext>
    </p:extLst>
  </p:cSld>
  <p:clrMapOvr>
    <a:masterClrMapping/>
  </p:clrMapOvr>
  <p:transition>
    <p:strips dir="r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1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6" y="714377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BAE24D-A06D-46F5-95B7-2F624362DEB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636226"/>
      </p:ext>
    </p:extLst>
  </p:cSld>
  <p:clrMapOvr>
    <a:masterClrMapping/>
  </p:clrMapOvr>
  <p:transition>
    <p:strips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40000"/>
                <a:lumOff val="60000"/>
              </a:schemeClr>
            </a:gs>
            <a:gs pos="46000">
              <a:srgbClr val="162084"/>
            </a:gs>
            <a:gs pos="100000">
              <a:schemeClr val="bg2">
                <a:lumMod val="1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6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275" y="1993394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75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21591" y="5829749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0" b="0">
                <a:ln>
                  <a:noFill/>
                </a:ln>
                <a:solidFill>
                  <a:schemeClr val="accent1">
                    <a:alpha val="20000"/>
                  </a:schemeClr>
                </a:solidFill>
                <a:latin typeface="+mj-lt"/>
              </a:defRPr>
            </a:lvl1pPr>
          </a:lstStyle>
          <a:p>
            <a:pPr>
              <a:defRPr/>
            </a:pPr>
            <a:fld id="{BF89A503-751E-4D3B-9175-D5073A02628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51537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08" r:id="rId1"/>
    <p:sldLayoutId id="2147484309" r:id="rId2"/>
    <p:sldLayoutId id="2147484310" r:id="rId3"/>
    <p:sldLayoutId id="2147484311" r:id="rId4"/>
    <p:sldLayoutId id="2147484312" r:id="rId5"/>
    <p:sldLayoutId id="2147484313" r:id="rId6"/>
    <p:sldLayoutId id="2147484314" r:id="rId7"/>
    <p:sldLayoutId id="2147484315" r:id="rId8"/>
    <p:sldLayoutId id="2147484316" r:id="rId9"/>
    <p:sldLayoutId id="2147484317" r:id="rId10"/>
    <p:sldLayoutId id="214748431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274320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ortonprimary.worcs.sch.uk/class-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20000"/>
                <a:lumOff val="80000"/>
              </a:schemeClr>
            </a:gs>
            <a:gs pos="54000">
              <a:srgbClr val="140A78"/>
            </a:gs>
            <a:gs pos="100000">
              <a:srgbClr val="100860"/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276A5A5-9504-FCA6-D565-4C092C8C9D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5581" y="980728"/>
            <a:ext cx="7560839" cy="165819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Norton Juxta Kempsey CE Primary School</a:t>
            </a: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Parent Information 2025-26</a:t>
            </a:r>
          </a:p>
        </p:txBody>
      </p:sp>
      <p:pic>
        <p:nvPicPr>
          <p:cNvPr id="8" name="Picture 3">
            <a:extLst>
              <a:ext uri="{FF2B5EF4-FFF2-40B4-BE49-F238E27FC236}">
                <a16:creationId xmlns:a16="http://schemas.microsoft.com/office/drawing/2014/main" id="{9DE5D293-E081-05B9-3B74-C485E3763C0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815" y="3645024"/>
            <a:ext cx="3096370" cy="309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Content Placeholder 2"/>
          <p:cNvSpPr>
            <a:spLocks noGrp="1"/>
          </p:cNvSpPr>
          <p:nvPr>
            <p:ph idx="1"/>
          </p:nvPr>
        </p:nvSpPr>
        <p:spPr>
          <a:xfrm>
            <a:off x="1595500" y="764704"/>
            <a:ext cx="9001000" cy="5328592"/>
          </a:xfrm>
        </p:spPr>
        <p:txBody>
          <a:bodyPr>
            <a:normAutofit lnSpcReduction="10000"/>
          </a:bodyPr>
          <a:lstStyle/>
          <a:p>
            <a:pPr marL="0" indent="0" algn="ctr" eaLnBrk="1" hangingPunct="1">
              <a:buNone/>
            </a:pPr>
            <a:r>
              <a:rPr lang="en-GB" altLang="en-US" sz="6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Welcome to Elm Class</a:t>
            </a:r>
          </a:p>
          <a:p>
            <a:pPr marL="0" indent="0" eaLnBrk="1" hangingPunct="1">
              <a:buNone/>
            </a:pPr>
            <a:endParaRPr lang="en-GB" altLang="en-US" sz="4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buNone/>
            </a:pPr>
            <a:r>
              <a:rPr lang="en-GB" altLang="en-US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6</a:t>
            </a:r>
          </a:p>
          <a:p>
            <a:pPr marL="0" indent="0" algn="ctr" eaLnBrk="1" hangingPunct="1">
              <a:buNone/>
            </a:pPr>
            <a:endParaRPr lang="en-GB" altLang="en-US" sz="4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 eaLnBrk="1" hangingPunct="1">
              <a:buNone/>
            </a:pPr>
            <a:r>
              <a:rPr lang="en-GB" altLang="en-US" sz="4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Clarke</a:t>
            </a:r>
          </a:p>
          <a:p>
            <a:pPr marL="0" indent="0" algn="ctr" eaLnBrk="1" hangingPunct="1">
              <a:buNone/>
            </a:pPr>
            <a:r>
              <a:rPr lang="en-GB" altLang="en-US" sz="4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Mrs Goddard</a:t>
            </a:r>
          </a:p>
          <a:p>
            <a:pPr marL="0" indent="0" algn="ctr" eaLnBrk="1" hangingPunct="1">
              <a:buNone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Miss Daniels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3DF7E1AA-F9E1-C846-840F-E6420DEFDAB1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BBCFF7BD-803E-2C04-6404-22E01258CF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25" r="8208"/>
          <a:stretch>
            <a:fillRect/>
          </a:stretch>
        </p:blipFill>
        <p:spPr bwMode="auto">
          <a:xfrm>
            <a:off x="9516740" y="4891401"/>
            <a:ext cx="1547812" cy="1520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AC174FD-7398-894E-16FB-2042E39EEC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1323" y="1943389"/>
            <a:ext cx="2102386" cy="253137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D8D82BC-49E1-680E-BC28-244C03F4A9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70614" y="1772816"/>
            <a:ext cx="2240063" cy="2531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9752852"/>
      </p:ext>
    </p:extLst>
  </p:cSld>
  <p:clrMapOvr>
    <a:masterClrMapping/>
  </p:clrMapOvr>
  <p:transition>
    <p:strips dir="r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767408" y="404664"/>
            <a:ext cx="7886700" cy="976313"/>
          </a:xfrm>
        </p:spPr>
        <p:txBody>
          <a:bodyPr/>
          <a:lstStyle/>
          <a:p>
            <a:pPr eaLnBrk="1" hangingPunct="1"/>
            <a:r>
              <a:rPr lang="en-GB" altLang="en-US" sz="45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Daily Routine</a:t>
            </a:r>
            <a:endParaRPr lang="en-US" altLang="en-US" sz="45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>
          <a:xfrm>
            <a:off x="767408" y="1380977"/>
            <a:ext cx="9444980" cy="518477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9.00 –  9.10		Registration and morning activity </a:t>
            </a:r>
          </a:p>
          <a:p>
            <a:pPr marL="0" indent="0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9.10 –  9.30  		Collective Worship</a:t>
            </a:r>
          </a:p>
          <a:p>
            <a:pPr marL="0" indent="0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9.30 –  9.45		Maths Fluency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9.30 – 10.45 		Maths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10.45 – 11.00 	Break time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11.00 – 12.00 	English 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12.00 –  1.00		Lunchtime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1.00 –  1.05		Registration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1.05 –  1.30 		Spelling / Reading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1.30 –  2.20 		Afternoon session 1 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2.20 –  3.20 		Afternoon session 2</a:t>
            </a:r>
          </a:p>
          <a:p>
            <a:pPr marL="0" indent="0" eaLnBrk="1" hangingPunct="1">
              <a:buNone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3.20 – 3.30 		Get ready to go home</a:t>
            </a:r>
          </a:p>
          <a:p>
            <a:pPr eaLnBrk="1" hangingPunct="1"/>
            <a:endParaRPr lang="en-GB" altLang="en-US" sz="2500" dirty="0">
              <a:latin typeface="Twinkl" pitchFamily="2" charset="0"/>
            </a:endParaRPr>
          </a:p>
          <a:p>
            <a:pPr eaLnBrk="1" hangingPunct="1"/>
            <a:endParaRPr lang="en-US" altLang="en-US" sz="2500" dirty="0">
              <a:latin typeface="Twinkl" pitchFamily="2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F5F11090-86CE-7789-B51C-75D6A37073C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30BE60C-D926-C5D1-2B44-7F5CC95998EB}"/>
              </a:ext>
            </a:extLst>
          </p:cNvPr>
          <p:cNvSpPr/>
          <p:nvPr/>
        </p:nvSpPr>
        <p:spPr>
          <a:xfrm>
            <a:off x="8472264" y="2852936"/>
            <a:ext cx="3240360" cy="338437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l" rtl="0" fontAlgn="base"/>
            <a:r>
              <a:rPr lang="en-GB" sz="1800" b="1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Afternoon Sessions: 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GB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Science​</a:t>
            </a:r>
          </a:p>
          <a:p>
            <a:pPr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R.E​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P.E.</a:t>
            </a:r>
            <a:endParaRPr lang="en-US" sz="1800" b="0" i="0" dirty="0">
              <a:solidFill>
                <a:srgbClr val="000000"/>
              </a:solidFill>
              <a:effectLst/>
              <a:latin typeface="Arial" panose="020B0604020202020204" pitchFamily="34" charset="0"/>
            </a:endParaRPr>
          </a:p>
          <a:p>
            <a:pPr algn="l" rtl="0" fontAlgn="base"/>
            <a:r>
              <a:rPr lang="en-GB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History / Geography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Art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/</a:t>
            </a:r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 D&amp;T​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P.S.H.E​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Computing​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French 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l" rtl="0" fontAlgn="base"/>
            <a:r>
              <a:rPr lang="en-US" sz="1800" b="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Music​</a:t>
            </a:r>
            <a:endParaRPr lang="en-US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  <a:p>
            <a:pPr algn="ctr"/>
            <a:endParaRPr lang="en-GB" dirty="0"/>
          </a:p>
        </p:txBody>
      </p:sp>
    </p:spTree>
  </p:cSld>
  <p:clrMapOvr>
    <a:masterClrMapping/>
  </p:clrMapOvr>
  <p:transition>
    <p:strips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623392" y="260648"/>
            <a:ext cx="7886700" cy="827881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Curriculum Enrichment</a:t>
            </a:r>
            <a:endParaRPr lang="en-US" altLang="en-US" sz="25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BD7E973-79B5-CBAC-6964-754C3C01707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631153" y="1181365"/>
            <a:ext cx="9649072" cy="4351338"/>
          </a:xfrm>
        </p:spPr>
        <p:txBody>
          <a:bodyPr>
            <a:normAutofit fontScale="92500" lnSpcReduction="20000"/>
          </a:bodyPr>
          <a:lstStyle/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Build a desert biome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Make and excavate a ‘fossil’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Construct an edible model of blood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Food / woodwork / textiles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Trips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en-GB" altLang="en-US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Leadership opportunities:</a:t>
            </a:r>
            <a:endParaRPr lang="en-GB" altLang="en-US" sz="26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buNone/>
            </a:pPr>
            <a:r>
              <a:rPr lang="en-GB" alt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head pupil		- school council</a:t>
            </a:r>
          </a:p>
          <a:p>
            <a:pPr marL="0" indent="0" eaLnBrk="1" hangingPunct="1">
              <a:buNone/>
            </a:pPr>
            <a:r>
              <a:rPr lang="en-GB" alt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house captain	- eco council</a:t>
            </a:r>
          </a:p>
          <a:p>
            <a:pPr marL="0" indent="0">
              <a:buNone/>
            </a:pPr>
            <a:r>
              <a:rPr lang="en-GB" alt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sports crew		- worship crew</a:t>
            </a:r>
          </a:p>
          <a:p>
            <a:pPr marL="0" indent="0" eaLnBrk="1" hangingPunct="1">
              <a:buNone/>
            </a:pPr>
            <a:r>
              <a:rPr lang="en-GB" alt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GB" altLang="en-US" sz="32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C64513E-5640-7227-7A04-F49665409C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96400" y="1966600"/>
            <a:ext cx="2107078" cy="1752278"/>
          </a:xfrm>
          <a:prstGeom prst="rect">
            <a:avLst/>
          </a:prstGeom>
        </p:spPr>
      </p:pic>
    </p:spTree>
  </p:cSld>
  <p:clrMapOvr>
    <a:masterClrMapping/>
  </p:clrMapOvr>
  <p:transition>
    <p:strips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1"/>
          <p:cNvSpPr>
            <a:spLocks noGrp="1"/>
          </p:cNvSpPr>
          <p:nvPr>
            <p:ph type="title"/>
          </p:nvPr>
        </p:nvSpPr>
        <p:spPr>
          <a:xfrm>
            <a:off x="623392" y="431093"/>
            <a:ext cx="7632848" cy="108012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Topics in Year 6</a:t>
            </a:r>
          </a:p>
        </p:txBody>
      </p:sp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623392" y="1628800"/>
            <a:ext cx="6711950" cy="3941762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Sahara (Hot &amp; Cold Desert)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Normans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Shang Dynasty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Parliament and Democracy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WWII – The Blitz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3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Rivers and Coasts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49738F6-021C-7BCC-3A0B-88386CB49D7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623392" y="260648"/>
            <a:ext cx="7793037" cy="911225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Reading</a:t>
            </a:r>
            <a:endParaRPr lang="en-US" alt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623392" y="1004293"/>
            <a:ext cx="10225136" cy="5400948"/>
          </a:xfrm>
        </p:spPr>
        <p:txBody>
          <a:bodyPr>
            <a:noAutofit/>
          </a:bodyPr>
          <a:lstStyle/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alt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Shared reading - </a:t>
            </a: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incorporated into the English curriculum, using books that are linked to the History / Geography unit as well as being age appropriate:</a:t>
            </a:r>
          </a:p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Holes</a:t>
            </a:r>
          </a:p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Anglo-Saxon Boy</a:t>
            </a:r>
          </a:p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Stary River of the Sky</a:t>
            </a:r>
          </a:p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Northern Lights</a:t>
            </a:r>
          </a:p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Goodnight Mr Tom</a:t>
            </a:r>
          </a:p>
          <a:p>
            <a:pPr marL="0" indent="0" eaLnBrk="1" hangingPunct="1">
              <a:lnSpc>
                <a:spcPct val="100000"/>
              </a:lnSpc>
              <a:buNone/>
            </a:pP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Journey to the River Sea</a:t>
            </a:r>
          </a:p>
          <a:p>
            <a:pPr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alt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Accelerated reader</a:t>
            </a: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. Pupils will complete a quiz using the Accelerated Reader programme once they have completed a book, aiming to achieve a score of greater than 80% This will keep track of reading age and progress. Age-appropriate books are available in classroom reading area as well as in the school library.</a:t>
            </a:r>
            <a:endParaRPr lang="en-GB" altLang="en-US" sz="2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altLang="en-US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Library–</a:t>
            </a:r>
            <a:r>
              <a:rPr lang="en-GB" altLang="en-US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library is open daily 08.45-9.00am. Pupils also have a timetabled library visit once a week and can access the library when they need a new book to read.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9B3745A-B082-DB75-A83C-F2436A454FF2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Anglo-Saxon Boy: 1">
            <a:extLst>
              <a:ext uri="{FF2B5EF4-FFF2-40B4-BE49-F238E27FC236}">
                <a16:creationId xmlns:a16="http://schemas.microsoft.com/office/drawing/2014/main" id="{BD23D66F-DF1E-B645-76F2-8853266A0B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45056">
            <a:off x="5231904" y="2420888"/>
            <a:ext cx="1115472" cy="15096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6" descr="Northern Lights (His Dark Materials): His Dark Materials #1: Pullman,  Philip, Wormell, Chris: Amazon.co.uk: Books">
            <a:extLst>
              <a:ext uri="{FF2B5EF4-FFF2-40B4-BE49-F238E27FC236}">
                <a16:creationId xmlns:a16="http://schemas.microsoft.com/office/drawing/2014/main" id="{A674794F-359A-74F6-BD78-587A9FD65D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43790">
            <a:off x="6382023" y="2429687"/>
            <a:ext cx="1032660" cy="148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Starry River of the Sky eBook : Lin, Grace: Amazon.co.uk: Kindle Store">
            <a:extLst>
              <a:ext uri="{FF2B5EF4-FFF2-40B4-BE49-F238E27FC236}">
                <a16:creationId xmlns:a16="http://schemas.microsoft.com/office/drawing/2014/main" id="{42108554-E6A4-ED25-83AC-58E1B87808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52507">
            <a:off x="7457101" y="2422009"/>
            <a:ext cx="1155327" cy="148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oles x 30">
            <a:extLst>
              <a:ext uri="{FF2B5EF4-FFF2-40B4-BE49-F238E27FC236}">
                <a16:creationId xmlns:a16="http://schemas.microsoft.com/office/drawing/2014/main" id="{EA4E04E5-79CB-95E9-8BF0-209C1BA60A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38823">
            <a:off x="8592421" y="2465296"/>
            <a:ext cx="1051210" cy="147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trips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767408" y="188640"/>
            <a:ext cx="6554867" cy="100811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Maths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idx="1"/>
          </p:nvPr>
        </p:nvSpPr>
        <p:spPr>
          <a:xfrm>
            <a:off x="767408" y="1052736"/>
            <a:ext cx="11089232" cy="5472608"/>
          </a:xfrm>
        </p:spPr>
        <p:txBody>
          <a:bodyPr>
            <a:normAutofit fontScale="62500" lnSpcReduction="20000"/>
          </a:bodyPr>
          <a:lstStyle/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aspects of maths are covered in Year 6 (Number, Geometry, Measurement, Statistics and Problem Solving)</a:t>
            </a: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All work is accessible at your child’s level through the </a:t>
            </a:r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CPA</a:t>
            </a: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(concrete, pictorial, abstract) approach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Mastery approach - learning approaches aim to ensure that all pupils have mastered key concepts before moving on to the next topic</a:t>
            </a:r>
            <a:endParaRPr lang="en-GB" altLang="en-US" sz="2800" dirty="0">
              <a:solidFill>
                <a:schemeClr val="bg1"/>
              </a:solidFill>
              <a:latin typeface="Arial" charset="0"/>
              <a:ea typeface="Arial" charset="0"/>
              <a:cs typeface="Arial" charset="0"/>
            </a:endParaRPr>
          </a:p>
          <a:p>
            <a:pPr eaLnBrk="1" hangingPunct="1">
              <a:lnSpc>
                <a:spcPct val="110000"/>
              </a:lnSpc>
              <a:buFont typeface="Wingdings" panose="05000000000000000000" pitchFamily="2" charset="2"/>
              <a:buChar char="§"/>
            </a:pPr>
            <a:endParaRPr lang="en-GB" altLang="en-US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endParaRPr lang="en-GB" altLang="en-US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approaches to supporting progress in maths: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Mad Maths Monday </a:t>
            </a: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GB" altLang="en-US" sz="2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designed to support problem solving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- Problem Solver of the Week – work displayed on the wall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- daily arithmetic fluency – to support mental maths and recall speed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- UK Maths challenge</a:t>
            </a:r>
          </a:p>
          <a:p>
            <a:pPr marL="0" indent="0" eaLnBrk="1" hangingPunct="1">
              <a:lnSpc>
                <a:spcPct val="110000"/>
              </a:lnSpc>
              <a:buNone/>
            </a:pPr>
            <a:r>
              <a:rPr lang="en-GB" altLang="en-US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- Maths boosters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D14609AD-DB9D-3DD8-A30E-4385AA1E449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676274" y="260648"/>
            <a:ext cx="8660085" cy="11049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Behaviour Policy - Positive Approach</a:t>
            </a:r>
            <a:endParaRPr lang="en-US" alt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F862CB-B3F4-DCFA-EA99-53D189A01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6275" y="1268760"/>
            <a:ext cx="10753725" cy="4968552"/>
          </a:xfrm>
        </p:spPr>
        <p:txBody>
          <a:bodyPr>
            <a:noAutofit/>
          </a:bodyPr>
          <a:lstStyle/>
          <a:p>
            <a:pPr marL="177800" indent="-177800" algn="l" rtl="0" fontAlgn="base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2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Three </a:t>
            </a:r>
            <a:r>
              <a:rPr lang="en-GB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expectation</a:t>
            </a:r>
            <a:r>
              <a:rPr lang="en-GB" sz="22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RRS – </a:t>
            </a:r>
            <a:r>
              <a:rPr lang="en-GB" sz="22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 Respectful, Be Responsible, Be Safe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​</a:t>
            </a:r>
            <a:endParaRPr lang="en-GB" sz="2200" b="1" i="0" u="none" strike="noStrike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7800" indent="-177800" fontAlgn="base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en-GB" sz="2200" b="1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Positive behaviour praised </a:t>
            </a:r>
            <a:r>
              <a:rPr lang="en-GB" sz="2200" b="0" i="0" u="none" strike="noStrike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through:</a:t>
            </a:r>
            <a:endParaRPr lang="en-US" sz="2200" b="0" i="0" dirty="0">
              <a:solidFill>
                <a:schemeClr val="bg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268288" algn="just" rtl="0" fontAlgn="base">
              <a:lnSpc>
                <a:spcPct val="100000"/>
              </a:lnSpc>
              <a:buNone/>
            </a:pPr>
            <a:r>
              <a:rPr lang="en-US" sz="22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Public praise 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 this is our easiest and most effective tool in maintaining a positive ethos and encouraging good </a:t>
            </a:r>
            <a:r>
              <a:rPr lang="en-US" sz="22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behaviour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 </a:t>
            </a:r>
          </a:p>
          <a:p>
            <a:pPr marL="361950" indent="0" algn="just" rtl="0" fontAlgn="base">
              <a:lnSpc>
                <a:spcPct val="100000"/>
              </a:lnSpc>
              <a:buNone/>
            </a:pPr>
            <a:r>
              <a:rPr lang="en-US" sz="22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House points </a:t>
            </a:r>
          </a:p>
          <a:p>
            <a:pPr marL="539750" indent="-177800" algn="just" rtl="0" fontAlgn="base">
              <a:lnSpc>
                <a:spcPct val="100000"/>
              </a:lnSpc>
              <a:buNone/>
            </a:pPr>
            <a:r>
              <a:rPr lang="en-US" sz="22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Good News Cards 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sent home on the same day where “above and beyond” behaviour is shown </a:t>
            </a:r>
          </a:p>
          <a:p>
            <a:pPr marL="361950" indent="0" algn="just" rtl="0" fontAlgn="base">
              <a:lnSpc>
                <a:spcPct val="100000"/>
              </a:lnSpc>
              <a:buNone/>
            </a:pPr>
            <a:r>
              <a:rPr lang="en-US" sz="22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Celebration Assemblies 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 Congratulations cards</a:t>
            </a:r>
          </a:p>
          <a:p>
            <a:pPr marL="630238" indent="-268288" algn="just" rtl="0" fontAlgn="base">
              <a:lnSpc>
                <a:spcPct val="100000"/>
              </a:lnSpc>
              <a:buNone/>
            </a:pPr>
            <a:r>
              <a:rPr lang="en-US" sz="22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Jar of Joy 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- classes fill a jar linked to the term’s school value and once full, the </a:t>
            </a:r>
            <a:r>
              <a:rPr lang="en-US" sz="2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b="0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class decide on the class reward </a:t>
            </a:r>
          </a:p>
        </p:txBody>
      </p:sp>
      <p:pic>
        <p:nvPicPr>
          <p:cNvPr id="7" name="Picture 4">
            <a:extLst>
              <a:ext uri="{FF2B5EF4-FFF2-40B4-BE49-F238E27FC236}">
                <a16:creationId xmlns:a16="http://schemas.microsoft.com/office/drawing/2014/main" id="{C8B28529-1C0F-F603-FA74-6B8DAE2B7D9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7FBAB680-0669-E672-1648-4E0D1968D17C}"/>
              </a:ext>
            </a:extLst>
          </p:cNvPr>
          <p:cNvGrpSpPr/>
          <p:nvPr/>
        </p:nvGrpSpPr>
        <p:grpSpPr>
          <a:xfrm>
            <a:off x="28001" y="5714966"/>
            <a:ext cx="2205965" cy="882386"/>
            <a:chOff x="5930" y="733246"/>
            <a:chExt cx="2205965" cy="882386"/>
          </a:xfrm>
        </p:grpSpPr>
        <p:sp>
          <p:nvSpPr>
            <p:cNvPr id="20" name="Arrow: Chevron 19">
              <a:extLst>
                <a:ext uri="{FF2B5EF4-FFF2-40B4-BE49-F238E27FC236}">
                  <a16:creationId xmlns:a16="http://schemas.microsoft.com/office/drawing/2014/main" id="{4FA3B3B5-5981-4238-6FEF-8FCB0C976234}"/>
                </a:ext>
              </a:extLst>
            </p:cNvPr>
            <p:cNvSpPr/>
            <p:nvPr/>
          </p:nvSpPr>
          <p:spPr>
            <a:xfrm>
              <a:off x="5930" y="733246"/>
              <a:ext cx="2205965" cy="882386"/>
            </a:xfrm>
            <a:prstGeom prst="chevron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21" name="Arrow: Chevron 4">
              <a:extLst>
                <a:ext uri="{FF2B5EF4-FFF2-40B4-BE49-F238E27FC236}">
                  <a16:creationId xmlns:a16="http://schemas.microsoft.com/office/drawing/2014/main" id="{CB0B5C27-242E-D9BF-BBEC-D59435782773}"/>
                </a:ext>
              </a:extLst>
            </p:cNvPr>
            <p:cNvSpPr txBox="1"/>
            <p:nvPr/>
          </p:nvSpPr>
          <p:spPr>
            <a:xfrm>
              <a:off x="447123" y="733246"/>
              <a:ext cx="1323579" cy="8823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16002" rIns="16002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Reminder</a:t>
              </a: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FACA505A-7A80-74AE-5C3E-103C7C5BD4D3}"/>
              </a:ext>
            </a:extLst>
          </p:cNvPr>
          <p:cNvGrpSpPr/>
          <p:nvPr/>
        </p:nvGrpSpPr>
        <p:grpSpPr>
          <a:xfrm>
            <a:off x="2013370" y="5714966"/>
            <a:ext cx="2205965" cy="882386"/>
            <a:chOff x="1991299" y="733246"/>
            <a:chExt cx="2205965" cy="882386"/>
          </a:xfrm>
        </p:grpSpPr>
        <p:sp>
          <p:nvSpPr>
            <p:cNvPr id="18" name="Arrow: Chevron 17">
              <a:extLst>
                <a:ext uri="{FF2B5EF4-FFF2-40B4-BE49-F238E27FC236}">
                  <a16:creationId xmlns:a16="http://schemas.microsoft.com/office/drawing/2014/main" id="{10DDCA01-AEE9-B9D5-BAF6-F3D646355832}"/>
                </a:ext>
              </a:extLst>
            </p:cNvPr>
            <p:cNvSpPr/>
            <p:nvPr/>
          </p:nvSpPr>
          <p:spPr>
            <a:xfrm>
              <a:off x="1991299" y="733246"/>
              <a:ext cx="2205965" cy="882386"/>
            </a:xfrm>
            <a:prstGeom prst="chevron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9" name="Arrow: Chevron 6">
              <a:extLst>
                <a:ext uri="{FF2B5EF4-FFF2-40B4-BE49-F238E27FC236}">
                  <a16:creationId xmlns:a16="http://schemas.microsoft.com/office/drawing/2014/main" id="{260B1754-9EDD-B0CC-DAB0-5DCF8A6B2715}"/>
                </a:ext>
              </a:extLst>
            </p:cNvPr>
            <p:cNvSpPr txBox="1"/>
            <p:nvPr/>
          </p:nvSpPr>
          <p:spPr>
            <a:xfrm>
              <a:off x="2432492" y="733246"/>
              <a:ext cx="1323579" cy="8823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16002" rIns="16002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200" b="1" kern="1200" dirty="0">
                  <a:latin typeface="Arial" panose="020B0604020202020204" pitchFamily="34" charset="0"/>
                  <a:cs typeface="Arial" panose="020B0604020202020204" pitchFamily="34" charset="0"/>
                </a:rPr>
                <a:t>Final Reminder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1D2E160C-D001-78E6-6986-E307E87050ED}"/>
              </a:ext>
            </a:extLst>
          </p:cNvPr>
          <p:cNvGrpSpPr/>
          <p:nvPr/>
        </p:nvGrpSpPr>
        <p:grpSpPr>
          <a:xfrm>
            <a:off x="3998739" y="5714966"/>
            <a:ext cx="2205965" cy="882386"/>
            <a:chOff x="3976668" y="733246"/>
            <a:chExt cx="2205965" cy="882386"/>
          </a:xfrm>
        </p:grpSpPr>
        <p:sp>
          <p:nvSpPr>
            <p:cNvPr id="16" name="Arrow: Chevron 15">
              <a:extLst>
                <a:ext uri="{FF2B5EF4-FFF2-40B4-BE49-F238E27FC236}">
                  <a16:creationId xmlns:a16="http://schemas.microsoft.com/office/drawing/2014/main" id="{79AB053F-5C1F-4C04-01DF-0B656058701A}"/>
                </a:ext>
              </a:extLst>
            </p:cNvPr>
            <p:cNvSpPr/>
            <p:nvPr/>
          </p:nvSpPr>
          <p:spPr>
            <a:xfrm>
              <a:off x="3976668" y="733246"/>
              <a:ext cx="2205965" cy="882386"/>
            </a:xfrm>
            <a:prstGeom prst="chevron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7" name="Arrow: Chevron 8">
              <a:extLst>
                <a:ext uri="{FF2B5EF4-FFF2-40B4-BE49-F238E27FC236}">
                  <a16:creationId xmlns:a16="http://schemas.microsoft.com/office/drawing/2014/main" id="{F49A017B-4F6F-5B69-31EB-CA0034178A4C}"/>
                </a:ext>
              </a:extLst>
            </p:cNvPr>
            <p:cNvSpPr txBox="1"/>
            <p:nvPr/>
          </p:nvSpPr>
          <p:spPr>
            <a:xfrm>
              <a:off x="4417861" y="733246"/>
              <a:ext cx="1323579" cy="8823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16002" rIns="16002" bIns="16002" numCol="1" spcCol="1270" anchor="ctr" anchorCtr="0">
              <a:noAutofit/>
            </a:bodyPr>
            <a:lstStyle/>
            <a:p>
              <a:pPr marL="0" lvl="0" indent="0" algn="ctr" defTabSz="511175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150" b="1" kern="12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Time in </a:t>
              </a:r>
              <a:r>
                <a:rPr lang="en-GB" sz="1150" kern="12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(Calm Corner) Recorded on ScholarPack. (Behaviour Plan on Provision Map).</a:t>
              </a:r>
              <a:endParaRPr lang="en-US" sz="1150" kern="1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94D934A1-57DA-4E1F-3DC6-B0BC3D4FF6C2}"/>
              </a:ext>
            </a:extLst>
          </p:cNvPr>
          <p:cNvGrpSpPr/>
          <p:nvPr/>
        </p:nvGrpSpPr>
        <p:grpSpPr>
          <a:xfrm>
            <a:off x="5984108" y="5714966"/>
            <a:ext cx="2205965" cy="882386"/>
            <a:chOff x="5962037" y="733246"/>
            <a:chExt cx="2205965" cy="882386"/>
          </a:xfrm>
        </p:grpSpPr>
        <p:sp>
          <p:nvSpPr>
            <p:cNvPr id="14" name="Arrow: Chevron 13">
              <a:extLst>
                <a:ext uri="{FF2B5EF4-FFF2-40B4-BE49-F238E27FC236}">
                  <a16:creationId xmlns:a16="http://schemas.microsoft.com/office/drawing/2014/main" id="{8C536E12-5776-0BFE-17B1-0BFC0FABC9FD}"/>
                </a:ext>
              </a:extLst>
            </p:cNvPr>
            <p:cNvSpPr/>
            <p:nvPr/>
          </p:nvSpPr>
          <p:spPr>
            <a:xfrm>
              <a:off x="5962037" y="733246"/>
              <a:ext cx="2205965" cy="882386"/>
            </a:xfrm>
            <a:prstGeom prst="chevron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5" name="Arrow: Chevron 10">
              <a:extLst>
                <a:ext uri="{FF2B5EF4-FFF2-40B4-BE49-F238E27FC236}">
                  <a16:creationId xmlns:a16="http://schemas.microsoft.com/office/drawing/2014/main" id="{6F81B57D-D402-F22A-AB7C-563E2B7A2FE3}"/>
                </a:ext>
              </a:extLst>
            </p:cNvPr>
            <p:cNvSpPr txBox="1"/>
            <p:nvPr/>
          </p:nvSpPr>
          <p:spPr>
            <a:xfrm>
              <a:off x="6403230" y="733246"/>
              <a:ext cx="1323579" cy="8823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16002" rIns="16002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b="1" kern="12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Time In </a:t>
              </a:r>
              <a:r>
                <a:rPr lang="en-GB" sz="1200" kern="12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(Nurture Base) Recorded on ScholarPack </a:t>
              </a:r>
              <a:endParaRPr lang="en-GB" sz="120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F6DEEA62-33E6-6950-4DF2-2BB6B689EE55}"/>
              </a:ext>
            </a:extLst>
          </p:cNvPr>
          <p:cNvGrpSpPr/>
          <p:nvPr/>
        </p:nvGrpSpPr>
        <p:grpSpPr>
          <a:xfrm>
            <a:off x="7969477" y="5714966"/>
            <a:ext cx="2205965" cy="882386"/>
            <a:chOff x="7947406" y="733246"/>
            <a:chExt cx="2205965" cy="882386"/>
          </a:xfrm>
        </p:grpSpPr>
        <p:sp>
          <p:nvSpPr>
            <p:cNvPr id="12" name="Arrow: Chevron 11">
              <a:extLst>
                <a:ext uri="{FF2B5EF4-FFF2-40B4-BE49-F238E27FC236}">
                  <a16:creationId xmlns:a16="http://schemas.microsoft.com/office/drawing/2014/main" id="{64E80B2C-44D7-76B4-1C78-0A75A7874856}"/>
                </a:ext>
              </a:extLst>
            </p:cNvPr>
            <p:cNvSpPr/>
            <p:nvPr/>
          </p:nvSpPr>
          <p:spPr>
            <a:xfrm>
              <a:off x="7947406" y="733246"/>
              <a:ext cx="2205965" cy="882386"/>
            </a:xfrm>
            <a:prstGeom prst="chevron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3" name="Arrow: Chevron 12">
              <a:extLst>
                <a:ext uri="{FF2B5EF4-FFF2-40B4-BE49-F238E27FC236}">
                  <a16:creationId xmlns:a16="http://schemas.microsoft.com/office/drawing/2014/main" id="{2CEEE5DB-B089-5D17-1621-DB1BCE7C7E86}"/>
                </a:ext>
              </a:extLst>
            </p:cNvPr>
            <p:cNvSpPr txBox="1"/>
            <p:nvPr/>
          </p:nvSpPr>
          <p:spPr>
            <a:xfrm>
              <a:off x="8388599" y="733246"/>
              <a:ext cx="1323579" cy="8823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16002" rIns="16002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kern="12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Positive Report Card (PRC) and Behaviour Plan on Provision Map</a:t>
              </a:r>
              <a:endParaRPr lang="en-GB" sz="120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294B85D-0B77-75A2-9706-9060B64AA979}"/>
              </a:ext>
            </a:extLst>
          </p:cNvPr>
          <p:cNvGrpSpPr/>
          <p:nvPr/>
        </p:nvGrpSpPr>
        <p:grpSpPr>
          <a:xfrm>
            <a:off x="9954847" y="5714966"/>
            <a:ext cx="2205965" cy="882386"/>
            <a:chOff x="9932776" y="733246"/>
            <a:chExt cx="2205965" cy="882386"/>
          </a:xfrm>
        </p:grpSpPr>
        <p:sp>
          <p:nvSpPr>
            <p:cNvPr id="10" name="Arrow: Chevron 9">
              <a:extLst>
                <a:ext uri="{FF2B5EF4-FFF2-40B4-BE49-F238E27FC236}">
                  <a16:creationId xmlns:a16="http://schemas.microsoft.com/office/drawing/2014/main" id="{CB90E2AE-BD93-DDA7-502E-20FAC0147C82}"/>
                </a:ext>
              </a:extLst>
            </p:cNvPr>
            <p:cNvSpPr/>
            <p:nvPr/>
          </p:nvSpPr>
          <p:spPr>
            <a:xfrm>
              <a:off x="9932776" y="733246"/>
              <a:ext cx="2205965" cy="882386"/>
            </a:xfrm>
            <a:prstGeom prst="chevron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Arrow: Chevron 14">
              <a:extLst>
                <a:ext uri="{FF2B5EF4-FFF2-40B4-BE49-F238E27FC236}">
                  <a16:creationId xmlns:a16="http://schemas.microsoft.com/office/drawing/2014/main" id="{720E050E-6A74-4207-64F3-7991E1AB612E}"/>
                </a:ext>
              </a:extLst>
            </p:cNvPr>
            <p:cNvSpPr txBox="1"/>
            <p:nvPr/>
          </p:nvSpPr>
          <p:spPr>
            <a:xfrm>
              <a:off x="10373969" y="733246"/>
              <a:ext cx="1323579" cy="88238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8006" tIns="16002" rIns="16002" bIns="16002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GB" sz="1200" kern="1200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Individual Behaviour Plan Recorded on Provision Map</a:t>
              </a:r>
              <a:endParaRPr lang="en-GB" sz="1200" kern="1200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>
    <p:strips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51384" y="424343"/>
            <a:ext cx="6248400" cy="1104900"/>
          </a:xfrm>
        </p:spPr>
        <p:txBody>
          <a:bodyPr>
            <a:normAutofit/>
          </a:bodyPr>
          <a:lstStyle/>
          <a:p>
            <a:pPr eaLnBrk="1" hangingPunct="1"/>
            <a:r>
              <a:rPr lang="en-GB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SATs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699" name="Rectangle 3"/>
          <p:cNvSpPr>
            <a:spLocks noGrp="1" noChangeArrowheads="1"/>
          </p:cNvSpPr>
          <p:nvPr>
            <p:ph idx="1"/>
          </p:nvPr>
        </p:nvSpPr>
        <p:spPr>
          <a:xfrm>
            <a:off x="551384" y="1412777"/>
            <a:ext cx="10657184" cy="4176463"/>
          </a:xfrm>
        </p:spPr>
        <p:txBody>
          <a:bodyPr rtlCol="0">
            <a:normAutofit fontScale="85000" lnSpcReduction="20000"/>
          </a:bodyPr>
          <a:lstStyle/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SATs (Standard Assessment Tests) are an end of Key Stage 2 assessment of the level that pupils are working at.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assessment can help to inform the pupils’ next school of their attainment, so that they can start to form a picture of their new intake prior to pupils starting in September.</a:t>
            </a:r>
          </a:p>
          <a:p>
            <a:pPr>
              <a:lnSpc>
                <a:spcPct val="160000"/>
              </a:lnSpc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Schools will also use the SATs results as a baseline for setting GCSE or other interim targets between Year 7 and Year 11.</a:t>
            </a:r>
          </a:p>
        </p:txBody>
      </p:sp>
      <p:pic>
        <p:nvPicPr>
          <p:cNvPr id="2" name="Picture 4">
            <a:extLst>
              <a:ext uri="{FF2B5EF4-FFF2-40B4-BE49-F238E27FC236}">
                <a16:creationId xmlns:a16="http://schemas.microsoft.com/office/drawing/2014/main" id="{993040E0-04F3-AF3F-3F34-8E65CE93DDF3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817213"/>
      </p:ext>
    </p:extLst>
  </p:cSld>
  <p:clrMapOvr>
    <a:masterClrMapping/>
  </p:clrMapOvr>
  <p:transition>
    <p:strips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>
          <a:xfrm>
            <a:off x="1415480" y="404664"/>
            <a:ext cx="7793038" cy="793974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Homework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idx="1"/>
          </p:nvPr>
        </p:nvSpPr>
        <p:spPr>
          <a:xfrm>
            <a:off x="1343472" y="1340768"/>
            <a:ext cx="8640316" cy="4979070"/>
          </a:xfrm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Read every day and record in reading record  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Weekly Maths homework linked to current learning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Weekly English homework – alternating reading comprehension and punctuation / grammar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Weekly History / Geography or Science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Weekly spelling activities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Seesaw to communicate homework tasks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Year 6 pupils are expected to complete 30 minutes of homework each night.</a:t>
            </a:r>
            <a:endParaRPr lang="en-US" altLang="en-US" sz="25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D2A7E18-17CD-AECD-D59F-0D5B00B06B1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52322" y="161897"/>
            <a:ext cx="6554867" cy="752922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552322" y="1052736"/>
            <a:ext cx="4824536" cy="5400600"/>
          </a:xfrm>
        </p:spPr>
        <p:txBody>
          <a:bodyPr>
            <a:normAutofit fontScale="92500" lnSpcReduction="20000"/>
          </a:bodyPr>
          <a:lstStyle/>
          <a:p>
            <a:pPr marL="0" indent="0" eaLnBrk="1" hangingPunct="1">
              <a:buNone/>
            </a:pPr>
            <a:r>
              <a:rPr lang="en-US" sz="26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uniform</a:t>
            </a:r>
          </a:p>
          <a:p>
            <a:pPr marL="177800" indent="-177800" eaLnBrk="1" hangingPunct="1">
              <a:buFontTx/>
              <a:buChar char="-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Tartan skirt/pinafore </a:t>
            </a:r>
          </a:p>
          <a:p>
            <a:pPr marL="177800" indent="-177800" eaLnBrk="1" hangingPunct="1">
              <a:buFontTx/>
              <a:buChar char="-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Light blue and white checked summer dress</a:t>
            </a:r>
          </a:p>
          <a:p>
            <a:pPr marL="177800" indent="-177800" eaLnBrk="1" hangingPunct="1">
              <a:buFontTx/>
              <a:buChar char="-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Grey trousers </a:t>
            </a:r>
          </a:p>
          <a:p>
            <a:pPr marL="177800" indent="-177800" eaLnBrk="1" hangingPunct="1">
              <a:buFontTx/>
              <a:buChar char="-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Grey skirt/pinafore</a:t>
            </a:r>
          </a:p>
          <a:p>
            <a:pPr marL="177800" indent="-177800" eaLnBrk="1" hangingPunct="1">
              <a:buFontTx/>
              <a:buChar char="-"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Plain white blouse / shirt</a:t>
            </a:r>
          </a:p>
          <a:p>
            <a:pPr marL="177800" indent="-177800" eaLnBrk="1" hangingPunct="1">
              <a:buFontTx/>
              <a:buChar char="-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 knitted jumper or blue cardigan with school logo</a:t>
            </a:r>
          </a:p>
          <a:p>
            <a:pPr marL="177800" indent="-177800" eaLnBrk="1" hangingPunct="1">
              <a:buFontTx/>
              <a:buChar char="-"/>
            </a:pPr>
            <a:r>
              <a:rPr lang="en-GB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Blue school tie</a:t>
            </a:r>
          </a:p>
          <a:p>
            <a:pPr marL="177800" indent="-177800" eaLnBrk="1" hangingPunct="1">
              <a:buFontTx/>
              <a:buChar char="-"/>
            </a:pPr>
            <a:r>
              <a:rPr 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White, grey or navy socks </a:t>
            </a:r>
          </a:p>
          <a:p>
            <a:pPr marL="0" indent="0" eaLnBrk="1" hangingPunct="1">
              <a:buNone/>
            </a:pPr>
            <a:endParaRPr lang="en-US" alt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altLang="en-US" sz="26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Uniform should be smart and correct, with shirts tucked in.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58EBE2A-3940-AD7B-1F5A-1676B7924ED5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790F052-4DF8-8A57-9D93-B74651FC79E1}"/>
              </a:ext>
            </a:extLst>
          </p:cNvPr>
          <p:cNvSpPr txBox="1"/>
          <p:nvPr/>
        </p:nvSpPr>
        <p:spPr>
          <a:xfrm>
            <a:off x="5951984" y="1089729"/>
            <a:ext cx="597666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hangingPunct="1"/>
            <a:r>
              <a:rPr lang="en-GB" altLang="en-US" sz="24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 Kit</a:t>
            </a:r>
          </a:p>
          <a:p>
            <a:pPr marL="285750" indent="-285750" eaLnBrk="1" hangingPunct="1"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Wear on PE days</a:t>
            </a:r>
          </a:p>
          <a:p>
            <a:pPr marL="450850" indent="-184150" eaLnBrk="1" hangingPunct="1">
              <a:buFontTx/>
              <a:buChar char="-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Navy PE shorts / tracksuit bottoms</a:t>
            </a:r>
          </a:p>
          <a:p>
            <a:pPr marL="450850" indent="-184150" eaLnBrk="1" hangingPunct="1">
              <a:buFontTx/>
              <a:buChar char="-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Navy skort</a:t>
            </a:r>
          </a:p>
          <a:p>
            <a:pPr marL="450850" indent="-184150" eaLnBrk="1" hangingPunct="1">
              <a:buFontTx/>
              <a:buChar char="-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White t-shirt – plain or with school logo</a:t>
            </a:r>
          </a:p>
          <a:p>
            <a:pPr marL="450850" indent="-184150" eaLnBrk="1" hangingPunct="1">
              <a:buFontTx/>
              <a:buChar char="-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 hoodie with school logo (branded tops are not allowed)</a:t>
            </a:r>
          </a:p>
          <a:p>
            <a:pPr marL="450850" indent="-184150" eaLnBrk="1" hangingPunct="1">
              <a:buFontTx/>
              <a:buChar char="-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White trainer socks or navy plain football socks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8D8AB03-C60B-70B8-9406-6804CD65CA67}"/>
              </a:ext>
            </a:extLst>
          </p:cNvPr>
          <p:cNvSpPr txBox="1"/>
          <p:nvPr/>
        </p:nvSpPr>
        <p:spPr>
          <a:xfrm>
            <a:off x="5825330" y="4653136"/>
            <a:ext cx="609600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7800" indent="-177800" eaLnBrk="1" hangingPunct="1">
              <a:buFont typeface="Wingdings" panose="05000000000000000000" pitchFamily="2" charset="2"/>
              <a:buChar char="§"/>
            </a:pPr>
            <a:r>
              <a:rPr lang="en-GB" altLang="en-US" sz="2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jewellery except watches and earrings, which  must be removed for PE.</a:t>
            </a: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strips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1775521" y="227806"/>
            <a:ext cx="6554867" cy="1524000"/>
          </a:xfrm>
        </p:spPr>
        <p:txBody>
          <a:bodyPr>
            <a:normAutofit/>
          </a:bodyPr>
          <a:lstStyle/>
          <a:p>
            <a:pPr eaLnBrk="1" hangingPunct="1"/>
            <a:r>
              <a:rPr lang="en-GB" altLang="en-US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</a:t>
            </a:r>
            <a:endParaRPr lang="en-US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idx="1"/>
          </p:nvPr>
        </p:nvSpPr>
        <p:spPr>
          <a:xfrm>
            <a:off x="1920180" y="1340768"/>
            <a:ext cx="8496300" cy="4724400"/>
          </a:xfrm>
        </p:spPr>
        <p:txBody>
          <a:bodyPr rtlCol="0">
            <a:normAutofit fontScale="47500" lnSpcReduction="20000"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3600" dirty="0"/>
          </a:p>
          <a:p>
            <a:pPr marL="342906" indent="-342906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5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Home School link book - specific communication pages and reading record pages.</a:t>
            </a:r>
          </a:p>
          <a:p>
            <a:pPr marL="342906" indent="-342906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5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School web site</a:t>
            </a:r>
          </a:p>
          <a:p>
            <a:pPr marL="342906" indent="-342906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5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Text Messages</a:t>
            </a:r>
          </a:p>
          <a:p>
            <a:pPr marL="342906" indent="-342906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5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Newsletters emailed</a:t>
            </a:r>
          </a:p>
          <a:p>
            <a:pPr marL="342906" indent="-342906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5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Email school office</a:t>
            </a:r>
          </a:p>
          <a:p>
            <a:pPr marL="0" indent="0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GB" altLang="en-US" sz="51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6" indent="-342906" defTabSz="457207">
              <a:lnSpc>
                <a:spcPct val="120000"/>
              </a:lnSpc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51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Any worries – please make an appointment to speak to Mrs Clarke or Mrs Goddard in the first instance.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en-GB" altLang="en-US" sz="2500" dirty="0">
              <a:latin typeface="Twinkl" pitchFamily="2" charset="0"/>
            </a:endParaRP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endParaRPr lang="en-US" altLang="en-US" sz="2500" dirty="0">
              <a:latin typeface="Twinkl" pitchFamily="2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ECD0772F-3CE2-767E-A4D5-A3072DB3D04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775521" y="227806"/>
            <a:ext cx="6554867" cy="1524000"/>
          </a:xfrm>
        </p:spPr>
        <p:txBody>
          <a:bodyPr/>
          <a:lstStyle/>
          <a:p>
            <a:pPr eaLnBrk="1" hangingPunct="1"/>
            <a:r>
              <a:rPr lang="en-GB" altLang="en-US" sz="4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idx="1"/>
          </p:nvPr>
        </p:nvSpPr>
        <p:spPr>
          <a:xfrm>
            <a:off x="1775521" y="1556792"/>
            <a:ext cx="7848872" cy="4195763"/>
          </a:xfrm>
        </p:spPr>
        <p:txBody>
          <a:bodyPr rtlCol="0">
            <a:normAutofit/>
          </a:bodyPr>
          <a:lstStyle/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email any specific questions or enquiries that have not been answered to: office@nortonprimary.worcs.sch.uk</a:t>
            </a: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endParaRPr lang="en-GB" altLang="en-US" sz="2500" dirty="0">
              <a:solidFill>
                <a:schemeClr val="bg1"/>
              </a:solidFill>
              <a:latin typeface="Twinkl" pitchFamily="2" charset="0"/>
            </a:endParaRPr>
          </a:p>
          <a:p>
            <a:pPr marL="342906" indent="-342906" defTabSz="457207">
              <a:buClr>
                <a:schemeClr val="bg2">
                  <a:lumMod val="40000"/>
                  <a:lumOff val="60000"/>
                </a:schemeClr>
              </a:buClr>
              <a:buFont typeface="Wingdings 3" charset="2"/>
              <a:buChar char=""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Class webpage:</a:t>
            </a:r>
          </a:p>
          <a:p>
            <a:pPr marL="0" indent="0" defTabSz="457207">
              <a:buClr>
                <a:schemeClr val="bg2">
                  <a:lumMod val="40000"/>
                  <a:lumOff val="60000"/>
                </a:schemeClr>
              </a:buClr>
              <a:buNone/>
              <a:defRPr/>
            </a:pP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https://www.nortonprimary.worcs.sch.uk/class-</a:t>
            </a:r>
            <a:r>
              <a:rPr lang="en-GB" altLang="en-US" sz="25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altLang="en-US" sz="2500" u="sng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pages/</a:t>
            </a:r>
            <a:endParaRPr lang="en-GB" altLang="en-US" sz="2500" u="sng" dirty="0">
              <a:latin typeface="Twinkl" pitchFamily="2" charset="0"/>
            </a:endParaRP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6FB9BD8-0909-4FAF-D1BE-6699C6C06FE6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 amt="20000"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388" y="-13013"/>
            <a:ext cx="1979612" cy="197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>
          <a:xfrm>
            <a:off x="2568575" y="1052737"/>
            <a:ext cx="7054850" cy="1400175"/>
          </a:xfrm>
        </p:spPr>
        <p:txBody>
          <a:bodyPr>
            <a:noAutofit/>
          </a:bodyPr>
          <a:lstStyle/>
          <a:p>
            <a:pPr algn="ctr" eaLnBrk="1" hangingPunct="1"/>
            <a:r>
              <a:rPr lang="en-GB" sz="4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 look forward to working with you and getting to know your child even better. </a:t>
            </a:r>
            <a:endParaRPr lang="en-GB" altLang="en-US" sz="4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FA5D7E-F4DD-3181-7537-24368568C9E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7815" y="3645024"/>
            <a:ext cx="3096370" cy="3096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strips dir="rd"/>
  </p:transition>
</p:sld>
</file>

<file path=ppt/theme/theme1.xml><?xml version="1.0" encoding="utf-8"?>
<a:theme xmlns:a="http://schemas.openxmlformats.org/drawingml/2006/main" name="Metropolitan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2699</TotalTime>
  <Words>1219</Words>
  <Application>Microsoft Office PowerPoint</Application>
  <PresentationFormat>Widescreen</PresentationFormat>
  <Paragraphs>149</Paragraphs>
  <Slides>14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 Light</vt:lpstr>
      <vt:lpstr>Segoe UI</vt:lpstr>
      <vt:lpstr>Twinkl</vt:lpstr>
      <vt:lpstr>Wingdings</vt:lpstr>
      <vt:lpstr>Wingdings 3</vt:lpstr>
      <vt:lpstr>Metropolitan</vt:lpstr>
      <vt:lpstr>Norton Juxta Kempsey CE Primary School  Parent Information 2025-26</vt:lpstr>
      <vt:lpstr>PowerPoint Presentation</vt:lpstr>
      <vt:lpstr>Daily Routine</vt:lpstr>
      <vt:lpstr>Curriculum Enrichment</vt:lpstr>
      <vt:lpstr>Topics in Year 6</vt:lpstr>
      <vt:lpstr>Reading</vt:lpstr>
      <vt:lpstr>Maths</vt:lpstr>
      <vt:lpstr>Behaviour Policy - Positive Approach</vt:lpstr>
      <vt:lpstr>SATs</vt:lpstr>
      <vt:lpstr>Homework</vt:lpstr>
      <vt:lpstr>Uniform</vt:lpstr>
      <vt:lpstr>Communication</vt:lpstr>
      <vt:lpstr>Questions</vt:lpstr>
      <vt:lpstr>We look forward to working with you and getting to know your child even better. </vt:lpstr>
    </vt:vector>
  </TitlesOfParts>
  <Company>ms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Parent Information Evening</dc:title>
  <dc:creator>Andy Parton</dc:creator>
  <cp:lastModifiedBy>J Clarke</cp:lastModifiedBy>
  <cp:revision>115</cp:revision>
  <dcterms:created xsi:type="dcterms:W3CDTF">2007-07-10T20:39:01Z</dcterms:created>
  <dcterms:modified xsi:type="dcterms:W3CDTF">2025-07-13T20:28:59Z</dcterms:modified>
</cp:coreProperties>
</file>